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478" r:id="rId3"/>
    <p:sldId id="476" r:id="rId4"/>
    <p:sldId id="479" r:id="rId5"/>
    <p:sldId id="480" r:id="rId6"/>
    <p:sldId id="481" r:id="rId7"/>
    <p:sldId id="482" r:id="rId8"/>
    <p:sldId id="483" r:id="rId9"/>
    <p:sldId id="484" r:id="rId10"/>
    <p:sldId id="488" r:id="rId11"/>
    <p:sldId id="485" r:id="rId12"/>
    <p:sldId id="486" r:id="rId13"/>
    <p:sldId id="500" r:id="rId14"/>
    <p:sldId id="487" r:id="rId15"/>
    <p:sldId id="489" r:id="rId16"/>
    <p:sldId id="490" r:id="rId17"/>
    <p:sldId id="491" r:id="rId18"/>
    <p:sldId id="492" r:id="rId19"/>
    <p:sldId id="493" r:id="rId20"/>
    <p:sldId id="509" r:id="rId21"/>
    <p:sldId id="498" r:id="rId22"/>
    <p:sldId id="499" r:id="rId23"/>
    <p:sldId id="501" r:id="rId24"/>
    <p:sldId id="502" r:id="rId25"/>
    <p:sldId id="503" r:id="rId26"/>
    <p:sldId id="504" r:id="rId27"/>
    <p:sldId id="505" r:id="rId28"/>
    <p:sldId id="496" r:id="rId29"/>
    <p:sldId id="497" r:id="rId30"/>
    <p:sldId id="506" r:id="rId31"/>
    <p:sldId id="507" r:id="rId32"/>
    <p:sldId id="50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10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9" autoAdjust="0"/>
    <p:restoredTop sz="94957" autoAdjust="0"/>
  </p:normalViewPr>
  <p:slideViewPr>
    <p:cSldViewPr>
      <p:cViewPr>
        <p:scale>
          <a:sx n="50" d="100"/>
          <a:sy n="50" d="100"/>
        </p:scale>
        <p:origin x="-1570" y="-7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461401-E481-4B7B-9763-1D60BD64457B}" type="datetimeFigureOut">
              <a:rPr lang="en-US" smtClean="0"/>
              <a:t>3/21/2013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7DAF9-42E2-4FAE-A8D6-8F554D8B0B7E}" type="slidenum">
              <a:rPr lang="en-US" smtClean="0"/>
              <a:t>‹#›</a:t>
            </a:fld>
            <a:endParaRPr lang="en-US"/>
          </a:p>
        </p:txBody>
      </p:sp>
    </p:spTree>
    <p:extLst>
      <p:ext uri="{BB962C8B-B14F-4D97-AF65-F5344CB8AC3E}">
        <p14:creationId xmlns:p14="http://schemas.microsoft.com/office/powerpoint/2010/main" val="73502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56F87-D8EB-4DD0-9DB7-48F06E9B8FEA}" type="datetimeFigureOut">
              <a:rPr lang="en-US" smtClean="0"/>
              <a:t>3/21/2013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5CC0D-0057-45AE-A8B4-560B5657F8CA}" type="slidenum">
              <a:rPr lang="en-US" smtClean="0"/>
              <a:t>‹#›</a:t>
            </a:fld>
            <a:endParaRPr lang="en-US"/>
          </a:p>
        </p:txBody>
      </p:sp>
    </p:spTree>
    <p:extLst>
      <p:ext uri="{BB962C8B-B14F-4D97-AF65-F5344CB8AC3E}">
        <p14:creationId xmlns:p14="http://schemas.microsoft.com/office/powerpoint/2010/main" val="309881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8</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9</a:t>
            </a:fld>
            <a:endParaRPr lang="en-US"/>
          </a:p>
        </p:txBody>
      </p:sp>
    </p:spTree>
    <p:extLst>
      <p:ext uri="{BB962C8B-B14F-4D97-AF65-F5344CB8AC3E}">
        <p14:creationId xmlns:p14="http://schemas.microsoft.com/office/powerpoint/2010/main" val="378061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4B3D4-43EF-4252-B21C-09EBA41355C0}" type="datetime1">
              <a:rPr lang="en-US" smtClean="0"/>
              <a:t>3/21/2013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109275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22635-08FA-4D6F-B06C-CEFB8AE4B2D7}" type="datetime1">
              <a:rPr lang="en-US" smtClean="0"/>
              <a:t>3/21/2013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41602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CE208-8495-4878-BE1A-C542720F9F73}" type="datetime1">
              <a:rPr lang="en-US" smtClean="0"/>
              <a:t>3/21/2013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753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EFBA2-5F1D-4129-8672-09B9C39936BF}" type="datetime1">
              <a:rPr lang="en-US" smtClean="0"/>
              <a:t>3/21/2013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70037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4F0A7-48FF-4329-BFB8-CB1E0A5DEA51}" type="datetime1">
              <a:rPr lang="en-US" smtClean="0"/>
              <a:t>3/21/2013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166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74644-2E9A-4A21-9884-318F435CCFA9}" type="datetime1">
              <a:rPr lang="en-US" smtClean="0"/>
              <a:t>3/21/2013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91448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53B083-AB68-485E-8932-9B9C1700E811}" type="datetime1">
              <a:rPr lang="en-US" smtClean="0"/>
              <a:t>3/21/2013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68803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0F86DA-469E-4138-859B-870A29AC29FD}" type="datetime1">
              <a:rPr lang="en-US" smtClean="0"/>
              <a:t>3/21/2013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26041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DF687-4099-4328-89FC-B95799412764}" type="datetime1">
              <a:rPr lang="en-US" smtClean="0"/>
              <a:t>3/21/2013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7340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64160-FBE0-4AE3-847B-2130772616FB}" type="datetime1">
              <a:rPr lang="en-US" smtClean="0"/>
              <a:t>3/21/2013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203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CE76E-7A9B-4BA3-A5E1-984DE36D7022}" type="datetime1">
              <a:rPr lang="en-US" smtClean="0"/>
              <a:t>3/21/2013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14029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223B7-E3F9-4DE3-8BBB-27FCCFB2A8E3}" type="datetime1">
              <a:rPr lang="en-US" smtClean="0"/>
              <a:t>3/21/2013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948D0-8D64-4A9A-84D6-207D314734C6}" type="slidenum">
              <a:rPr lang="en-US" smtClean="0"/>
              <a:t>‹#›</a:t>
            </a:fld>
            <a:endParaRPr lang="en-US"/>
          </a:p>
        </p:txBody>
      </p:sp>
    </p:spTree>
    <p:extLst>
      <p:ext uri="{BB962C8B-B14F-4D97-AF65-F5344CB8AC3E}">
        <p14:creationId xmlns:p14="http://schemas.microsoft.com/office/powerpoint/2010/main" val="262477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15240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An Introduction to Lipids</a:t>
            </a:r>
          </a:p>
          <a:p>
            <a:pPr algn="ctr">
              <a:tabLst>
                <a:tab pos="2060575" algn="l"/>
              </a:tabLst>
            </a:pPr>
            <a:r>
              <a:rPr lang="en-US" sz="3400" b="1" dirty="0" smtClean="0">
                <a:latin typeface="Book Antiqua" pitchFamily="18" charset="0"/>
              </a:rPr>
              <a:t>-Storage Lipids-</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a:t>
            </a:fld>
            <a:endParaRPr lang="en-US" dirty="0">
              <a:solidFill>
                <a:schemeClr val="tx1"/>
              </a:solidFill>
              <a:latin typeface="Book Antiqua" pitchFamily="18" charset="0"/>
            </a:endParaRPr>
          </a:p>
        </p:txBody>
      </p:sp>
      <p:sp>
        <p:nvSpPr>
          <p:cNvPr id="6"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2900" dirty="0" smtClean="0">
                <a:latin typeface="Book Antiqua" pitchFamily="18" charset="0"/>
              </a:rPr>
              <a:t>Chapter 10 (Page 343-348)</a:t>
            </a:r>
          </a:p>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Tree>
    <p:extLst>
      <p:ext uri="{BB962C8B-B14F-4D97-AF65-F5344CB8AC3E}">
        <p14:creationId xmlns:p14="http://schemas.microsoft.com/office/powerpoint/2010/main" val="417185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1A. Fatty Acids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10</a:t>
            </a:fld>
            <a:endParaRPr lang="en-US">
              <a:solidFill>
                <a:schemeClr val="tx1"/>
              </a:solidFill>
            </a:endParaRPr>
          </a:p>
        </p:txBody>
      </p:sp>
      <p:sp>
        <p:nvSpPr>
          <p:cNvPr id="3" name="TextBox 2"/>
          <p:cNvSpPr txBox="1"/>
          <p:nvPr/>
        </p:nvSpPr>
        <p:spPr>
          <a:xfrm>
            <a:off x="381000" y="990600"/>
            <a:ext cx="8458200" cy="2985433"/>
          </a:xfrm>
          <a:prstGeom prst="rect">
            <a:avLst/>
          </a:prstGeom>
          <a:noFill/>
        </p:spPr>
        <p:txBody>
          <a:bodyPr wrap="square" rtlCol="0">
            <a:spAutoFit/>
          </a:bodyPr>
          <a:lstStyle/>
          <a:p>
            <a:pPr marL="800100" lvl="1" indent="-342900">
              <a:spcBef>
                <a:spcPct val="0"/>
              </a:spcBef>
              <a:buFont typeface="Wingdings" pitchFamily="2" charset="2"/>
              <a:buChar char="§"/>
            </a:pPr>
            <a:r>
              <a:rPr lang="en-US" sz="2400" dirty="0" smtClean="0">
                <a:latin typeface="Book Antiqua" pitchFamily="18" charset="0"/>
              </a:rPr>
              <a:t>In most monounsaturated fatty acids the double bond is between C-9 and C-10</a:t>
            </a:r>
          </a:p>
          <a:p>
            <a:pPr marL="800100" lvl="1" indent="-342900">
              <a:spcBef>
                <a:spcPct val="0"/>
              </a:spcBef>
              <a:buFont typeface="Wingdings" pitchFamily="2" charset="2"/>
              <a:buChar char="§"/>
            </a:pPr>
            <a:endParaRPr lang="en-US" sz="1000" dirty="0" smtClean="0">
              <a:latin typeface="Book Antiqua" pitchFamily="18" charset="0"/>
            </a:endParaRPr>
          </a:p>
          <a:p>
            <a:pPr marL="800100" lvl="1" indent="-342900">
              <a:spcBef>
                <a:spcPct val="0"/>
              </a:spcBef>
              <a:buFont typeface="Wingdings" pitchFamily="2" charset="2"/>
              <a:buChar char="§"/>
            </a:pPr>
            <a:r>
              <a:rPr lang="en-US" sz="2400" dirty="0" smtClean="0">
                <a:latin typeface="Book Antiqua" pitchFamily="18" charset="0"/>
              </a:rPr>
              <a:t>The same is true for polyunsaturated fatty acids in addition to between C-12 and C-13 and between C-15 and C-16 (exceptions such as </a:t>
            </a:r>
            <a:r>
              <a:rPr lang="en-US" sz="2400" dirty="0" err="1" smtClean="0">
                <a:latin typeface="Book Antiqua" pitchFamily="18" charset="0"/>
              </a:rPr>
              <a:t>arachidonic</a:t>
            </a:r>
            <a:r>
              <a:rPr lang="en-US" sz="2400" dirty="0" smtClean="0">
                <a:latin typeface="Book Antiqua" pitchFamily="18" charset="0"/>
              </a:rPr>
              <a:t> acid)</a:t>
            </a:r>
          </a:p>
          <a:p>
            <a:pPr marL="800100" lvl="1" indent="-342900">
              <a:spcBef>
                <a:spcPct val="0"/>
              </a:spcBef>
              <a:buFont typeface="Wingdings" pitchFamily="2" charset="2"/>
              <a:buChar char="§"/>
            </a:pPr>
            <a:endParaRPr lang="en-US" sz="1000" dirty="0" smtClean="0">
              <a:latin typeface="Book Antiqua" pitchFamily="18" charset="0"/>
            </a:endParaRPr>
          </a:p>
          <a:p>
            <a:pPr marL="800100" lvl="1" indent="-342900">
              <a:spcBef>
                <a:spcPct val="0"/>
              </a:spcBef>
              <a:buFont typeface="Wingdings" pitchFamily="2" charset="2"/>
              <a:buChar char="§"/>
            </a:pPr>
            <a:r>
              <a:rPr lang="en-US" sz="2400" dirty="0" smtClean="0">
                <a:latin typeface="Book Antiqua" pitchFamily="18" charset="0"/>
              </a:rPr>
              <a:t>In nearly all natural unsaturated fatty acids, the double  bonds are in the </a:t>
            </a:r>
            <a:r>
              <a:rPr lang="en-US" sz="2400" dirty="0" err="1" smtClean="0">
                <a:latin typeface="Book Antiqua" pitchFamily="18" charset="0"/>
              </a:rPr>
              <a:t>cis</a:t>
            </a:r>
            <a:r>
              <a:rPr lang="en-US" sz="2400" dirty="0" smtClean="0">
                <a:latin typeface="Book Antiqua" pitchFamily="18" charset="0"/>
              </a:rPr>
              <a:t> configuration.</a:t>
            </a:r>
          </a:p>
        </p:txBody>
      </p:sp>
      <p:graphicFrame>
        <p:nvGraphicFramePr>
          <p:cNvPr id="4" name="Object 3"/>
          <p:cNvGraphicFramePr>
            <a:graphicFrameLocks noChangeAspect="1"/>
          </p:cNvGraphicFramePr>
          <p:nvPr>
            <p:extLst>
              <p:ext uri="{D42A27DB-BD31-4B8C-83A1-F6EECF244321}">
                <p14:modId xmlns:p14="http://schemas.microsoft.com/office/powerpoint/2010/main" val="579121464"/>
              </p:ext>
            </p:extLst>
          </p:nvPr>
        </p:nvGraphicFramePr>
        <p:xfrm>
          <a:off x="823612" y="4343400"/>
          <a:ext cx="3672188" cy="1218672"/>
        </p:xfrm>
        <a:graphic>
          <a:graphicData uri="http://schemas.openxmlformats.org/presentationml/2006/ole">
            <mc:AlternateContent xmlns:mc="http://schemas.openxmlformats.org/markup-compatibility/2006">
              <mc:Choice xmlns:v="urn:schemas-microsoft-com:vml" Requires="v">
                <p:oleObj spid="_x0000_s3152" name="CS ChemDraw Drawing" r:id="rId4" imgW="2098393" imgH="696384" progId="ChemDraw.Document.6.0">
                  <p:embed/>
                </p:oleObj>
              </mc:Choice>
              <mc:Fallback>
                <p:oleObj name="CS ChemDraw Drawing" r:id="rId4" imgW="2098393" imgH="696384" progId="ChemDraw.Document.6.0">
                  <p:embed/>
                  <p:pic>
                    <p:nvPicPr>
                      <p:cNvPr id="0" name=""/>
                      <p:cNvPicPr/>
                      <p:nvPr/>
                    </p:nvPicPr>
                    <p:blipFill>
                      <a:blip r:embed="rId5"/>
                      <a:stretch>
                        <a:fillRect/>
                      </a:stretch>
                    </p:blipFill>
                    <p:spPr>
                      <a:xfrm>
                        <a:off x="823612" y="4343400"/>
                        <a:ext cx="3672188" cy="121867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16940371"/>
              </p:ext>
            </p:extLst>
          </p:nvPr>
        </p:nvGraphicFramePr>
        <p:xfrm>
          <a:off x="5105400" y="4158084"/>
          <a:ext cx="3125708" cy="1709316"/>
        </p:xfrm>
        <a:graphic>
          <a:graphicData uri="http://schemas.openxmlformats.org/presentationml/2006/ole">
            <mc:AlternateContent xmlns:mc="http://schemas.openxmlformats.org/markup-compatibility/2006">
              <mc:Choice xmlns:v="urn:schemas-microsoft-com:vml" Requires="v">
                <p:oleObj spid="_x0000_s3153" name="CS ChemDraw Drawing" r:id="rId6" imgW="1786119" imgH="976752" progId="ChemDraw.Document.6.0">
                  <p:embed/>
                </p:oleObj>
              </mc:Choice>
              <mc:Fallback>
                <p:oleObj name="CS ChemDraw Drawing" r:id="rId6" imgW="1786119" imgH="976752" progId="ChemDraw.Document.6.0">
                  <p:embed/>
                  <p:pic>
                    <p:nvPicPr>
                      <p:cNvPr id="0" name=""/>
                      <p:cNvPicPr/>
                      <p:nvPr/>
                    </p:nvPicPr>
                    <p:blipFill>
                      <a:blip r:embed="rId7"/>
                      <a:stretch>
                        <a:fillRect/>
                      </a:stretch>
                    </p:blipFill>
                    <p:spPr>
                      <a:xfrm>
                        <a:off x="5105400" y="4158084"/>
                        <a:ext cx="3125708" cy="1709316"/>
                      </a:xfrm>
                      <a:prstGeom prst="rect">
                        <a:avLst/>
                      </a:prstGeom>
                    </p:spPr>
                  </p:pic>
                </p:oleObj>
              </mc:Fallback>
            </mc:AlternateContent>
          </a:graphicData>
        </a:graphic>
      </p:graphicFrame>
      <p:sp>
        <p:nvSpPr>
          <p:cNvPr id="8" name="TextBox 7"/>
          <p:cNvSpPr txBox="1"/>
          <p:nvPr/>
        </p:nvSpPr>
        <p:spPr>
          <a:xfrm>
            <a:off x="1981200" y="5735598"/>
            <a:ext cx="1066800" cy="553998"/>
          </a:xfrm>
          <a:prstGeom prst="rect">
            <a:avLst/>
          </a:prstGeom>
          <a:noFill/>
        </p:spPr>
        <p:txBody>
          <a:bodyPr wrap="square" rtlCol="0">
            <a:spAutoFit/>
          </a:bodyPr>
          <a:lstStyle/>
          <a:p>
            <a:r>
              <a:rPr lang="en-US" sz="3000" b="1" dirty="0" smtClean="0">
                <a:latin typeface="Book Antiqua" pitchFamily="18" charset="0"/>
              </a:rPr>
              <a:t>trans</a:t>
            </a:r>
            <a:endParaRPr lang="en-US" sz="3000" b="1" dirty="0">
              <a:latin typeface="Book Antiqua" pitchFamily="18" charset="0"/>
            </a:endParaRPr>
          </a:p>
        </p:txBody>
      </p:sp>
      <p:sp>
        <p:nvSpPr>
          <p:cNvPr id="9" name="TextBox 8"/>
          <p:cNvSpPr txBox="1"/>
          <p:nvPr/>
        </p:nvSpPr>
        <p:spPr>
          <a:xfrm>
            <a:off x="6248400" y="5770602"/>
            <a:ext cx="762000" cy="553998"/>
          </a:xfrm>
          <a:prstGeom prst="rect">
            <a:avLst/>
          </a:prstGeom>
          <a:noFill/>
        </p:spPr>
        <p:txBody>
          <a:bodyPr wrap="square" rtlCol="0">
            <a:spAutoFit/>
          </a:bodyPr>
          <a:lstStyle/>
          <a:p>
            <a:r>
              <a:rPr lang="en-US" sz="3000" b="1" dirty="0" err="1" smtClean="0">
                <a:latin typeface="Book Antiqua" pitchFamily="18" charset="0"/>
              </a:rPr>
              <a:t>cis</a:t>
            </a:r>
            <a:endParaRPr lang="en-US" sz="3000" b="1" dirty="0">
              <a:latin typeface="Book Antiqua" pitchFamily="18" charset="0"/>
            </a:endParaRPr>
          </a:p>
        </p:txBody>
      </p:sp>
    </p:spTree>
    <p:extLst>
      <p:ext uri="{BB962C8B-B14F-4D97-AF65-F5344CB8AC3E}">
        <p14:creationId xmlns:p14="http://schemas.microsoft.com/office/powerpoint/2010/main" val="4013006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1B. Fatty Acid Nomenclature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11</a:t>
            </a:fld>
            <a:endParaRPr lang="en-US">
              <a:solidFill>
                <a:schemeClr val="tx1"/>
              </a:solidFill>
            </a:endParaRPr>
          </a:p>
        </p:txBody>
      </p:sp>
      <p:sp>
        <p:nvSpPr>
          <p:cNvPr id="3" name="TextBox 2"/>
          <p:cNvSpPr txBox="1"/>
          <p:nvPr/>
        </p:nvSpPr>
        <p:spPr>
          <a:xfrm>
            <a:off x="381000" y="990600"/>
            <a:ext cx="8458200" cy="2769989"/>
          </a:xfrm>
          <a:prstGeom prst="rect">
            <a:avLst/>
          </a:prstGeom>
          <a:noFill/>
        </p:spPr>
        <p:txBody>
          <a:bodyPr wrap="square" rtlCol="0">
            <a:spAutoFit/>
          </a:bodyPr>
          <a:lstStyle/>
          <a:p>
            <a:pPr>
              <a:spcBef>
                <a:spcPct val="0"/>
              </a:spcBef>
            </a:pPr>
            <a:r>
              <a:rPr lang="en-US" sz="2400" dirty="0" smtClean="0">
                <a:latin typeface="Book Antiqua" pitchFamily="18" charset="0"/>
              </a:rPr>
              <a:t>A simplified nomenclature for these compounds specifies:</a:t>
            </a:r>
          </a:p>
          <a:p>
            <a:pPr>
              <a:spcBef>
                <a:spcPct val="0"/>
              </a:spcBef>
            </a:pPr>
            <a:endParaRPr lang="en-US" sz="1000" dirty="0" smtClean="0">
              <a:latin typeface="Book Antiqua" pitchFamily="18" charset="0"/>
            </a:endParaRPr>
          </a:p>
          <a:p>
            <a:pPr marL="800100" lvl="1" indent="-342900">
              <a:spcBef>
                <a:spcPct val="0"/>
              </a:spcBef>
              <a:buFont typeface="Wingdings" pitchFamily="2" charset="2"/>
              <a:buChar char="§"/>
            </a:pPr>
            <a:r>
              <a:rPr lang="en-US" sz="2400" dirty="0">
                <a:latin typeface="Book Antiqua" pitchFamily="18" charset="0"/>
              </a:rPr>
              <a:t>T</a:t>
            </a:r>
            <a:r>
              <a:rPr lang="en-US" sz="2400" dirty="0" smtClean="0">
                <a:latin typeface="Book Antiqua" pitchFamily="18" charset="0"/>
              </a:rPr>
              <a:t>he chain length</a:t>
            </a:r>
          </a:p>
          <a:p>
            <a:pPr marL="800100" lvl="1" indent="-342900">
              <a:spcBef>
                <a:spcPct val="0"/>
              </a:spcBef>
              <a:buFont typeface="Wingdings" pitchFamily="2" charset="2"/>
              <a:buChar char="§"/>
            </a:pPr>
            <a:endParaRPr lang="en-US" sz="1000" dirty="0" smtClean="0">
              <a:latin typeface="Book Antiqua" pitchFamily="18" charset="0"/>
            </a:endParaRPr>
          </a:p>
          <a:p>
            <a:pPr marL="800100" lvl="1" indent="-342900">
              <a:spcBef>
                <a:spcPct val="0"/>
              </a:spcBef>
              <a:buFont typeface="Wingdings" pitchFamily="2" charset="2"/>
              <a:buChar char="§"/>
            </a:pPr>
            <a:r>
              <a:rPr lang="en-US" sz="2400" dirty="0" smtClean="0">
                <a:latin typeface="Book Antiqua" pitchFamily="18" charset="0"/>
              </a:rPr>
              <a:t>The number of double bonds </a:t>
            </a:r>
            <a:r>
              <a:rPr lang="en-US" sz="2400" dirty="0" smtClean="0">
                <a:latin typeface="Book Antiqua" pitchFamily="18" charset="0"/>
              </a:rPr>
              <a:t>in the hydrocarbon chain separated </a:t>
            </a:r>
            <a:r>
              <a:rPr lang="en-US" sz="2400" dirty="0" smtClean="0">
                <a:latin typeface="Book Antiqua" pitchFamily="18" charset="0"/>
              </a:rPr>
              <a:t>by a colon</a:t>
            </a:r>
          </a:p>
          <a:p>
            <a:pPr marL="800100" lvl="1" indent="-342900">
              <a:spcBef>
                <a:spcPct val="0"/>
              </a:spcBef>
              <a:buFont typeface="Wingdings" pitchFamily="2" charset="2"/>
              <a:buChar char="§"/>
            </a:pPr>
            <a:endParaRPr lang="en-US" sz="1000" dirty="0" smtClean="0">
              <a:latin typeface="Book Antiqua" pitchFamily="18" charset="0"/>
            </a:endParaRPr>
          </a:p>
          <a:p>
            <a:pPr marL="800100" lvl="1" indent="-342900">
              <a:spcBef>
                <a:spcPct val="0"/>
              </a:spcBef>
              <a:buFont typeface="Wingdings" pitchFamily="2" charset="2"/>
              <a:buChar char="§"/>
            </a:pPr>
            <a:r>
              <a:rPr lang="en-US" sz="2400" dirty="0" smtClean="0">
                <a:latin typeface="Book Antiqua" pitchFamily="18" charset="0"/>
              </a:rPr>
              <a:t>The position of the double bond using the delta symbol </a:t>
            </a:r>
            <a:r>
              <a:rPr lang="el-GR" sz="2400" dirty="0" smtClean="0">
                <a:latin typeface="Book Antiqua" pitchFamily="18" charset="0"/>
              </a:rPr>
              <a:t>Δ</a:t>
            </a:r>
            <a:r>
              <a:rPr lang="en-US" sz="2400" dirty="0" smtClean="0">
                <a:latin typeface="Book Antiqua" pitchFamily="18" charset="0"/>
              </a:rPr>
              <a:t> and a superscript to specify the carbon number</a:t>
            </a:r>
          </a:p>
        </p:txBody>
      </p:sp>
      <p:sp>
        <p:nvSpPr>
          <p:cNvPr id="7" name="TextBox 6"/>
          <p:cNvSpPr txBox="1"/>
          <p:nvPr/>
        </p:nvSpPr>
        <p:spPr>
          <a:xfrm>
            <a:off x="4191000" y="5181600"/>
            <a:ext cx="1066800" cy="553998"/>
          </a:xfrm>
          <a:prstGeom prst="rect">
            <a:avLst/>
          </a:prstGeom>
          <a:noFill/>
        </p:spPr>
        <p:txBody>
          <a:bodyPr wrap="square" rtlCol="0">
            <a:spAutoFit/>
          </a:bodyPr>
          <a:lstStyle/>
          <a:p>
            <a:r>
              <a:rPr lang="en-US" sz="3000" b="1" dirty="0" smtClean="0">
                <a:latin typeface="Book Antiqua" pitchFamily="18" charset="0"/>
              </a:rPr>
              <a:t>12:0</a:t>
            </a:r>
            <a:endParaRPr lang="en-US" sz="3000" b="1" dirty="0">
              <a:latin typeface="Book Antiqua"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815457582"/>
              </p:ext>
            </p:extLst>
          </p:nvPr>
        </p:nvGraphicFramePr>
        <p:xfrm>
          <a:off x="838200" y="4038750"/>
          <a:ext cx="7272897" cy="1219050"/>
        </p:xfrm>
        <a:graphic>
          <a:graphicData uri="http://schemas.openxmlformats.org/presentationml/2006/ole">
            <mc:AlternateContent xmlns:mc="http://schemas.openxmlformats.org/markup-compatibility/2006">
              <mc:Choice xmlns:v="urn:schemas-microsoft-com:vml" Requires="v">
                <p:oleObj spid="_x0000_s1071" name="CS ChemDraw Drawing" r:id="rId4" imgW="4155941" imgH="696600" progId="ChemDraw.Document.6.0">
                  <p:embed/>
                </p:oleObj>
              </mc:Choice>
              <mc:Fallback>
                <p:oleObj name="CS ChemDraw Drawing" r:id="rId4" imgW="4155941" imgH="696600" progId="ChemDraw.Document.6.0">
                  <p:embed/>
                  <p:pic>
                    <p:nvPicPr>
                      <p:cNvPr id="0" name=""/>
                      <p:cNvPicPr/>
                      <p:nvPr/>
                    </p:nvPicPr>
                    <p:blipFill>
                      <a:blip r:embed="rId5"/>
                      <a:stretch>
                        <a:fillRect/>
                      </a:stretch>
                    </p:blipFill>
                    <p:spPr>
                      <a:xfrm>
                        <a:off x="838200" y="4038750"/>
                        <a:ext cx="7272897" cy="1219050"/>
                      </a:xfrm>
                      <a:prstGeom prst="rect">
                        <a:avLst/>
                      </a:prstGeom>
                    </p:spPr>
                  </p:pic>
                </p:oleObj>
              </mc:Fallback>
            </mc:AlternateContent>
          </a:graphicData>
        </a:graphic>
      </p:graphicFrame>
    </p:spTree>
    <p:extLst>
      <p:ext uri="{BB962C8B-B14F-4D97-AF65-F5344CB8AC3E}">
        <p14:creationId xmlns:p14="http://schemas.microsoft.com/office/powerpoint/2010/main" val="24313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1B. Fatty Acid Nomenclature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12</a:t>
            </a:fld>
            <a:endParaRPr lang="en-US">
              <a:solidFill>
                <a:schemeClr val="tx1"/>
              </a:solidFill>
            </a:endParaRPr>
          </a:p>
        </p:txBody>
      </p:sp>
      <p:sp>
        <p:nvSpPr>
          <p:cNvPr id="7" name="TextBox 6"/>
          <p:cNvSpPr txBox="1"/>
          <p:nvPr/>
        </p:nvSpPr>
        <p:spPr>
          <a:xfrm>
            <a:off x="3810000" y="2590800"/>
            <a:ext cx="1524000" cy="553998"/>
          </a:xfrm>
          <a:prstGeom prst="rect">
            <a:avLst/>
          </a:prstGeom>
          <a:noFill/>
        </p:spPr>
        <p:txBody>
          <a:bodyPr wrap="square" rtlCol="0">
            <a:spAutoFit/>
          </a:bodyPr>
          <a:lstStyle/>
          <a:p>
            <a:r>
              <a:rPr lang="en-US" sz="3000" b="1" dirty="0" smtClean="0">
                <a:latin typeface="Book Antiqua" pitchFamily="18" charset="0"/>
              </a:rPr>
              <a:t>12:1(</a:t>
            </a:r>
            <a:r>
              <a:rPr lang="el-GR" sz="3000" b="1" dirty="0" smtClean="0">
                <a:latin typeface="Book Antiqua" pitchFamily="18" charset="0"/>
              </a:rPr>
              <a:t>Δ</a:t>
            </a:r>
            <a:r>
              <a:rPr lang="en-US" sz="3000" b="1" baseline="30000" dirty="0" smtClean="0">
                <a:latin typeface="Book Antiqua" pitchFamily="18" charset="0"/>
              </a:rPr>
              <a:t>4</a:t>
            </a:r>
            <a:r>
              <a:rPr lang="en-US" sz="3000" b="1" dirty="0" smtClean="0">
                <a:latin typeface="Book Antiqua" pitchFamily="18" charset="0"/>
              </a:rPr>
              <a:t>)</a:t>
            </a:r>
            <a:endParaRPr lang="en-US" sz="3000" b="1" dirty="0">
              <a:latin typeface="Book Antiqua"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7622447"/>
              </p:ext>
            </p:extLst>
          </p:nvPr>
        </p:nvGraphicFramePr>
        <p:xfrm>
          <a:off x="1032903" y="1371599"/>
          <a:ext cx="7272897" cy="1219050"/>
        </p:xfrm>
        <a:graphic>
          <a:graphicData uri="http://schemas.openxmlformats.org/presentationml/2006/ole">
            <mc:AlternateContent xmlns:mc="http://schemas.openxmlformats.org/markup-compatibility/2006">
              <mc:Choice xmlns:v="urn:schemas-microsoft-com:vml" Requires="v">
                <p:oleObj spid="_x0000_s2137" name="CS ChemDraw Drawing" r:id="rId4" imgW="4155941" imgH="696600" progId="ChemDraw.Document.6.0">
                  <p:embed/>
                </p:oleObj>
              </mc:Choice>
              <mc:Fallback>
                <p:oleObj name="CS ChemDraw Drawing" r:id="rId4" imgW="4155941" imgH="696600" progId="ChemDraw.Document.6.0">
                  <p:embed/>
                  <p:pic>
                    <p:nvPicPr>
                      <p:cNvPr id="0" name=""/>
                      <p:cNvPicPr/>
                      <p:nvPr/>
                    </p:nvPicPr>
                    <p:blipFill>
                      <a:blip r:embed="rId5"/>
                      <a:stretch>
                        <a:fillRect/>
                      </a:stretch>
                    </p:blipFill>
                    <p:spPr>
                      <a:xfrm>
                        <a:off x="1032903" y="1371599"/>
                        <a:ext cx="7272897" cy="1219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84231406"/>
              </p:ext>
            </p:extLst>
          </p:nvPr>
        </p:nvGraphicFramePr>
        <p:xfrm>
          <a:off x="990600" y="3733950"/>
          <a:ext cx="7272897" cy="1219050"/>
        </p:xfrm>
        <a:graphic>
          <a:graphicData uri="http://schemas.openxmlformats.org/presentationml/2006/ole">
            <mc:AlternateContent xmlns:mc="http://schemas.openxmlformats.org/markup-compatibility/2006">
              <mc:Choice xmlns:v="urn:schemas-microsoft-com:vml" Requires="v">
                <p:oleObj spid="_x0000_s2138" name="CS ChemDraw Drawing" r:id="rId6" imgW="4155941" imgH="696600" progId="ChemDraw.Document.6.0">
                  <p:embed/>
                </p:oleObj>
              </mc:Choice>
              <mc:Fallback>
                <p:oleObj name="CS ChemDraw Drawing" r:id="rId6" imgW="4155941" imgH="696600" progId="ChemDraw.Document.6.0">
                  <p:embed/>
                  <p:pic>
                    <p:nvPicPr>
                      <p:cNvPr id="0" name=""/>
                      <p:cNvPicPr/>
                      <p:nvPr/>
                    </p:nvPicPr>
                    <p:blipFill>
                      <a:blip r:embed="rId7"/>
                      <a:stretch>
                        <a:fillRect/>
                      </a:stretch>
                    </p:blipFill>
                    <p:spPr>
                      <a:xfrm>
                        <a:off x="990600" y="3733950"/>
                        <a:ext cx="7272897" cy="1219050"/>
                      </a:xfrm>
                      <a:prstGeom prst="rect">
                        <a:avLst/>
                      </a:prstGeom>
                    </p:spPr>
                  </p:pic>
                </p:oleObj>
              </mc:Fallback>
            </mc:AlternateContent>
          </a:graphicData>
        </a:graphic>
      </p:graphicFrame>
      <p:sp>
        <p:nvSpPr>
          <p:cNvPr id="11" name="TextBox 10"/>
          <p:cNvSpPr txBox="1"/>
          <p:nvPr/>
        </p:nvSpPr>
        <p:spPr>
          <a:xfrm>
            <a:off x="3733800" y="4932402"/>
            <a:ext cx="1828800" cy="553998"/>
          </a:xfrm>
          <a:prstGeom prst="rect">
            <a:avLst/>
          </a:prstGeom>
          <a:noFill/>
        </p:spPr>
        <p:txBody>
          <a:bodyPr wrap="square" rtlCol="0">
            <a:spAutoFit/>
          </a:bodyPr>
          <a:lstStyle/>
          <a:p>
            <a:r>
              <a:rPr lang="en-US" sz="3000" b="1" dirty="0" smtClean="0">
                <a:latin typeface="Book Antiqua" pitchFamily="18" charset="0"/>
              </a:rPr>
              <a:t>12:2(</a:t>
            </a:r>
            <a:r>
              <a:rPr lang="el-GR" sz="3000" b="1" dirty="0" smtClean="0">
                <a:latin typeface="Book Antiqua" pitchFamily="18" charset="0"/>
              </a:rPr>
              <a:t>Δ</a:t>
            </a:r>
            <a:r>
              <a:rPr lang="en-US" sz="3000" b="1" baseline="30000" dirty="0" smtClean="0">
                <a:latin typeface="Book Antiqua" pitchFamily="18" charset="0"/>
              </a:rPr>
              <a:t>4,8</a:t>
            </a:r>
            <a:r>
              <a:rPr lang="en-US" sz="3000" b="1" dirty="0" smtClean="0">
                <a:latin typeface="Book Antiqua" pitchFamily="18" charset="0"/>
              </a:rPr>
              <a:t>)</a:t>
            </a:r>
            <a:endParaRPr lang="en-US" sz="3000" b="1" dirty="0">
              <a:latin typeface="Book Antiqua" pitchFamily="18" charset="0"/>
            </a:endParaRPr>
          </a:p>
        </p:txBody>
      </p:sp>
    </p:spTree>
    <p:extLst>
      <p:ext uri="{BB962C8B-B14F-4D97-AF65-F5344CB8AC3E}">
        <p14:creationId xmlns:p14="http://schemas.microsoft.com/office/powerpoint/2010/main" val="261026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101"/>
          <a:stretch/>
        </p:blipFill>
        <p:spPr bwMode="auto">
          <a:xfrm>
            <a:off x="1981200" y="990600"/>
            <a:ext cx="5504536" cy="57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1B. Fatty Acid Nomenclature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2963339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1C. The Physical Properties of the Fatty Acids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14</a:t>
            </a:fld>
            <a:endParaRPr lang="en-US">
              <a:solidFill>
                <a:schemeClr val="tx1"/>
              </a:solidFill>
            </a:endParaRPr>
          </a:p>
        </p:txBody>
      </p:sp>
      <p:sp>
        <p:nvSpPr>
          <p:cNvPr id="3" name="TextBox 2"/>
          <p:cNvSpPr txBox="1"/>
          <p:nvPr/>
        </p:nvSpPr>
        <p:spPr>
          <a:xfrm>
            <a:off x="381000" y="990600"/>
            <a:ext cx="8458200" cy="5786199"/>
          </a:xfrm>
          <a:prstGeom prst="rect">
            <a:avLst/>
          </a:prstGeom>
          <a:noFill/>
        </p:spPr>
        <p:txBody>
          <a:bodyPr wrap="square" rtlCol="0">
            <a:spAutoFit/>
          </a:bodyPr>
          <a:lstStyle/>
          <a:p>
            <a:pPr marL="0" lvl="1">
              <a:spcBef>
                <a:spcPct val="0"/>
              </a:spcBef>
            </a:pPr>
            <a:r>
              <a:rPr lang="en-US" sz="2400" dirty="0" smtClean="0">
                <a:latin typeface="Book Antiqua" pitchFamily="18" charset="0"/>
              </a:rPr>
              <a:t>The physical properties of the fatty acids, and of compounds that contain them, are largely determined by the length and degree of unsaturation of the hydrocarbon chain.</a:t>
            </a:r>
          </a:p>
          <a:p>
            <a:pPr marL="0" lvl="1">
              <a:spcBef>
                <a:spcPct val="0"/>
              </a:spcBef>
            </a:pPr>
            <a:endParaRPr lang="en-US" sz="2400" dirty="0">
              <a:latin typeface="Book Antiqua" pitchFamily="18" charset="0"/>
            </a:endParaRPr>
          </a:p>
          <a:p>
            <a:pPr lvl="1" indent="-457200">
              <a:spcBef>
                <a:spcPct val="0"/>
              </a:spcBef>
              <a:buAutoNum type="alphaUcPeriod"/>
            </a:pPr>
            <a:r>
              <a:rPr lang="en-US" sz="2400" dirty="0" smtClean="0">
                <a:latin typeface="Book Antiqua" pitchFamily="18" charset="0"/>
              </a:rPr>
              <a:t>The nonpolar hydrocarbon chain accounts for the poor solubility of fatty acids in water. Solubility decreases:</a:t>
            </a:r>
          </a:p>
          <a:p>
            <a:pPr lvl="2" indent="-457200">
              <a:spcBef>
                <a:spcPct val="0"/>
              </a:spcBef>
              <a:buFont typeface="Wingdings" pitchFamily="2" charset="2"/>
              <a:buChar char="§"/>
            </a:pPr>
            <a:r>
              <a:rPr lang="en-US" sz="2400" dirty="0">
                <a:latin typeface="Book Antiqua" pitchFamily="18" charset="0"/>
              </a:rPr>
              <a:t>W</a:t>
            </a:r>
            <a:r>
              <a:rPr lang="en-US" sz="2400" dirty="0" smtClean="0">
                <a:latin typeface="Book Antiqua" pitchFamily="18" charset="0"/>
              </a:rPr>
              <a:t>ith longer fatty acyl chain</a:t>
            </a:r>
          </a:p>
          <a:p>
            <a:pPr lvl="2" indent="-457200">
              <a:spcBef>
                <a:spcPct val="0"/>
              </a:spcBef>
              <a:buFont typeface="Wingdings" pitchFamily="2" charset="2"/>
              <a:buChar char="§"/>
            </a:pPr>
            <a:r>
              <a:rPr lang="en-US" sz="2400" dirty="0" smtClean="0">
                <a:latin typeface="Book Antiqua" pitchFamily="18" charset="0"/>
              </a:rPr>
              <a:t>With fewer double bonds</a:t>
            </a:r>
          </a:p>
          <a:p>
            <a:pPr lvl="2" indent="-457200">
              <a:spcBef>
                <a:spcPct val="0"/>
              </a:spcBef>
              <a:buFont typeface="Wingdings" pitchFamily="2" charset="2"/>
              <a:buChar char="§"/>
            </a:pPr>
            <a:endParaRPr lang="en-US" sz="2400" dirty="0" smtClean="0">
              <a:latin typeface="Book Antiqua" pitchFamily="18" charset="0"/>
            </a:endParaRPr>
          </a:p>
          <a:p>
            <a:pPr lvl="1" indent="-457200">
              <a:spcBef>
                <a:spcPct val="0"/>
              </a:spcBef>
              <a:buAutoNum type="alphaUcPeriod"/>
            </a:pPr>
            <a:r>
              <a:rPr lang="en-US" sz="2400" dirty="0" smtClean="0">
                <a:latin typeface="Book Antiqua" pitchFamily="18" charset="0"/>
              </a:rPr>
              <a:t>Melting points are also strongly influenced by:</a:t>
            </a:r>
          </a:p>
          <a:p>
            <a:pPr lvl="2" indent="-457200">
              <a:spcBef>
                <a:spcPct val="0"/>
              </a:spcBef>
              <a:buFont typeface="Wingdings" pitchFamily="2" charset="2"/>
              <a:buChar char="§"/>
            </a:pPr>
            <a:r>
              <a:rPr lang="en-US" sz="2400" dirty="0" smtClean="0">
                <a:latin typeface="Book Antiqua" pitchFamily="18" charset="0"/>
              </a:rPr>
              <a:t>The length of the hydrocarbon chain</a:t>
            </a:r>
          </a:p>
          <a:p>
            <a:pPr marL="457200" lvl="2">
              <a:spcBef>
                <a:spcPct val="0"/>
              </a:spcBef>
            </a:pPr>
            <a:r>
              <a:rPr lang="en-US" sz="2400" dirty="0" smtClean="0">
                <a:latin typeface="Book Antiqua" pitchFamily="18" charset="0"/>
              </a:rPr>
              <a:t>	↑ length, ↑ melting point</a:t>
            </a:r>
            <a:endParaRPr lang="en-US" sz="2400" dirty="0">
              <a:latin typeface="Book Antiqua" pitchFamily="18" charset="0"/>
            </a:endParaRPr>
          </a:p>
          <a:p>
            <a:pPr lvl="2" indent="-457200">
              <a:spcBef>
                <a:spcPct val="0"/>
              </a:spcBef>
              <a:buFont typeface="Wingdings" pitchFamily="2" charset="2"/>
              <a:buChar char="§"/>
            </a:pPr>
            <a:endParaRPr lang="en-US" sz="1000" dirty="0" smtClean="0">
              <a:latin typeface="Book Antiqua" pitchFamily="18" charset="0"/>
            </a:endParaRPr>
          </a:p>
          <a:p>
            <a:pPr lvl="2" indent="-457200">
              <a:spcBef>
                <a:spcPct val="0"/>
              </a:spcBef>
              <a:buFont typeface="Wingdings" pitchFamily="2" charset="2"/>
              <a:buChar char="§"/>
            </a:pPr>
            <a:r>
              <a:rPr lang="en-US" sz="2400" dirty="0" smtClean="0">
                <a:latin typeface="Book Antiqua" pitchFamily="18" charset="0"/>
              </a:rPr>
              <a:t>Degree of unsaturation</a:t>
            </a:r>
          </a:p>
          <a:p>
            <a:pPr marL="457200" lvl="2">
              <a:spcBef>
                <a:spcPct val="0"/>
              </a:spcBef>
            </a:pPr>
            <a:r>
              <a:rPr lang="en-US" sz="2400" dirty="0" smtClean="0">
                <a:latin typeface="Book Antiqua" pitchFamily="18" charset="0"/>
              </a:rPr>
              <a:t>	↑ unsaturation, ↓ </a:t>
            </a:r>
            <a:r>
              <a:rPr lang="en-US" sz="2400" dirty="0">
                <a:latin typeface="Book Antiqua" pitchFamily="18" charset="0"/>
              </a:rPr>
              <a:t>melting point</a:t>
            </a:r>
          </a:p>
          <a:p>
            <a:pPr lvl="2" indent="-457200">
              <a:spcBef>
                <a:spcPct val="0"/>
              </a:spcBef>
              <a:buFont typeface="Wingdings" pitchFamily="2" charset="2"/>
              <a:buChar char="§"/>
            </a:pPr>
            <a:endParaRPr lang="en-US" sz="2400" dirty="0" smtClean="0">
              <a:latin typeface="Book Antiqua" pitchFamily="18" charset="0"/>
            </a:endParaRPr>
          </a:p>
        </p:txBody>
      </p:sp>
    </p:spTree>
    <p:extLst>
      <p:ext uri="{BB962C8B-B14F-4D97-AF65-F5344CB8AC3E}">
        <p14:creationId xmlns:p14="http://schemas.microsoft.com/office/powerpoint/2010/main" val="1682979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1C. The Physical Properties of the Fatty Acids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15</a:t>
            </a:fld>
            <a:endParaRPr lang="en-US">
              <a:solidFill>
                <a:schemeClr val="tx1"/>
              </a:solidFill>
            </a:endParaRPr>
          </a:p>
        </p:txBody>
      </p:sp>
      <p:sp>
        <p:nvSpPr>
          <p:cNvPr id="3" name="TextBox 2"/>
          <p:cNvSpPr txBox="1"/>
          <p:nvPr/>
        </p:nvSpPr>
        <p:spPr>
          <a:xfrm>
            <a:off x="76200" y="990600"/>
            <a:ext cx="8839200" cy="1569660"/>
          </a:xfrm>
          <a:prstGeom prst="rect">
            <a:avLst/>
          </a:prstGeom>
          <a:noFill/>
        </p:spPr>
        <p:txBody>
          <a:bodyPr wrap="square" rtlCol="0">
            <a:spAutoFit/>
          </a:bodyPr>
          <a:lstStyle/>
          <a:p>
            <a:pPr marL="228600" lvl="2">
              <a:spcBef>
                <a:spcPct val="0"/>
              </a:spcBef>
            </a:pPr>
            <a:r>
              <a:rPr lang="en-US" sz="2400" dirty="0" smtClean="0">
                <a:latin typeface="Book Antiqua" pitchFamily="18" charset="0"/>
              </a:rPr>
              <a:t>C. Structure</a:t>
            </a:r>
          </a:p>
          <a:p>
            <a:pPr lvl="2" indent="-457200">
              <a:spcBef>
                <a:spcPct val="0"/>
              </a:spcBef>
              <a:buFont typeface="Wingdings" pitchFamily="2" charset="2"/>
              <a:buChar char="§"/>
            </a:pPr>
            <a:r>
              <a:rPr lang="en-US" sz="2400" dirty="0" smtClean="0">
                <a:latin typeface="Book Antiqua" pitchFamily="18" charset="0"/>
              </a:rPr>
              <a:t>Saturated chains tends to adopt extended conformations.</a:t>
            </a:r>
            <a:endParaRPr lang="en-US" sz="2400" dirty="0">
              <a:latin typeface="Book Antiqua" pitchFamily="18" charset="0"/>
            </a:endParaRPr>
          </a:p>
          <a:p>
            <a:pPr marL="457200" lvl="2">
              <a:spcBef>
                <a:spcPct val="0"/>
              </a:spcBef>
            </a:pPr>
            <a:r>
              <a:rPr lang="en-US" sz="2400" dirty="0" smtClean="0">
                <a:latin typeface="Book Antiqua" pitchFamily="18" charset="0"/>
              </a:rPr>
              <a:t>	- Pack in fairly orderly way with extensive </a:t>
            </a:r>
            <a:r>
              <a:rPr lang="en-US" sz="2400" dirty="0" smtClean="0">
                <a:latin typeface="Book Antiqua" pitchFamily="18" charset="0"/>
              </a:rPr>
              <a:t>favorable </a:t>
            </a:r>
            <a:br>
              <a:rPr lang="en-US" sz="2400" dirty="0" smtClean="0">
                <a:latin typeface="Book Antiqua" pitchFamily="18" charset="0"/>
              </a:rPr>
            </a:br>
            <a:r>
              <a:rPr lang="en-US" sz="2400" dirty="0" smtClean="0">
                <a:latin typeface="Book Antiqua" pitchFamily="18" charset="0"/>
              </a:rPr>
              <a:t>        hydrophobic  </a:t>
            </a:r>
            <a:r>
              <a:rPr lang="en-US" sz="2400" dirty="0" smtClean="0">
                <a:latin typeface="Book Antiqua" pitchFamily="18" charset="0"/>
              </a:rPr>
              <a:t>interactions</a:t>
            </a:r>
            <a:endParaRPr lang="en-US" sz="1000" dirty="0" smtClean="0">
              <a:latin typeface="Book Antiqua" pitchFamily="18" charset="0"/>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50000" b="10269"/>
          <a:stretch/>
        </p:blipFill>
        <p:spPr bwMode="auto">
          <a:xfrm>
            <a:off x="701040" y="2587510"/>
            <a:ext cx="3840480" cy="411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71250" b="9156"/>
          <a:stretch/>
        </p:blipFill>
        <p:spPr bwMode="auto">
          <a:xfrm>
            <a:off x="5410200" y="2243532"/>
            <a:ext cx="2453640" cy="453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081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9687" b="10768"/>
          <a:stretch/>
        </p:blipFill>
        <p:spPr bwMode="auto">
          <a:xfrm>
            <a:off x="3733800" y="3215640"/>
            <a:ext cx="4800634" cy="35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1C. The Physical Properties of the Fatty Acids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16</a:t>
            </a:fld>
            <a:endParaRPr lang="en-US">
              <a:solidFill>
                <a:schemeClr val="tx1"/>
              </a:solidFill>
            </a:endParaRPr>
          </a:p>
        </p:txBody>
      </p:sp>
      <p:sp>
        <p:nvSpPr>
          <p:cNvPr id="3" name="TextBox 2"/>
          <p:cNvSpPr txBox="1"/>
          <p:nvPr/>
        </p:nvSpPr>
        <p:spPr>
          <a:xfrm>
            <a:off x="76200" y="990600"/>
            <a:ext cx="8915400" cy="2308324"/>
          </a:xfrm>
          <a:prstGeom prst="rect">
            <a:avLst/>
          </a:prstGeom>
          <a:noFill/>
        </p:spPr>
        <p:txBody>
          <a:bodyPr wrap="square" rtlCol="0">
            <a:spAutoFit/>
          </a:bodyPr>
          <a:lstStyle/>
          <a:p>
            <a:pPr lvl="2" indent="-457200">
              <a:spcBef>
                <a:spcPct val="0"/>
              </a:spcBef>
              <a:buFont typeface="Wingdings" pitchFamily="2" charset="2"/>
              <a:buChar char="§"/>
            </a:pPr>
            <a:r>
              <a:rPr lang="en-US" sz="2400" dirty="0" smtClean="0">
                <a:latin typeface="Book Antiqua" pitchFamily="18" charset="0"/>
              </a:rPr>
              <a:t>The </a:t>
            </a:r>
            <a:r>
              <a:rPr lang="en-US" sz="2400" dirty="0" err="1" smtClean="0">
                <a:latin typeface="Book Antiqua" pitchFamily="18" charset="0"/>
              </a:rPr>
              <a:t>cis</a:t>
            </a:r>
            <a:r>
              <a:rPr lang="en-US" sz="2400" dirty="0" smtClean="0">
                <a:latin typeface="Book Antiqua" pitchFamily="18" charset="0"/>
              </a:rPr>
              <a:t> configuration of double bonds in unsaturated chains kinks the chains.</a:t>
            </a:r>
          </a:p>
          <a:p>
            <a:pPr marL="457200" lvl="2">
              <a:spcBef>
                <a:spcPct val="0"/>
              </a:spcBef>
            </a:pPr>
            <a:r>
              <a:rPr lang="en-US" sz="2400" dirty="0">
                <a:latin typeface="Book Antiqua" pitchFamily="18" charset="0"/>
              </a:rPr>
              <a:t>	</a:t>
            </a:r>
            <a:r>
              <a:rPr lang="en-US" sz="2400" dirty="0" smtClean="0">
                <a:latin typeface="Book Antiqua" pitchFamily="18" charset="0"/>
              </a:rPr>
              <a:t>- These chains pack less orderly and have less extensive </a:t>
            </a:r>
            <a:br>
              <a:rPr lang="en-US" sz="2400" dirty="0" smtClean="0">
                <a:latin typeface="Book Antiqua" pitchFamily="18" charset="0"/>
              </a:rPr>
            </a:br>
            <a:r>
              <a:rPr lang="en-US" sz="2400" dirty="0" smtClean="0">
                <a:latin typeface="Book Antiqua" pitchFamily="18" charset="0"/>
              </a:rPr>
              <a:t>         favorable interactions</a:t>
            </a:r>
          </a:p>
          <a:p>
            <a:pPr marL="457200" lvl="2">
              <a:spcBef>
                <a:spcPct val="0"/>
              </a:spcBef>
            </a:pPr>
            <a:r>
              <a:rPr lang="en-US" sz="2400" dirty="0">
                <a:latin typeface="Book Antiqua" pitchFamily="18" charset="0"/>
              </a:rPr>
              <a:t>	</a:t>
            </a:r>
            <a:r>
              <a:rPr lang="en-US" sz="2400" dirty="0" smtClean="0">
                <a:latin typeface="Book Antiqua" pitchFamily="18" charset="0"/>
              </a:rPr>
              <a:t>- Requires less thermal energy to disrupt (lower melting</a:t>
            </a:r>
          </a:p>
          <a:p>
            <a:pPr marL="457200" lvl="2">
              <a:spcBef>
                <a:spcPct val="0"/>
              </a:spcBef>
            </a:pPr>
            <a:r>
              <a:rPr lang="en-US" sz="2400" dirty="0">
                <a:latin typeface="Book Antiqua" pitchFamily="18" charset="0"/>
              </a:rPr>
              <a:t> </a:t>
            </a:r>
            <a:r>
              <a:rPr lang="en-US" sz="2400" dirty="0" smtClean="0">
                <a:latin typeface="Book Antiqua" pitchFamily="18" charset="0"/>
              </a:rPr>
              <a:t>                                                                                point)</a:t>
            </a:r>
            <a:endParaRPr lang="en-US" sz="2400" dirty="0">
              <a:latin typeface="Book Antiqua" pitchFamily="18" charset="0"/>
            </a:endParaRPr>
          </a:p>
        </p:txBody>
      </p:sp>
      <p:pic>
        <p:nvPicPr>
          <p:cNvPr id="7"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7738" t="2445" b="13725"/>
          <a:stretch/>
        </p:blipFill>
        <p:spPr bwMode="auto">
          <a:xfrm>
            <a:off x="609600" y="3200400"/>
            <a:ext cx="308715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346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1C. The Physical Properties of the Fatty Acids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17</a:t>
            </a:fld>
            <a:endParaRPr lang="en-US">
              <a:solidFill>
                <a:schemeClr val="tx1"/>
              </a:solidFill>
            </a:endParaRPr>
          </a:p>
        </p:txBody>
      </p:sp>
      <p:sp>
        <p:nvSpPr>
          <p:cNvPr id="3" name="TextBox 2"/>
          <p:cNvSpPr txBox="1"/>
          <p:nvPr/>
        </p:nvSpPr>
        <p:spPr>
          <a:xfrm>
            <a:off x="76200" y="990600"/>
            <a:ext cx="8839200" cy="3416320"/>
          </a:xfrm>
          <a:prstGeom prst="rect">
            <a:avLst/>
          </a:prstGeom>
          <a:noFill/>
        </p:spPr>
        <p:txBody>
          <a:bodyPr wrap="square" rtlCol="0">
            <a:spAutoFit/>
          </a:bodyPr>
          <a:lstStyle/>
          <a:p>
            <a:pPr marL="228600" lvl="2">
              <a:spcBef>
                <a:spcPct val="0"/>
              </a:spcBef>
            </a:pPr>
            <a:r>
              <a:rPr lang="en-US" sz="2400" dirty="0">
                <a:latin typeface="Book Antiqua" pitchFamily="18" charset="0"/>
              </a:rPr>
              <a:t>D</a:t>
            </a:r>
            <a:r>
              <a:rPr lang="en-US" sz="2400" dirty="0" smtClean="0">
                <a:latin typeface="Book Antiqua" pitchFamily="18" charset="0"/>
              </a:rPr>
              <a:t>. Physiological location</a:t>
            </a:r>
          </a:p>
          <a:p>
            <a:pPr marL="228600" lvl="2">
              <a:spcBef>
                <a:spcPct val="0"/>
              </a:spcBef>
            </a:pPr>
            <a:endParaRPr lang="en-US" sz="2400" dirty="0" smtClean="0">
              <a:latin typeface="Book Antiqua" pitchFamily="18" charset="0"/>
            </a:endParaRPr>
          </a:p>
          <a:p>
            <a:pPr lvl="2" indent="-457200">
              <a:spcBef>
                <a:spcPct val="0"/>
              </a:spcBef>
              <a:buFont typeface="Wingdings" pitchFamily="2" charset="2"/>
              <a:buChar char="§"/>
            </a:pPr>
            <a:r>
              <a:rPr lang="en-US" sz="2400" dirty="0" smtClean="0">
                <a:latin typeface="Book Antiqua" pitchFamily="18" charset="0"/>
              </a:rPr>
              <a:t>Free fatty acids (free carboxylate group) circulate in the blood bound </a:t>
            </a:r>
            <a:r>
              <a:rPr lang="en-US" sz="2400" dirty="0" err="1" smtClean="0">
                <a:latin typeface="Book Antiqua" pitchFamily="18" charset="0"/>
              </a:rPr>
              <a:t>noncovalently</a:t>
            </a:r>
            <a:r>
              <a:rPr lang="en-US" sz="2400" dirty="0" smtClean="0">
                <a:latin typeface="Book Antiqua" pitchFamily="18" charset="0"/>
              </a:rPr>
              <a:t> to a protein carrier, serum albumin</a:t>
            </a:r>
          </a:p>
          <a:p>
            <a:pPr lvl="2" indent="-457200">
              <a:spcBef>
                <a:spcPct val="0"/>
              </a:spcBef>
              <a:buFont typeface="Wingdings" pitchFamily="2" charset="2"/>
              <a:buChar char="§"/>
            </a:pPr>
            <a:endParaRPr lang="en-US" sz="2400" dirty="0" smtClean="0">
              <a:latin typeface="Book Antiqua" pitchFamily="18" charset="0"/>
            </a:endParaRPr>
          </a:p>
          <a:p>
            <a:pPr lvl="2" indent="-457200">
              <a:spcBef>
                <a:spcPct val="0"/>
              </a:spcBef>
              <a:buFont typeface="Wingdings" pitchFamily="2" charset="2"/>
              <a:buChar char="§"/>
            </a:pPr>
            <a:r>
              <a:rPr lang="en-US" sz="2400" dirty="0" smtClean="0">
                <a:latin typeface="Book Antiqua" pitchFamily="18" charset="0"/>
              </a:rPr>
              <a:t>Fatty acids are present in blood plasma mostly as carboxylic acid derivatives such as esters or amides, which are even less water soluble.</a:t>
            </a:r>
            <a:endParaRPr lang="en-US" sz="1000" dirty="0" smtClean="0">
              <a:latin typeface="Book Antiqua" pitchFamily="18" charset="0"/>
            </a:endParaRPr>
          </a:p>
        </p:txBody>
      </p:sp>
    </p:spTree>
    <p:extLst>
      <p:ext uri="{BB962C8B-B14F-4D97-AF65-F5344CB8AC3E}">
        <p14:creationId xmlns:p14="http://schemas.microsoft.com/office/powerpoint/2010/main" val="1778755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1C. The Physical Properties of the Fatty Acids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18</a:t>
            </a:fld>
            <a:endParaRPr lang="en-US">
              <a:solidFill>
                <a:schemeClr val="tx1"/>
              </a:solidFill>
            </a:endParaRPr>
          </a:p>
        </p:txBody>
      </p:sp>
      <p:sp>
        <p:nvSpPr>
          <p:cNvPr id="3" name="TextBox 2"/>
          <p:cNvSpPr txBox="1"/>
          <p:nvPr/>
        </p:nvSpPr>
        <p:spPr>
          <a:xfrm>
            <a:off x="76200" y="990600"/>
            <a:ext cx="8839200" cy="4154984"/>
          </a:xfrm>
          <a:prstGeom prst="rect">
            <a:avLst/>
          </a:prstGeom>
          <a:noFill/>
        </p:spPr>
        <p:txBody>
          <a:bodyPr wrap="square" rtlCol="0">
            <a:spAutoFit/>
          </a:bodyPr>
          <a:lstStyle/>
          <a:p>
            <a:pPr marL="228600" lvl="2">
              <a:spcBef>
                <a:spcPct val="0"/>
              </a:spcBef>
            </a:pPr>
            <a:r>
              <a:rPr lang="en-US" sz="2400" dirty="0" smtClean="0">
                <a:latin typeface="Book Antiqua" pitchFamily="18" charset="0"/>
              </a:rPr>
              <a:t>E. Trans Fatty Acids</a:t>
            </a:r>
          </a:p>
          <a:p>
            <a:pPr marL="228600" lvl="2">
              <a:spcBef>
                <a:spcPct val="0"/>
              </a:spcBef>
            </a:pPr>
            <a:endParaRPr lang="en-US" sz="2400" dirty="0" smtClean="0">
              <a:latin typeface="Book Antiqua" pitchFamily="18" charset="0"/>
            </a:endParaRPr>
          </a:p>
          <a:p>
            <a:pPr lvl="2" indent="-457200">
              <a:spcBef>
                <a:spcPct val="0"/>
              </a:spcBef>
              <a:buFont typeface="Wingdings" pitchFamily="2" charset="2"/>
              <a:buChar char="§"/>
            </a:pPr>
            <a:r>
              <a:rPr lang="en-US" sz="2400" dirty="0" smtClean="0">
                <a:latin typeface="Book Antiqua" pitchFamily="18" charset="0"/>
              </a:rPr>
              <a:t>Form by partial dehydrogenation of unsaturated fatty acid</a:t>
            </a:r>
          </a:p>
          <a:p>
            <a:pPr marL="457200" lvl="2">
              <a:spcBef>
                <a:spcPct val="0"/>
              </a:spcBef>
            </a:pPr>
            <a:r>
              <a:rPr lang="en-US" sz="2400" dirty="0">
                <a:latin typeface="Book Antiqua" pitchFamily="18" charset="0"/>
              </a:rPr>
              <a:t>	</a:t>
            </a:r>
            <a:r>
              <a:rPr lang="en-US" sz="2400" dirty="0" smtClean="0">
                <a:latin typeface="Book Antiqua" pitchFamily="18" charset="0"/>
              </a:rPr>
              <a:t>-Done to increase the shelf life of oils</a:t>
            </a:r>
          </a:p>
          <a:p>
            <a:pPr lvl="2" indent="-457200">
              <a:spcBef>
                <a:spcPct val="0"/>
              </a:spcBef>
              <a:buFont typeface="Wingdings" pitchFamily="2" charset="2"/>
              <a:buChar char="§"/>
            </a:pPr>
            <a:endParaRPr lang="en-US" sz="2400" dirty="0" smtClean="0">
              <a:latin typeface="Book Antiqua" pitchFamily="18" charset="0"/>
            </a:endParaRPr>
          </a:p>
          <a:p>
            <a:pPr lvl="2" indent="-457200">
              <a:spcBef>
                <a:spcPct val="0"/>
              </a:spcBef>
              <a:buFont typeface="Wingdings" pitchFamily="2" charset="2"/>
              <a:buChar char="§"/>
            </a:pPr>
            <a:r>
              <a:rPr lang="en-US" sz="2400" dirty="0" smtClean="0">
                <a:latin typeface="Book Antiqua" pitchFamily="18" charset="0"/>
              </a:rPr>
              <a:t>Trans fatty acid chains adopt an extended conformation , pack more regularly, and have higher melting points</a:t>
            </a:r>
          </a:p>
          <a:p>
            <a:pPr lvl="2" indent="-457200">
              <a:spcBef>
                <a:spcPct val="0"/>
              </a:spcBef>
              <a:buFont typeface="Wingdings" pitchFamily="2" charset="2"/>
              <a:buChar char="§"/>
            </a:pPr>
            <a:endParaRPr lang="en-US" sz="2400" dirty="0">
              <a:latin typeface="Book Antiqua" pitchFamily="18" charset="0"/>
            </a:endParaRPr>
          </a:p>
          <a:p>
            <a:pPr lvl="2" indent="-457200">
              <a:spcBef>
                <a:spcPct val="0"/>
              </a:spcBef>
              <a:buFont typeface="Wingdings" pitchFamily="2" charset="2"/>
              <a:buChar char="§"/>
            </a:pPr>
            <a:r>
              <a:rPr lang="en-US" sz="2400" dirty="0" smtClean="0">
                <a:latin typeface="Book Antiqua" pitchFamily="18" charset="0"/>
              </a:rPr>
              <a:t>Consuming trans fats increases risk of cardiovascular disease</a:t>
            </a:r>
            <a:endParaRPr lang="en-US" sz="1000" dirty="0" smtClean="0">
              <a:latin typeface="Book Antiqua" pitchFamily="18" charset="0"/>
            </a:endParaRPr>
          </a:p>
        </p:txBody>
      </p:sp>
    </p:spTree>
    <p:extLst>
      <p:ext uri="{BB962C8B-B14F-4D97-AF65-F5344CB8AC3E}">
        <p14:creationId xmlns:p14="http://schemas.microsoft.com/office/powerpoint/2010/main" val="2144600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1C. The Physical Properties of the Fatty Acids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19</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948"/>
          <a:stretch/>
        </p:blipFill>
        <p:spPr bwMode="auto">
          <a:xfrm>
            <a:off x="1607972" y="1048385"/>
            <a:ext cx="5707228" cy="57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78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Lipids: Structurally Diverse Class of Molecules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a:t>
            </a:fld>
            <a:endParaRPr lang="en-US">
              <a:solidFill>
                <a:schemeClr val="tx1"/>
              </a:solidFill>
            </a:endParaRPr>
          </a:p>
        </p:txBody>
      </p:sp>
      <p:pic>
        <p:nvPicPr>
          <p:cNvPr id="8"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314" b="10083"/>
          <a:stretch/>
        </p:blipFill>
        <p:spPr bwMode="auto">
          <a:xfrm>
            <a:off x="152400" y="1356360"/>
            <a:ext cx="1682750" cy="20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2362200" y="1325881"/>
            <a:ext cx="1981200" cy="2103119"/>
            <a:chOff x="5105400" y="1066800"/>
            <a:chExt cx="1981200" cy="2103119"/>
          </a:xfrm>
        </p:grpSpPr>
        <p:pic>
          <p:nvPicPr>
            <p:cNvPr id="9"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596"/>
            <a:stretch/>
          </p:blipFill>
          <p:spPr bwMode="auto">
            <a:xfrm>
              <a:off x="5105400" y="1066800"/>
              <a:ext cx="1981200" cy="20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05400" y="3124200"/>
              <a:ext cx="2286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10559"/>
          <a:stretch/>
        </p:blipFill>
        <p:spPr bwMode="auto">
          <a:xfrm>
            <a:off x="76200" y="3581400"/>
            <a:ext cx="3349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138" b="58859"/>
          <a:stretch/>
        </p:blipFill>
        <p:spPr bwMode="auto">
          <a:xfrm>
            <a:off x="3395040" y="3962400"/>
            <a:ext cx="5748960" cy="159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462" t="1103" r="16418" b="80138"/>
          <a:stretch/>
        </p:blipFill>
        <p:spPr bwMode="auto">
          <a:xfrm>
            <a:off x="4724400" y="1778554"/>
            <a:ext cx="4223218" cy="134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57200" y="5646003"/>
            <a:ext cx="8305800" cy="830997"/>
          </a:xfrm>
          <a:prstGeom prst="rect">
            <a:avLst/>
          </a:prstGeom>
          <a:noFill/>
        </p:spPr>
        <p:txBody>
          <a:bodyPr wrap="square" rtlCol="0">
            <a:spAutoFit/>
          </a:bodyPr>
          <a:lstStyle/>
          <a:p>
            <a:r>
              <a:rPr lang="en-US" sz="2400" dirty="0" smtClean="0">
                <a:latin typeface="Book Antiqua" pitchFamily="18" charset="0"/>
              </a:rPr>
              <a:t>Lipids are organic molecules that are characterized by low solubility in water and relative hydrophobicity.</a:t>
            </a:r>
            <a:endParaRPr lang="en-US" sz="2400" dirty="0">
              <a:latin typeface="Book Antiqua" pitchFamily="18" charset="0"/>
            </a:endParaRPr>
          </a:p>
        </p:txBody>
      </p:sp>
    </p:spTree>
    <p:extLst>
      <p:ext uri="{BB962C8B-B14F-4D97-AF65-F5344CB8AC3E}">
        <p14:creationId xmlns:p14="http://schemas.microsoft.com/office/powerpoint/2010/main" val="1953961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You can make </a:t>
            </a:r>
            <a:r>
              <a:rPr lang="en-US" sz="2800" dirty="0" err="1" smtClean="0">
                <a:latin typeface="Book Antiqua" pitchFamily="18" charset="0"/>
              </a:rPr>
              <a:t>Mofongo</a:t>
            </a:r>
            <a:r>
              <a:rPr lang="en-US" sz="2800" dirty="0" smtClean="0">
                <a:latin typeface="Book Antiqua" pitchFamily="18" charset="0"/>
              </a:rPr>
              <a:t> with no trans fats!!!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20</a:t>
            </a:fld>
            <a:endParaRPr lang="en-US">
              <a:solidFill>
                <a:schemeClr val="tx1"/>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375" t="19556" r="30000" b="7778"/>
          <a:stretch/>
        </p:blipFill>
        <p:spPr bwMode="auto">
          <a:xfrm>
            <a:off x="3581400" y="877879"/>
            <a:ext cx="2286000" cy="598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81400" y="4038600"/>
            <a:ext cx="2438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55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a:t>
            </a:r>
            <a:r>
              <a:rPr lang="en-US" sz="2800" dirty="0" err="1" smtClean="0">
                <a:latin typeface="Book Antiqua" pitchFamily="18" charset="0"/>
              </a:rPr>
              <a:t>Triacylglycerols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21</a:t>
            </a:fld>
            <a:endParaRPr lang="en-US">
              <a:solidFill>
                <a:schemeClr val="tx1"/>
              </a:solidFill>
            </a:endParaRPr>
          </a:p>
        </p:txBody>
      </p:sp>
      <p:sp>
        <p:nvSpPr>
          <p:cNvPr id="3" name="TextBox 2"/>
          <p:cNvSpPr txBox="1"/>
          <p:nvPr/>
        </p:nvSpPr>
        <p:spPr>
          <a:xfrm>
            <a:off x="76200" y="990600"/>
            <a:ext cx="8839200" cy="461665"/>
          </a:xfrm>
          <a:prstGeom prst="rect">
            <a:avLst/>
          </a:prstGeom>
          <a:noFill/>
        </p:spPr>
        <p:txBody>
          <a:bodyPr wrap="square" rtlCol="0">
            <a:spAutoFit/>
          </a:bodyPr>
          <a:lstStyle/>
          <a:p>
            <a:pPr marL="228600" lvl="2">
              <a:spcBef>
                <a:spcPct val="0"/>
              </a:spcBef>
            </a:pPr>
            <a:r>
              <a:rPr lang="en-US" sz="2400" dirty="0" err="1" smtClean="0">
                <a:latin typeface="Book Antiqua" pitchFamily="18" charset="0"/>
              </a:rPr>
              <a:t>Triacylglycerols</a:t>
            </a:r>
            <a:r>
              <a:rPr lang="en-US" sz="2400" dirty="0" smtClean="0">
                <a:latin typeface="Book Antiqua" pitchFamily="18" charset="0"/>
              </a:rPr>
              <a:t> are fatty acid esters of glycerol.</a:t>
            </a: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208"/>
          <a:stretch/>
        </p:blipFill>
        <p:spPr bwMode="auto">
          <a:xfrm>
            <a:off x="1957388" y="1463040"/>
            <a:ext cx="5229225" cy="531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870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2A. Properties of </a:t>
            </a:r>
            <a:r>
              <a:rPr lang="en-US" sz="2800" dirty="0" err="1" smtClean="0">
                <a:latin typeface="Book Antiqua" pitchFamily="18" charset="0"/>
              </a:rPr>
              <a:t>Triacylglycerols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22</a:t>
            </a:fld>
            <a:endParaRPr lang="en-US">
              <a:solidFill>
                <a:schemeClr val="tx1"/>
              </a:solidFill>
            </a:endParaRPr>
          </a:p>
        </p:txBody>
      </p:sp>
      <p:sp>
        <p:nvSpPr>
          <p:cNvPr id="3" name="TextBox 2"/>
          <p:cNvSpPr txBox="1"/>
          <p:nvPr/>
        </p:nvSpPr>
        <p:spPr>
          <a:xfrm>
            <a:off x="76200" y="990600"/>
            <a:ext cx="8839200" cy="5509200"/>
          </a:xfrm>
          <a:prstGeom prst="rect">
            <a:avLst/>
          </a:prstGeom>
          <a:noFill/>
        </p:spPr>
        <p:txBody>
          <a:bodyPr wrap="square" rtlCol="0">
            <a:spAutoFit/>
          </a:bodyPr>
          <a:lstStyle/>
          <a:p>
            <a:pPr marL="685800" lvl="2" indent="-457200">
              <a:spcBef>
                <a:spcPct val="0"/>
              </a:spcBef>
              <a:buAutoNum type="alphaUcPeriod"/>
            </a:pPr>
            <a:r>
              <a:rPr lang="en-US" sz="2400" dirty="0" smtClean="0">
                <a:latin typeface="Book Antiqua" pitchFamily="18" charset="0"/>
              </a:rPr>
              <a:t>The fatty acids of </a:t>
            </a:r>
            <a:r>
              <a:rPr lang="en-US" sz="2400" dirty="0" err="1" smtClean="0">
                <a:latin typeface="Book Antiqua" pitchFamily="18" charset="0"/>
              </a:rPr>
              <a:t>triacylglycerols</a:t>
            </a:r>
            <a:r>
              <a:rPr lang="en-US" sz="2400" dirty="0" smtClean="0">
                <a:latin typeface="Book Antiqua" pitchFamily="18" charset="0"/>
              </a:rPr>
              <a:t> can be:</a:t>
            </a:r>
          </a:p>
          <a:p>
            <a:pPr marL="685800" lvl="2" indent="-457200">
              <a:spcBef>
                <a:spcPct val="0"/>
              </a:spcBef>
              <a:buAutoNum type="alphaUcPeriod"/>
            </a:pPr>
            <a:endParaRPr lang="en-US" sz="1000" dirty="0" smtClean="0">
              <a:latin typeface="Book Antiqua" pitchFamily="18" charset="0"/>
            </a:endParaRPr>
          </a:p>
          <a:p>
            <a:pPr marL="1143000" lvl="3" indent="-457200">
              <a:spcBef>
                <a:spcPct val="0"/>
              </a:spcBef>
              <a:buFont typeface="Wingdings" pitchFamily="2" charset="2"/>
              <a:buChar char="§"/>
            </a:pPr>
            <a:r>
              <a:rPr lang="en-US" sz="2400" dirty="0" smtClean="0">
                <a:latin typeface="Book Antiqua" pitchFamily="18" charset="0"/>
              </a:rPr>
              <a:t>The same kind in all three positions and are named after the fatty acid</a:t>
            </a:r>
          </a:p>
          <a:p>
            <a:pPr marL="1143000" lvl="3" indent="-457200">
              <a:spcBef>
                <a:spcPct val="0"/>
              </a:spcBef>
              <a:buFont typeface="Wingdings" pitchFamily="2" charset="2"/>
              <a:buChar char="§"/>
            </a:pPr>
            <a:endParaRPr lang="en-US" sz="1000" dirty="0" smtClean="0">
              <a:latin typeface="Book Antiqua" pitchFamily="18" charset="0"/>
            </a:endParaRPr>
          </a:p>
          <a:p>
            <a:pPr marL="1143000" lvl="3" indent="-457200">
              <a:spcBef>
                <a:spcPct val="0"/>
              </a:spcBef>
              <a:buFont typeface="Wingdings" pitchFamily="2" charset="2"/>
              <a:buChar char="§"/>
            </a:pPr>
            <a:r>
              <a:rPr lang="en-US" sz="2400" dirty="0" smtClean="0">
                <a:latin typeface="Book Antiqua" pitchFamily="18" charset="0"/>
              </a:rPr>
              <a:t>Mixed with two or three different ones as is common for most naturally occurring </a:t>
            </a:r>
            <a:r>
              <a:rPr lang="en-US" sz="2400" dirty="0" err="1" smtClean="0">
                <a:latin typeface="Book Antiqua" pitchFamily="18" charset="0"/>
              </a:rPr>
              <a:t>triacylglycerols</a:t>
            </a:r>
            <a:endParaRPr lang="en-US" sz="2400" dirty="0">
              <a:latin typeface="Book Antiqua" pitchFamily="18" charset="0"/>
            </a:endParaRPr>
          </a:p>
          <a:p>
            <a:pPr marL="1485900" lvl="4" indent="-342900">
              <a:spcBef>
                <a:spcPct val="0"/>
              </a:spcBef>
              <a:buFontTx/>
              <a:buChar char="-"/>
            </a:pPr>
            <a:r>
              <a:rPr lang="en-US" sz="2400" dirty="0" smtClean="0">
                <a:latin typeface="Book Antiqua" pitchFamily="18" charset="0"/>
              </a:rPr>
              <a:t>Name and position of each fatty acid must be </a:t>
            </a:r>
            <a:br>
              <a:rPr lang="en-US" sz="2400" dirty="0" smtClean="0">
                <a:latin typeface="Book Antiqua" pitchFamily="18" charset="0"/>
              </a:rPr>
            </a:br>
            <a:r>
              <a:rPr lang="en-US" sz="2400" dirty="0" smtClean="0">
                <a:latin typeface="Book Antiqua" pitchFamily="18" charset="0"/>
              </a:rPr>
              <a:t>specified</a:t>
            </a:r>
          </a:p>
          <a:p>
            <a:pPr marL="1143000" lvl="4">
              <a:spcBef>
                <a:spcPct val="0"/>
              </a:spcBef>
            </a:pPr>
            <a:endParaRPr lang="en-US" sz="2400" dirty="0" smtClean="0">
              <a:latin typeface="Book Antiqua" pitchFamily="18" charset="0"/>
            </a:endParaRPr>
          </a:p>
          <a:p>
            <a:pPr marL="685800" lvl="2" indent="-457200">
              <a:spcBef>
                <a:spcPct val="0"/>
              </a:spcBef>
              <a:buAutoNum type="alphaUcPeriod"/>
            </a:pPr>
            <a:r>
              <a:rPr lang="en-US" sz="2400" dirty="0" smtClean="0">
                <a:latin typeface="Book Antiqua" pitchFamily="18" charset="0"/>
              </a:rPr>
              <a:t>Nonpolar, hydrophobic molecules</a:t>
            </a:r>
          </a:p>
          <a:p>
            <a:pPr marL="685800" lvl="2" indent="-457200">
              <a:spcBef>
                <a:spcPct val="0"/>
              </a:spcBef>
              <a:buAutoNum type="alphaUcPeriod"/>
            </a:pPr>
            <a:endParaRPr lang="en-US" sz="1000" dirty="0" smtClean="0">
              <a:latin typeface="Book Antiqua" pitchFamily="18" charset="0"/>
            </a:endParaRPr>
          </a:p>
          <a:p>
            <a:pPr marL="1143000" lvl="3" indent="-457200">
              <a:spcBef>
                <a:spcPct val="0"/>
              </a:spcBef>
              <a:buFont typeface="Wingdings" pitchFamily="2" charset="2"/>
              <a:buChar char="§"/>
            </a:pPr>
            <a:r>
              <a:rPr lang="en-US" sz="2400" dirty="0" smtClean="0">
                <a:latin typeface="Book Antiqua" pitchFamily="18" charset="0"/>
              </a:rPr>
              <a:t>The polar hydroxyls of glycerol and the polar carboxylates of the fatty acids are bound in ester linkages</a:t>
            </a:r>
          </a:p>
          <a:p>
            <a:pPr marL="1143000" lvl="3" indent="-457200">
              <a:spcBef>
                <a:spcPct val="0"/>
              </a:spcBef>
              <a:buFont typeface="Wingdings" pitchFamily="2" charset="2"/>
              <a:buChar char="§"/>
            </a:pPr>
            <a:endParaRPr lang="en-US" sz="1000" dirty="0" smtClean="0">
              <a:latin typeface="Book Antiqua" pitchFamily="18" charset="0"/>
            </a:endParaRPr>
          </a:p>
          <a:p>
            <a:pPr marL="1143000" lvl="3" indent="-457200">
              <a:spcBef>
                <a:spcPct val="0"/>
              </a:spcBef>
              <a:buFont typeface="Wingdings" pitchFamily="2" charset="2"/>
              <a:buChar char="§"/>
            </a:pPr>
            <a:r>
              <a:rPr lang="en-US" sz="2400" dirty="0" smtClean="0">
                <a:latin typeface="Book Antiqua" pitchFamily="18" charset="0"/>
              </a:rPr>
              <a:t>Very water insoluble</a:t>
            </a:r>
          </a:p>
        </p:txBody>
      </p:sp>
    </p:spTree>
    <p:extLst>
      <p:ext uri="{BB962C8B-B14F-4D97-AF65-F5344CB8AC3E}">
        <p14:creationId xmlns:p14="http://schemas.microsoft.com/office/powerpoint/2010/main" val="3283376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2A. Properties of </a:t>
            </a:r>
            <a:r>
              <a:rPr lang="en-US" sz="2800" dirty="0" err="1" smtClean="0">
                <a:latin typeface="Book Antiqua" pitchFamily="18" charset="0"/>
              </a:rPr>
              <a:t>Triacylglycerols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23</a:t>
            </a:fld>
            <a:endParaRPr lang="en-US">
              <a:solidFill>
                <a:schemeClr val="tx1"/>
              </a:solidFill>
            </a:endParaRPr>
          </a:p>
        </p:txBody>
      </p:sp>
      <p:sp>
        <p:nvSpPr>
          <p:cNvPr id="3" name="TextBox 2"/>
          <p:cNvSpPr txBox="1"/>
          <p:nvPr/>
        </p:nvSpPr>
        <p:spPr>
          <a:xfrm>
            <a:off x="76200" y="1525012"/>
            <a:ext cx="8839200" cy="3046988"/>
          </a:xfrm>
          <a:prstGeom prst="rect">
            <a:avLst/>
          </a:prstGeom>
          <a:noFill/>
        </p:spPr>
        <p:txBody>
          <a:bodyPr wrap="square" rtlCol="0">
            <a:spAutoFit/>
          </a:bodyPr>
          <a:lstStyle/>
          <a:p>
            <a:pPr marL="685800" lvl="2" indent="-457200">
              <a:spcBef>
                <a:spcPct val="0"/>
              </a:spcBef>
              <a:buAutoNum type="alphaUcPeriod" startAt="3"/>
            </a:pPr>
            <a:r>
              <a:rPr lang="en-US" sz="2400" dirty="0" smtClean="0">
                <a:latin typeface="Book Antiqua" pitchFamily="18" charset="0"/>
              </a:rPr>
              <a:t>Solid ones are called fats</a:t>
            </a:r>
          </a:p>
          <a:p>
            <a:pPr marL="685800" lvl="2" indent="-457200">
              <a:spcBef>
                <a:spcPct val="0"/>
              </a:spcBef>
              <a:buAutoNum type="alphaUcPeriod" startAt="3"/>
            </a:pPr>
            <a:endParaRPr lang="en-US" sz="2400" dirty="0" smtClean="0">
              <a:latin typeface="Book Antiqua" pitchFamily="18" charset="0"/>
            </a:endParaRPr>
          </a:p>
          <a:p>
            <a:pPr marL="685800" lvl="2" indent="-457200">
              <a:spcBef>
                <a:spcPct val="0"/>
              </a:spcBef>
              <a:buAutoNum type="alphaUcPeriod" startAt="3"/>
            </a:pPr>
            <a:r>
              <a:rPr lang="en-US" sz="2400" dirty="0" smtClean="0">
                <a:latin typeface="Book Antiqua" pitchFamily="18" charset="0"/>
              </a:rPr>
              <a:t>Liquid ones are called oils</a:t>
            </a:r>
          </a:p>
          <a:p>
            <a:pPr marL="685800" lvl="2" indent="-457200">
              <a:spcBef>
                <a:spcPct val="0"/>
              </a:spcBef>
              <a:buAutoNum type="alphaUcPeriod" startAt="3"/>
            </a:pPr>
            <a:endParaRPr lang="en-US" sz="2400" dirty="0">
              <a:latin typeface="Book Antiqua" pitchFamily="18" charset="0"/>
            </a:endParaRPr>
          </a:p>
          <a:p>
            <a:pPr marL="685800" lvl="2" indent="-457200">
              <a:spcBef>
                <a:spcPct val="0"/>
              </a:spcBef>
              <a:buAutoNum type="alphaUcPeriod" startAt="3"/>
            </a:pPr>
            <a:r>
              <a:rPr lang="en-US" sz="2400" dirty="0" smtClean="0">
                <a:latin typeface="Book Antiqua" pitchFamily="18" charset="0"/>
              </a:rPr>
              <a:t>Less dense than water: fats and oils float</a:t>
            </a:r>
          </a:p>
          <a:p>
            <a:pPr marL="685800" lvl="2" indent="-457200">
              <a:spcBef>
                <a:spcPct val="0"/>
              </a:spcBef>
              <a:buAutoNum type="alphaUcPeriod" startAt="3"/>
            </a:pPr>
            <a:endParaRPr lang="en-US" sz="2400" dirty="0">
              <a:latin typeface="Book Antiqua" pitchFamily="18" charset="0"/>
            </a:endParaRPr>
          </a:p>
          <a:p>
            <a:pPr marL="685800" lvl="2" indent="-457200">
              <a:spcBef>
                <a:spcPct val="0"/>
              </a:spcBef>
              <a:buAutoNum type="alphaUcPeriod" startAt="3"/>
            </a:pPr>
            <a:r>
              <a:rPr lang="en-US" sz="2400" dirty="0" smtClean="0">
                <a:latin typeface="Book Antiqua" pitchFamily="18" charset="0"/>
              </a:rPr>
              <a:t>The primary storage form of lipids</a:t>
            </a:r>
          </a:p>
          <a:p>
            <a:pPr marL="228600" lvl="2">
              <a:spcBef>
                <a:spcPct val="0"/>
              </a:spcBef>
            </a:pPr>
            <a:endParaRPr lang="en-US" sz="2400" dirty="0" smtClean="0">
              <a:latin typeface="Book Antiqua" pitchFamily="18" charset="0"/>
            </a:endParaRPr>
          </a:p>
        </p:txBody>
      </p:sp>
    </p:spTree>
    <p:extLst>
      <p:ext uri="{BB962C8B-B14F-4D97-AF65-F5344CB8AC3E}">
        <p14:creationId xmlns:p14="http://schemas.microsoft.com/office/powerpoint/2010/main" val="2753508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2B. </a:t>
            </a:r>
            <a:r>
              <a:rPr lang="en-US" sz="2800" dirty="0" err="1" smtClean="0">
                <a:latin typeface="Book Antiqua" pitchFamily="18" charset="0"/>
              </a:rPr>
              <a:t>Triacylglycerols</a:t>
            </a:r>
            <a:r>
              <a:rPr lang="en-US" sz="2800" dirty="0" smtClean="0">
                <a:latin typeface="Book Antiqua" pitchFamily="18" charset="0"/>
              </a:rPr>
              <a:t> Provide Efficient Fuel Storage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24</a:t>
            </a:fld>
            <a:endParaRPr lang="en-US">
              <a:solidFill>
                <a:schemeClr val="tx1"/>
              </a:solidFill>
            </a:endParaRPr>
          </a:p>
        </p:txBody>
      </p:sp>
      <p:sp>
        <p:nvSpPr>
          <p:cNvPr id="3" name="TextBox 2"/>
          <p:cNvSpPr txBox="1"/>
          <p:nvPr/>
        </p:nvSpPr>
        <p:spPr>
          <a:xfrm>
            <a:off x="76200" y="1343085"/>
            <a:ext cx="8839200" cy="4524315"/>
          </a:xfrm>
          <a:prstGeom prst="rect">
            <a:avLst/>
          </a:prstGeom>
          <a:noFill/>
        </p:spPr>
        <p:txBody>
          <a:bodyPr wrap="square" rtlCol="0">
            <a:spAutoFit/>
          </a:bodyPr>
          <a:lstStyle/>
          <a:p>
            <a:pPr marL="685800" lvl="2" indent="-457200">
              <a:spcBef>
                <a:spcPct val="0"/>
              </a:spcBef>
              <a:buAutoNum type="alphaUcPeriod"/>
            </a:pPr>
            <a:r>
              <a:rPr lang="en-US" sz="2400" dirty="0" smtClean="0">
                <a:latin typeface="Book Antiqua" pitchFamily="18" charset="0"/>
              </a:rPr>
              <a:t>In most eukaryotic cells, </a:t>
            </a:r>
            <a:r>
              <a:rPr lang="en-US" sz="2400" dirty="0" err="1" smtClean="0">
                <a:latin typeface="Book Antiqua" pitchFamily="18" charset="0"/>
              </a:rPr>
              <a:t>triacylglycerols</a:t>
            </a:r>
            <a:r>
              <a:rPr lang="en-US" sz="2400" dirty="0" smtClean="0">
                <a:latin typeface="Book Antiqua" pitchFamily="18" charset="0"/>
              </a:rPr>
              <a:t> </a:t>
            </a:r>
            <a:r>
              <a:rPr lang="en-US" sz="2400" dirty="0" smtClean="0">
                <a:latin typeface="Book Antiqua" pitchFamily="18" charset="0"/>
              </a:rPr>
              <a:t>form a separate phase of microscopic, oily droplets in the cytosol, which serve as depots of metabolic fuel.</a:t>
            </a:r>
          </a:p>
          <a:p>
            <a:pPr marL="685800" lvl="2" indent="-457200">
              <a:spcBef>
                <a:spcPct val="0"/>
              </a:spcBef>
              <a:buAutoNum type="alphaUcPeriod"/>
            </a:pPr>
            <a:endParaRPr lang="en-US" sz="2400" dirty="0">
              <a:latin typeface="Book Antiqua" pitchFamily="18" charset="0"/>
            </a:endParaRPr>
          </a:p>
          <a:p>
            <a:pPr marL="685800" lvl="2" indent="-457200">
              <a:spcBef>
                <a:spcPct val="0"/>
              </a:spcBef>
              <a:buAutoNum type="alphaUcPeriod"/>
            </a:pPr>
            <a:r>
              <a:rPr lang="en-US" sz="2400" dirty="0" smtClean="0">
                <a:latin typeface="Book Antiqua" pitchFamily="18" charset="0"/>
              </a:rPr>
              <a:t>In </a:t>
            </a:r>
            <a:r>
              <a:rPr lang="en-US" sz="2400" dirty="0" smtClean="0">
                <a:latin typeface="Book Antiqua" pitchFamily="18" charset="0"/>
              </a:rPr>
              <a:t>vertebrates</a:t>
            </a:r>
            <a:r>
              <a:rPr lang="en-US" sz="2400" dirty="0" smtClean="0">
                <a:latin typeface="Book Antiqua" pitchFamily="18" charset="0"/>
              </a:rPr>
              <a:t>, specialized cells called </a:t>
            </a:r>
            <a:r>
              <a:rPr lang="en-US" sz="2400" b="1" dirty="0" smtClean="0">
                <a:latin typeface="Book Antiqua" pitchFamily="18" charset="0"/>
              </a:rPr>
              <a:t>adipocytes</a:t>
            </a:r>
            <a:r>
              <a:rPr lang="en-US" sz="2400" dirty="0" smtClean="0">
                <a:latin typeface="Book Antiqua" pitchFamily="18" charset="0"/>
              </a:rPr>
              <a:t>, or fat cells, store large amounts of </a:t>
            </a:r>
            <a:r>
              <a:rPr lang="en-US" sz="2400" dirty="0" err="1" smtClean="0">
                <a:latin typeface="Book Antiqua" pitchFamily="18" charset="0"/>
              </a:rPr>
              <a:t>triacylglycerols</a:t>
            </a:r>
            <a:r>
              <a:rPr lang="en-US" sz="2400" dirty="0" smtClean="0">
                <a:latin typeface="Book Antiqua" pitchFamily="18" charset="0"/>
              </a:rPr>
              <a:t> as fat droplets that nearly fill the cell.</a:t>
            </a:r>
          </a:p>
          <a:p>
            <a:pPr marL="685800" lvl="2" indent="-457200">
              <a:spcBef>
                <a:spcPct val="0"/>
              </a:spcBef>
              <a:buAutoNum type="alphaUcPeriod"/>
            </a:pPr>
            <a:endParaRPr lang="en-US" sz="2400" dirty="0" smtClean="0">
              <a:latin typeface="Book Antiqua" pitchFamily="18" charset="0"/>
            </a:endParaRPr>
          </a:p>
          <a:p>
            <a:pPr marL="228600" lvl="2">
              <a:spcBef>
                <a:spcPct val="0"/>
              </a:spcBef>
            </a:pPr>
            <a:r>
              <a:rPr lang="en-US" sz="2400" b="1" dirty="0">
                <a:latin typeface="Book Antiqua" pitchFamily="18" charset="0"/>
              </a:rPr>
              <a:t>	</a:t>
            </a:r>
            <a:r>
              <a:rPr lang="en-US" sz="2400" dirty="0" smtClean="0">
                <a:latin typeface="Book Antiqua" pitchFamily="18" charset="0"/>
              </a:rPr>
              <a:t>- Adipocytes contain </a:t>
            </a:r>
            <a:r>
              <a:rPr lang="en-US" sz="2400" b="1" dirty="0" smtClean="0">
                <a:latin typeface="Book Antiqua" pitchFamily="18" charset="0"/>
              </a:rPr>
              <a:t>lipases</a:t>
            </a:r>
            <a:r>
              <a:rPr lang="en-US" sz="2400" dirty="0" smtClean="0">
                <a:latin typeface="Book Antiqua" pitchFamily="18" charset="0"/>
              </a:rPr>
              <a:t>, enzymes that catalyze the </a:t>
            </a:r>
            <a:br>
              <a:rPr lang="en-US" sz="2400" dirty="0" smtClean="0">
                <a:latin typeface="Book Antiqua" pitchFamily="18" charset="0"/>
              </a:rPr>
            </a:br>
            <a:r>
              <a:rPr lang="en-US" sz="2400" dirty="0" smtClean="0">
                <a:latin typeface="Book Antiqua" pitchFamily="18" charset="0"/>
              </a:rPr>
              <a:t>            hydrolysis of stored </a:t>
            </a:r>
            <a:r>
              <a:rPr lang="en-US" sz="2400" dirty="0" err="1" smtClean="0">
                <a:latin typeface="Book Antiqua" pitchFamily="18" charset="0"/>
              </a:rPr>
              <a:t>triacylglycerols</a:t>
            </a:r>
            <a:r>
              <a:rPr lang="en-US" sz="2400" dirty="0" smtClean="0">
                <a:latin typeface="Book Antiqua" pitchFamily="18" charset="0"/>
              </a:rPr>
              <a:t>, releasing fatty </a:t>
            </a:r>
            <a:br>
              <a:rPr lang="en-US" sz="2400" dirty="0" smtClean="0">
                <a:latin typeface="Book Antiqua" pitchFamily="18" charset="0"/>
              </a:rPr>
            </a:br>
            <a:r>
              <a:rPr lang="en-US" sz="2400" dirty="0" smtClean="0">
                <a:latin typeface="Book Antiqua" pitchFamily="18" charset="0"/>
              </a:rPr>
              <a:t>            acids for export to sites where they are required for </a:t>
            </a:r>
            <a:br>
              <a:rPr lang="en-US" sz="2400" dirty="0" smtClean="0">
                <a:latin typeface="Book Antiqua" pitchFamily="18" charset="0"/>
              </a:rPr>
            </a:br>
            <a:r>
              <a:rPr lang="en-US" sz="2400" dirty="0" smtClean="0">
                <a:latin typeface="Book Antiqua" pitchFamily="18" charset="0"/>
              </a:rPr>
              <a:t>            fuel.</a:t>
            </a:r>
            <a:endParaRPr lang="en-US" sz="2400" b="1" dirty="0" smtClean="0">
              <a:latin typeface="Book Antiqua" pitchFamily="18" charset="0"/>
            </a:endParaRPr>
          </a:p>
        </p:txBody>
      </p:sp>
    </p:spTree>
    <p:extLst>
      <p:ext uri="{BB962C8B-B14F-4D97-AF65-F5344CB8AC3E}">
        <p14:creationId xmlns:p14="http://schemas.microsoft.com/office/powerpoint/2010/main" val="231087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2B. </a:t>
            </a:r>
            <a:r>
              <a:rPr lang="en-US" sz="2800" dirty="0" err="1" smtClean="0">
                <a:latin typeface="Book Antiqua" pitchFamily="18" charset="0"/>
              </a:rPr>
              <a:t>Triacylglycerols</a:t>
            </a:r>
            <a:r>
              <a:rPr lang="en-US" sz="2800" dirty="0" smtClean="0">
                <a:latin typeface="Book Antiqua" pitchFamily="18" charset="0"/>
              </a:rPr>
              <a:t> Provide Efficient Fuel Storage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25</a:t>
            </a:fld>
            <a:endParaRPr lang="en-US">
              <a:solidFill>
                <a:schemeClr val="tx1"/>
              </a:solidFill>
            </a:endParaRPr>
          </a:p>
        </p:txBody>
      </p:sp>
      <p:pic>
        <p:nvPicPr>
          <p:cNvPr id="7" name="Picture 1"/>
          <p:cNvPicPr>
            <a:picLocks noChangeAspect="1"/>
          </p:cNvPicPr>
          <p:nvPr/>
        </p:nvPicPr>
        <p:blipFill rotWithShape="1">
          <a:blip r:embed="rId3">
            <a:extLst>
              <a:ext uri="{28A0092B-C50C-407E-A947-70E740481C1C}">
                <a14:useLocalDpi xmlns:a14="http://schemas.microsoft.com/office/drawing/2010/main" val="0"/>
              </a:ext>
            </a:extLst>
          </a:blip>
          <a:srcRect b="7952"/>
          <a:stretch/>
        </p:blipFill>
        <p:spPr bwMode="auto">
          <a:xfrm>
            <a:off x="1533525" y="1194753"/>
            <a:ext cx="6076950" cy="53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197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2B. </a:t>
            </a:r>
            <a:r>
              <a:rPr lang="en-US" sz="2800" dirty="0" err="1" smtClean="0">
                <a:latin typeface="Book Antiqua" pitchFamily="18" charset="0"/>
              </a:rPr>
              <a:t>Triacylglycerols</a:t>
            </a:r>
            <a:r>
              <a:rPr lang="en-US" sz="2800" dirty="0" smtClean="0">
                <a:latin typeface="Book Antiqua" pitchFamily="18" charset="0"/>
              </a:rPr>
              <a:t> Provide Efficient Fuel Storage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26</a:t>
            </a:fld>
            <a:endParaRPr lang="en-US">
              <a:solidFill>
                <a:schemeClr val="tx1"/>
              </a:solidFill>
            </a:endParaRPr>
          </a:p>
        </p:txBody>
      </p:sp>
      <p:sp>
        <p:nvSpPr>
          <p:cNvPr id="3" name="TextBox 2"/>
          <p:cNvSpPr txBox="1"/>
          <p:nvPr/>
        </p:nvSpPr>
        <p:spPr>
          <a:xfrm>
            <a:off x="76200" y="1313795"/>
            <a:ext cx="8839200" cy="4401205"/>
          </a:xfrm>
          <a:prstGeom prst="rect">
            <a:avLst/>
          </a:prstGeom>
          <a:noFill/>
        </p:spPr>
        <p:txBody>
          <a:bodyPr wrap="square" rtlCol="0">
            <a:spAutoFit/>
          </a:bodyPr>
          <a:lstStyle/>
          <a:p>
            <a:pPr marL="685800" lvl="2" indent="-457200">
              <a:spcBef>
                <a:spcPct val="0"/>
              </a:spcBef>
              <a:buAutoNum type="alphaUcPeriod" startAt="3"/>
            </a:pPr>
            <a:r>
              <a:rPr lang="en-US" sz="2400" dirty="0" smtClean="0">
                <a:latin typeface="Book Antiqua" pitchFamily="18" charset="0"/>
              </a:rPr>
              <a:t>Fats offer advantages over polysaccharides for fuel </a:t>
            </a:r>
            <a:br>
              <a:rPr lang="en-US" sz="2400" dirty="0" smtClean="0">
                <a:latin typeface="Book Antiqua" pitchFamily="18" charset="0"/>
              </a:rPr>
            </a:br>
            <a:r>
              <a:rPr lang="en-US" sz="2400" dirty="0" smtClean="0">
                <a:latin typeface="Book Antiqua" pitchFamily="18" charset="0"/>
              </a:rPr>
              <a:t>storage.</a:t>
            </a:r>
          </a:p>
          <a:p>
            <a:pPr marL="685800" lvl="2" indent="-457200">
              <a:spcBef>
                <a:spcPct val="0"/>
              </a:spcBef>
              <a:buAutoNum type="alphaUcPeriod" startAt="3"/>
            </a:pPr>
            <a:endParaRPr lang="en-US" sz="1000" dirty="0" smtClean="0">
              <a:latin typeface="Book Antiqua" pitchFamily="18" charset="0"/>
            </a:endParaRPr>
          </a:p>
          <a:p>
            <a:pPr marL="1143000" lvl="3" indent="-457200">
              <a:spcBef>
                <a:spcPct val="0"/>
              </a:spcBef>
              <a:buFont typeface="Wingdings" pitchFamily="2" charset="2"/>
              <a:buChar char="§"/>
            </a:pPr>
            <a:r>
              <a:rPr lang="en-US" sz="2400" dirty="0" smtClean="0">
                <a:latin typeface="Book Antiqua" pitchFamily="18" charset="0"/>
              </a:rPr>
              <a:t>Fatty acids carry more energy per carbon because they are more reduced</a:t>
            </a:r>
          </a:p>
          <a:p>
            <a:pPr marL="1143000" lvl="3" indent="-457200">
              <a:spcBef>
                <a:spcPct val="0"/>
              </a:spcBef>
              <a:buFont typeface="Wingdings" pitchFamily="2" charset="2"/>
              <a:buChar char="§"/>
            </a:pPr>
            <a:endParaRPr lang="en-US" sz="1000" dirty="0" smtClean="0">
              <a:latin typeface="Book Antiqua" pitchFamily="18" charset="0"/>
            </a:endParaRPr>
          </a:p>
          <a:p>
            <a:pPr marL="1143000" lvl="3" indent="-457200">
              <a:spcBef>
                <a:spcPct val="0"/>
              </a:spcBef>
              <a:buFont typeface="Wingdings" pitchFamily="2" charset="2"/>
              <a:buChar char="§"/>
            </a:pPr>
            <a:r>
              <a:rPr lang="en-US" sz="2400" dirty="0" smtClean="0">
                <a:latin typeface="Book Antiqua" pitchFamily="18" charset="0"/>
              </a:rPr>
              <a:t>Fatty acids carry less water per gram because they are nonpolar</a:t>
            </a:r>
          </a:p>
          <a:p>
            <a:pPr marL="1143000" lvl="3" indent="-457200">
              <a:spcBef>
                <a:spcPct val="0"/>
              </a:spcBef>
              <a:buFont typeface="Wingdings" pitchFamily="2" charset="2"/>
              <a:buChar char="§"/>
            </a:pPr>
            <a:endParaRPr lang="en-US" sz="1000" dirty="0" smtClean="0">
              <a:latin typeface="Book Antiqua" pitchFamily="18" charset="0"/>
            </a:endParaRPr>
          </a:p>
          <a:p>
            <a:pPr marL="1143000" lvl="3" indent="-457200">
              <a:spcBef>
                <a:spcPct val="0"/>
              </a:spcBef>
              <a:buFont typeface="Wingdings" pitchFamily="2" charset="2"/>
              <a:buChar char="§"/>
            </a:pPr>
            <a:r>
              <a:rPr lang="en-US" sz="2400" b="1" dirty="0" smtClean="0">
                <a:latin typeface="Book Antiqua" pitchFamily="18" charset="0"/>
              </a:rPr>
              <a:t>Glucose and glycogen</a:t>
            </a:r>
            <a:r>
              <a:rPr lang="en-US" sz="2400" dirty="0" smtClean="0">
                <a:latin typeface="Book Antiqua" pitchFamily="18" charset="0"/>
              </a:rPr>
              <a:t> are for </a:t>
            </a:r>
            <a:r>
              <a:rPr lang="en-US" sz="2400" b="1" dirty="0" smtClean="0">
                <a:latin typeface="Book Antiqua" pitchFamily="18" charset="0"/>
              </a:rPr>
              <a:t>short-term energy needs</a:t>
            </a:r>
            <a:r>
              <a:rPr lang="en-US" sz="2400" dirty="0" smtClean="0">
                <a:latin typeface="Book Antiqua" pitchFamily="18" charset="0"/>
              </a:rPr>
              <a:t>, quick delivery</a:t>
            </a:r>
          </a:p>
          <a:p>
            <a:pPr marL="1143000" lvl="3" indent="-457200">
              <a:spcBef>
                <a:spcPct val="0"/>
              </a:spcBef>
              <a:buFont typeface="Wingdings" pitchFamily="2" charset="2"/>
              <a:buChar char="§"/>
            </a:pPr>
            <a:endParaRPr lang="en-US" sz="1000" dirty="0" smtClean="0">
              <a:latin typeface="Book Antiqua" pitchFamily="18" charset="0"/>
            </a:endParaRPr>
          </a:p>
          <a:p>
            <a:pPr marL="1143000" lvl="3" indent="-457200">
              <a:spcBef>
                <a:spcPct val="0"/>
              </a:spcBef>
              <a:buFont typeface="Wingdings" pitchFamily="2" charset="2"/>
              <a:buChar char="§"/>
            </a:pPr>
            <a:r>
              <a:rPr lang="en-US" sz="2400" b="1" dirty="0" smtClean="0">
                <a:latin typeface="Book Antiqua" pitchFamily="18" charset="0"/>
              </a:rPr>
              <a:t>Fats</a:t>
            </a:r>
            <a:r>
              <a:rPr lang="en-US" sz="2400" dirty="0" smtClean="0">
                <a:latin typeface="Book Antiqua" pitchFamily="18" charset="0"/>
              </a:rPr>
              <a:t> are for </a:t>
            </a:r>
            <a:r>
              <a:rPr lang="en-US" sz="2400" b="1" dirty="0" smtClean="0">
                <a:latin typeface="Book Antiqua" pitchFamily="18" charset="0"/>
              </a:rPr>
              <a:t>long-term (months) energy needs </a:t>
            </a:r>
            <a:r>
              <a:rPr lang="en-US" sz="2400" dirty="0" smtClean="0">
                <a:latin typeface="Book Antiqua" pitchFamily="18" charset="0"/>
              </a:rPr>
              <a:t>as they offer good storage, slow delivery</a:t>
            </a:r>
          </a:p>
        </p:txBody>
      </p:sp>
    </p:spTree>
    <p:extLst>
      <p:ext uri="{BB962C8B-B14F-4D97-AF65-F5344CB8AC3E}">
        <p14:creationId xmlns:p14="http://schemas.microsoft.com/office/powerpoint/2010/main" val="3591034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2C. Other functions of </a:t>
            </a:r>
            <a:r>
              <a:rPr lang="en-US" sz="2800" dirty="0" err="1" smtClean="0">
                <a:latin typeface="Book Antiqua" pitchFamily="18" charset="0"/>
              </a:rPr>
              <a:t>triacylglycerols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27</a:t>
            </a:fld>
            <a:endParaRPr lang="en-US">
              <a:solidFill>
                <a:schemeClr val="tx1"/>
              </a:solidFill>
            </a:endParaRPr>
          </a:p>
        </p:txBody>
      </p:sp>
      <p:sp>
        <p:nvSpPr>
          <p:cNvPr id="3" name="TextBox 2"/>
          <p:cNvSpPr txBox="1"/>
          <p:nvPr/>
        </p:nvSpPr>
        <p:spPr>
          <a:xfrm>
            <a:off x="76200" y="1149727"/>
            <a:ext cx="8839200" cy="4031873"/>
          </a:xfrm>
          <a:prstGeom prst="rect">
            <a:avLst/>
          </a:prstGeom>
          <a:noFill/>
        </p:spPr>
        <p:txBody>
          <a:bodyPr wrap="square" rtlCol="0">
            <a:spAutoFit/>
          </a:bodyPr>
          <a:lstStyle/>
          <a:p>
            <a:pPr marL="685800" lvl="2" indent="-457200">
              <a:spcBef>
                <a:spcPct val="0"/>
              </a:spcBef>
              <a:buAutoNum type="alphaUcPeriod"/>
            </a:pPr>
            <a:r>
              <a:rPr lang="en-US" sz="2400" dirty="0" smtClean="0">
                <a:latin typeface="Book Antiqua" pitchFamily="18" charset="0"/>
              </a:rPr>
              <a:t>In some animals, </a:t>
            </a:r>
            <a:r>
              <a:rPr lang="en-US" sz="2400" dirty="0" err="1" smtClean="0">
                <a:latin typeface="Book Antiqua" pitchFamily="18" charset="0"/>
              </a:rPr>
              <a:t>triacylglycerols</a:t>
            </a:r>
            <a:r>
              <a:rPr lang="en-US" sz="2400" dirty="0" smtClean="0">
                <a:latin typeface="Book Antiqua" pitchFamily="18" charset="0"/>
              </a:rPr>
              <a:t> stored under the skin serve as insulation against low temperatures</a:t>
            </a:r>
          </a:p>
          <a:p>
            <a:pPr marL="685800" lvl="2" indent="-457200">
              <a:spcBef>
                <a:spcPct val="0"/>
              </a:spcBef>
              <a:buAutoNum type="alphaUcPeriod"/>
            </a:pPr>
            <a:endParaRPr lang="en-US" sz="1000" dirty="0" smtClean="0">
              <a:latin typeface="Book Antiqua" pitchFamily="18" charset="0"/>
            </a:endParaRPr>
          </a:p>
          <a:p>
            <a:pPr marL="1143000" lvl="3" indent="-457200">
              <a:spcBef>
                <a:spcPct val="0"/>
              </a:spcBef>
              <a:buFont typeface="Wingdings" pitchFamily="2" charset="2"/>
              <a:buChar char="§"/>
            </a:pPr>
            <a:r>
              <a:rPr lang="en-US" sz="2400" dirty="0" smtClean="0">
                <a:latin typeface="Book Antiqua" pitchFamily="18" charset="0"/>
              </a:rPr>
              <a:t>Polar animals are stuffed with </a:t>
            </a:r>
            <a:r>
              <a:rPr lang="en-US" sz="2400" dirty="0" err="1" smtClean="0">
                <a:latin typeface="Book Antiqua" pitchFamily="18" charset="0"/>
              </a:rPr>
              <a:t>triacylglycerols</a:t>
            </a:r>
            <a:endParaRPr lang="en-US" sz="2400" dirty="0" smtClean="0">
              <a:latin typeface="Book Antiqua" pitchFamily="18" charset="0"/>
            </a:endParaRPr>
          </a:p>
          <a:p>
            <a:pPr marL="1143000" lvl="3" indent="-457200">
              <a:spcBef>
                <a:spcPct val="0"/>
              </a:spcBef>
              <a:buFont typeface="Wingdings" pitchFamily="2" charset="2"/>
              <a:buChar char="§"/>
            </a:pPr>
            <a:endParaRPr lang="en-US" sz="1000" dirty="0" smtClean="0">
              <a:latin typeface="Book Antiqua" pitchFamily="18" charset="0"/>
            </a:endParaRPr>
          </a:p>
          <a:p>
            <a:pPr marL="1143000" lvl="3" indent="-457200">
              <a:spcBef>
                <a:spcPct val="0"/>
              </a:spcBef>
              <a:buFont typeface="Wingdings" pitchFamily="2" charset="2"/>
              <a:buChar char="§"/>
            </a:pPr>
            <a:r>
              <a:rPr lang="en-US" sz="2400" dirty="0" smtClean="0">
                <a:latin typeface="Book Antiqua" pitchFamily="18" charset="0"/>
              </a:rPr>
              <a:t>Bears have huge fat reserves during hibernation for both insulation and energy storage</a:t>
            </a:r>
          </a:p>
          <a:p>
            <a:pPr marL="1143000" lvl="3" indent="-457200">
              <a:spcBef>
                <a:spcPct val="0"/>
              </a:spcBef>
              <a:buFont typeface="Wingdings" pitchFamily="2" charset="2"/>
              <a:buChar char="§"/>
            </a:pPr>
            <a:endParaRPr lang="en-US" sz="1000" dirty="0" smtClean="0">
              <a:latin typeface="Book Antiqua" pitchFamily="18" charset="0"/>
            </a:endParaRPr>
          </a:p>
          <a:p>
            <a:pPr marL="1143000" lvl="3" indent="-457200">
              <a:spcBef>
                <a:spcPct val="0"/>
              </a:spcBef>
              <a:buFont typeface="Wingdings" pitchFamily="2" charset="2"/>
              <a:buChar char="§"/>
            </a:pPr>
            <a:endParaRPr lang="en-US" sz="1000" dirty="0" smtClean="0">
              <a:latin typeface="Book Antiqua" pitchFamily="18" charset="0"/>
            </a:endParaRPr>
          </a:p>
          <a:p>
            <a:pPr marL="685800" lvl="2" indent="-457200">
              <a:spcBef>
                <a:spcPct val="0"/>
              </a:spcBef>
              <a:buAutoNum type="alphaUcPeriod"/>
            </a:pPr>
            <a:r>
              <a:rPr lang="en-US" sz="2400" dirty="0" smtClean="0">
                <a:latin typeface="Book Antiqua" pitchFamily="18" charset="0"/>
              </a:rPr>
              <a:t>The change in density of </a:t>
            </a:r>
            <a:r>
              <a:rPr lang="en-US" sz="2400" dirty="0" err="1" smtClean="0">
                <a:latin typeface="Book Antiqua" pitchFamily="18" charset="0"/>
              </a:rPr>
              <a:t>triacylglycerols</a:t>
            </a:r>
            <a:r>
              <a:rPr lang="en-US" sz="2400" dirty="0" smtClean="0">
                <a:latin typeface="Book Antiqua" pitchFamily="18" charset="0"/>
              </a:rPr>
              <a:t> due to temperature help sperm whales swim in deep ocean depths</a:t>
            </a:r>
          </a:p>
          <a:p>
            <a:pPr marL="1143000" lvl="3" indent="-457200">
              <a:spcBef>
                <a:spcPct val="0"/>
              </a:spcBef>
              <a:buFont typeface="Wingdings" pitchFamily="2" charset="2"/>
              <a:buChar char="§"/>
            </a:pPr>
            <a:endParaRPr lang="en-US" sz="2400" dirty="0" smtClean="0">
              <a:latin typeface="Book Antiqua" pitchFamily="18" charset="0"/>
            </a:endParaRPr>
          </a:p>
        </p:txBody>
      </p:sp>
    </p:spTree>
    <p:extLst>
      <p:ext uri="{BB962C8B-B14F-4D97-AF65-F5344CB8AC3E}">
        <p14:creationId xmlns:p14="http://schemas.microsoft.com/office/powerpoint/2010/main" val="1066151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2CI. Spermaceti</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28</a:t>
            </a:fld>
            <a:endParaRPr lang="en-US">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6400800" cy="4572000"/>
          </a:xfrm>
          <a:prstGeom prst="rect">
            <a:avLst/>
          </a:prstGeom>
        </p:spPr>
      </p:pic>
      <p:cxnSp>
        <p:nvCxnSpPr>
          <p:cNvPr id="9" name="Straight Arrow Connector 8"/>
          <p:cNvCxnSpPr/>
          <p:nvPr/>
        </p:nvCxnSpPr>
        <p:spPr>
          <a:xfrm flipV="1">
            <a:off x="4953000" y="1828800"/>
            <a:ext cx="45720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86400" y="990600"/>
            <a:ext cx="3581400" cy="1569660"/>
          </a:xfrm>
          <a:prstGeom prst="rect">
            <a:avLst/>
          </a:prstGeom>
          <a:noFill/>
        </p:spPr>
        <p:txBody>
          <a:bodyPr wrap="square" rtlCol="0">
            <a:spAutoFit/>
          </a:bodyPr>
          <a:lstStyle/>
          <a:p>
            <a:r>
              <a:rPr lang="en-US" sz="2400" dirty="0" smtClean="0">
                <a:latin typeface="Book Antiqua" pitchFamily="18" charset="0"/>
              </a:rPr>
              <a:t>Large deposit of spermaceti is found in the head of sperm whales.</a:t>
            </a:r>
            <a:endParaRPr lang="en-US" sz="2400" dirty="0">
              <a:latin typeface="Book Antiqua" pitchFamily="18" charset="0"/>
            </a:endParaRPr>
          </a:p>
        </p:txBody>
      </p:sp>
    </p:spTree>
    <p:extLst>
      <p:ext uri="{BB962C8B-B14F-4D97-AF65-F5344CB8AC3E}">
        <p14:creationId xmlns:p14="http://schemas.microsoft.com/office/powerpoint/2010/main" val="1165044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2CI. Spermaceti</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29</a:t>
            </a:fld>
            <a:endParaRPr lang="en-US">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6400800" cy="4572000"/>
          </a:xfrm>
          <a:prstGeom prst="rect">
            <a:avLst/>
          </a:prstGeom>
        </p:spPr>
      </p:pic>
      <p:cxnSp>
        <p:nvCxnSpPr>
          <p:cNvPr id="8" name="Straight Arrow Connector 7"/>
          <p:cNvCxnSpPr/>
          <p:nvPr/>
        </p:nvCxnSpPr>
        <p:spPr>
          <a:xfrm flipV="1">
            <a:off x="6781800" y="3810000"/>
            <a:ext cx="0" cy="838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24200" y="1143000"/>
            <a:ext cx="5257800" cy="2677656"/>
          </a:xfrm>
          <a:prstGeom prst="rect">
            <a:avLst/>
          </a:prstGeom>
          <a:noFill/>
        </p:spPr>
        <p:txBody>
          <a:bodyPr wrap="square" rtlCol="0">
            <a:spAutoFit/>
          </a:bodyPr>
          <a:lstStyle/>
          <a:p>
            <a:r>
              <a:rPr lang="en-US" sz="2400" dirty="0" smtClean="0">
                <a:latin typeface="Book Antiqua" pitchFamily="18" charset="0"/>
              </a:rPr>
              <a:t>In great depths of the ocean, the temperature is colder and causes for spermaceti to freeze and become more dense. This helps the whale to remain at that depth to wait for prey by having the buoyancy of its body match the surroundings.</a:t>
            </a:r>
            <a:endParaRPr lang="en-US" sz="2400" dirty="0">
              <a:latin typeface="Book Antiqua" pitchFamily="18" charset="0"/>
            </a:endParaRPr>
          </a:p>
        </p:txBody>
      </p:sp>
    </p:spTree>
    <p:extLst>
      <p:ext uri="{BB962C8B-B14F-4D97-AF65-F5344CB8AC3E}">
        <p14:creationId xmlns:p14="http://schemas.microsoft.com/office/powerpoint/2010/main" val="2870279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Biological Functions of Lipids (Storage)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a:t>
            </a:fld>
            <a:endParaRPr lang="en-US">
              <a:solidFill>
                <a:schemeClr val="tx1"/>
              </a:solidFill>
            </a:endParaRPr>
          </a:p>
        </p:txBody>
      </p:sp>
      <p:sp>
        <p:nvSpPr>
          <p:cNvPr id="3" name="TextBox 2"/>
          <p:cNvSpPr txBox="1"/>
          <p:nvPr/>
        </p:nvSpPr>
        <p:spPr>
          <a:xfrm>
            <a:off x="381000" y="1143000"/>
            <a:ext cx="8458200" cy="4278094"/>
          </a:xfrm>
          <a:prstGeom prst="rect">
            <a:avLst/>
          </a:prstGeom>
          <a:noFill/>
        </p:spPr>
        <p:txBody>
          <a:bodyPr wrap="square" rtlCol="0">
            <a:spAutoFit/>
          </a:bodyPr>
          <a:lstStyle/>
          <a:p>
            <a:pPr marL="514350" indent="-514350">
              <a:spcBef>
                <a:spcPct val="0"/>
              </a:spcBef>
              <a:buAutoNum type="alphaUcPeriod"/>
            </a:pPr>
            <a:r>
              <a:rPr lang="en-US" sz="2400" dirty="0" smtClean="0">
                <a:latin typeface="Book Antiqua" pitchFamily="18" charset="0"/>
                <a:ea typeface="ＭＳ Ｐゴシック" pitchFamily="34" charset="-128"/>
              </a:rPr>
              <a:t>Storage </a:t>
            </a:r>
            <a:r>
              <a:rPr lang="en-US" sz="2400" dirty="0">
                <a:latin typeface="Book Antiqua" pitchFamily="18" charset="0"/>
                <a:ea typeface="ＭＳ Ｐゴシック" pitchFamily="34" charset="-128"/>
              </a:rPr>
              <a:t>of </a:t>
            </a:r>
            <a:r>
              <a:rPr lang="en-US" sz="2400" dirty="0" smtClean="0">
                <a:latin typeface="Book Antiqua" pitchFamily="18" charset="0"/>
                <a:ea typeface="ＭＳ Ｐゴシック" pitchFamily="34" charset="-128"/>
              </a:rPr>
              <a:t>energy</a:t>
            </a:r>
          </a:p>
          <a:p>
            <a:pPr marL="514350" indent="-514350">
              <a:spcBef>
                <a:spcPct val="0"/>
              </a:spcBef>
              <a:buAutoNum type="alphaUcPeriod"/>
            </a:pPr>
            <a:endParaRPr lang="en-US" sz="1000" dirty="0" smtClean="0">
              <a:latin typeface="Book Antiqua" pitchFamily="18" charset="0"/>
              <a:ea typeface="ＭＳ Ｐゴシック" pitchFamily="34" charset="-128"/>
            </a:endParaRPr>
          </a:p>
          <a:p>
            <a:pPr marL="971550" lvl="1" indent="-514350">
              <a:spcBef>
                <a:spcPct val="0"/>
              </a:spcBef>
              <a:buFont typeface="Wingdings" pitchFamily="2" charset="2"/>
              <a:buChar char="§"/>
            </a:pPr>
            <a:r>
              <a:rPr lang="en-US" sz="2400" dirty="0" smtClean="0">
                <a:latin typeface="Book Antiqua" pitchFamily="18" charset="0"/>
                <a:ea typeface="ＭＳ Ｐゴシック" pitchFamily="34" charset="-128"/>
              </a:rPr>
              <a:t>Reduced compounds (with respect to carbon) that release lots of energy upon oxidation</a:t>
            </a:r>
          </a:p>
          <a:p>
            <a:pPr marL="971550" lvl="1" indent="-51435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971550" lvl="1" indent="-514350">
              <a:spcBef>
                <a:spcPct val="0"/>
              </a:spcBef>
              <a:buFont typeface="Wingdings" pitchFamily="2" charset="2"/>
              <a:buChar char="§"/>
            </a:pPr>
            <a:r>
              <a:rPr lang="en-US" sz="2400" dirty="0" smtClean="0">
                <a:latin typeface="Book Antiqua" pitchFamily="18" charset="0"/>
                <a:ea typeface="ＭＳ Ｐゴシック" pitchFamily="34" charset="-128"/>
              </a:rPr>
              <a:t>Their hydrophobic nature allows for efficient packing</a:t>
            </a:r>
          </a:p>
          <a:p>
            <a:pPr marL="971550" lvl="1" indent="-51435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971550" lvl="1" indent="-51435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971550" lvl="1" indent="-51435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514350" indent="-514350">
              <a:spcBef>
                <a:spcPct val="0"/>
              </a:spcBef>
              <a:buAutoNum type="alphaUcPeriod"/>
            </a:pPr>
            <a:r>
              <a:rPr lang="en-US" sz="2400" dirty="0" smtClean="0">
                <a:latin typeface="Book Antiqua" pitchFamily="18" charset="0"/>
                <a:ea typeface="ＭＳ Ｐゴシック" pitchFamily="34" charset="-128"/>
              </a:rPr>
              <a:t>Insulation from environment</a:t>
            </a:r>
          </a:p>
          <a:p>
            <a:pPr marL="514350" indent="-514350">
              <a:spcBef>
                <a:spcPct val="0"/>
              </a:spcBef>
              <a:buAutoNum type="alphaUcPeriod"/>
            </a:pPr>
            <a:endParaRPr lang="en-US" sz="1000" dirty="0" smtClean="0">
              <a:latin typeface="Book Antiqua" pitchFamily="18" charset="0"/>
              <a:ea typeface="ＭＳ Ｐゴシック" pitchFamily="34" charset="-128"/>
            </a:endParaRPr>
          </a:p>
          <a:p>
            <a:pPr marL="971550" lvl="1" indent="-514350">
              <a:spcBef>
                <a:spcPct val="0"/>
              </a:spcBef>
              <a:buFont typeface="Wingdings" pitchFamily="2" charset="2"/>
              <a:buChar char="§"/>
            </a:pPr>
            <a:r>
              <a:rPr lang="en-US" sz="2400" dirty="0" smtClean="0">
                <a:latin typeface="Book Antiqua" pitchFamily="18" charset="0"/>
                <a:ea typeface="ＭＳ Ｐゴシック" pitchFamily="34" charset="-128"/>
              </a:rPr>
              <a:t>Low thermal conductivity</a:t>
            </a:r>
          </a:p>
          <a:p>
            <a:pPr marL="971550" lvl="1" indent="-51435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971550" lvl="1" indent="-514350">
              <a:spcBef>
                <a:spcPct val="0"/>
              </a:spcBef>
              <a:buFont typeface="Wingdings" pitchFamily="2" charset="2"/>
              <a:buChar char="§"/>
            </a:pPr>
            <a:r>
              <a:rPr lang="en-US" sz="2400" dirty="0" smtClean="0">
                <a:latin typeface="Book Antiqua" pitchFamily="18" charset="0"/>
                <a:ea typeface="ＭＳ Ｐゴシック" pitchFamily="34" charset="-128"/>
              </a:rPr>
              <a:t>High heat capacity (can absorb heat)</a:t>
            </a:r>
          </a:p>
          <a:p>
            <a:pPr marL="971550" lvl="1" indent="-51435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971550" lvl="1" indent="-514350">
              <a:spcBef>
                <a:spcPct val="0"/>
              </a:spcBef>
              <a:buFont typeface="Wingdings" pitchFamily="2" charset="2"/>
              <a:buChar char="§"/>
            </a:pPr>
            <a:r>
              <a:rPr lang="en-US" sz="2400" dirty="0" smtClean="0">
                <a:latin typeface="Book Antiqua" pitchFamily="18" charset="0"/>
                <a:ea typeface="ＭＳ Ｐゴシック" pitchFamily="34" charset="-128"/>
              </a:rPr>
              <a:t>Mechanical protection (can absorb shocks)</a:t>
            </a:r>
            <a:endParaRPr lang="en-US" sz="2400" dirty="0" smtClean="0">
              <a:latin typeface="Book Antiqua" pitchFamily="18" charset="0"/>
            </a:endParaRPr>
          </a:p>
        </p:txBody>
      </p:sp>
    </p:spTree>
    <p:extLst>
      <p:ext uri="{BB962C8B-B14F-4D97-AF65-F5344CB8AC3E}">
        <p14:creationId xmlns:p14="http://schemas.microsoft.com/office/powerpoint/2010/main" val="4083155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 Waxes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30</a:t>
            </a:fld>
            <a:endParaRPr lang="en-US">
              <a:solidFill>
                <a:schemeClr val="tx1"/>
              </a:solidFill>
            </a:endParaRPr>
          </a:p>
        </p:txBody>
      </p:sp>
      <p:sp>
        <p:nvSpPr>
          <p:cNvPr id="3" name="TextBox 2"/>
          <p:cNvSpPr txBox="1"/>
          <p:nvPr/>
        </p:nvSpPr>
        <p:spPr>
          <a:xfrm>
            <a:off x="76200" y="1144012"/>
            <a:ext cx="8839200" cy="3046988"/>
          </a:xfrm>
          <a:prstGeom prst="rect">
            <a:avLst/>
          </a:prstGeom>
          <a:noFill/>
        </p:spPr>
        <p:txBody>
          <a:bodyPr wrap="square" rtlCol="0">
            <a:spAutoFit/>
          </a:bodyPr>
          <a:lstStyle/>
          <a:p>
            <a:pPr marL="685800" lvl="2" indent="-457200">
              <a:spcBef>
                <a:spcPct val="0"/>
              </a:spcBef>
              <a:buAutoNum type="alphaUcPeriod"/>
            </a:pPr>
            <a:r>
              <a:rPr lang="en-US" sz="2400" dirty="0" smtClean="0">
                <a:latin typeface="Book Antiqua" pitchFamily="18" charset="0"/>
              </a:rPr>
              <a:t>Waxes are esters of long-chain (C</a:t>
            </a:r>
            <a:r>
              <a:rPr lang="en-US" sz="2400" baseline="-25000" dirty="0" smtClean="0">
                <a:latin typeface="Book Antiqua" pitchFamily="18" charset="0"/>
              </a:rPr>
              <a:t>14</a:t>
            </a:r>
            <a:r>
              <a:rPr lang="en-US" sz="2400" dirty="0" smtClean="0">
                <a:latin typeface="Book Antiqua" pitchFamily="18" charset="0"/>
              </a:rPr>
              <a:t> to C</a:t>
            </a:r>
            <a:r>
              <a:rPr lang="en-US" sz="2400" baseline="-25000" dirty="0" smtClean="0">
                <a:latin typeface="Book Antiqua" pitchFamily="18" charset="0"/>
              </a:rPr>
              <a:t>36</a:t>
            </a:r>
            <a:r>
              <a:rPr lang="en-US" sz="2400" dirty="0" smtClean="0">
                <a:latin typeface="Book Antiqua" pitchFamily="18" charset="0"/>
              </a:rPr>
              <a:t>) saturated and unsaturated fatty acids with long-chain (C</a:t>
            </a:r>
            <a:r>
              <a:rPr lang="en-US" sz="2400" baseline="-25000" dirty="0" smtClean="0">
                <a:latin typeface="Book Antiqua" pitchFamily="18" charset="0"/>
              </a:rPr>
              <a:t>16</a:t>
            </a:r>
            <a:r>
              <a:rPr lang="en-US" sz="2400" dirty="0" smtClean="0">
                <a:latin typeface="Book Antiqua" pitchFamily="18" charset="0"/>
              </a:rPr>
              <a:t> to C</a:t>
            </a:r>
            <a:r>
              <a:rPr lang="en-US" sz="2400" baseline="-25000" dirty="0" smtClean="0">
                <a:latin typeface="Book Antiqua" pitchFamily="18" charset="0"/>
              </a:rPr>
              <a:t>30</a:t>
            </a:r>
            <a:r>
              <a:rPr lang="en-US" sz="2400" dirty="0" smtClean="0">
                <a:latin typeface="Book Antiqua" pitchFamily="18" charset="0"/>
              </a:rPr>
              <a:t>) alcohols.</a:t>
            </a:r>
          </a:p>
          <a:p>
            <a:pPr marL="685800" lvl="2" indent="-457200">
              <a:spcBef>
                <a:spcPct val="0"/>
              </a:spcBef>
              <a:buAutoNum type="alphaUcPeriod"/>
            </a:pPr>
            <a:endParaRPr lang="en-US" sz="2400" dirty="0">
              <a:latin typeface="Book Antiqua" pitchFamily="18" charset="0"/>
            </a:endParaRPr>
          </a:p>
          <a:p>
            <a:pPr marL="685800" lvl="2" indent="-457200">
              <a:spcBef>
                <a:spcPct val="0"/>
              </a:spcBef>
              <a:buAutoNum type="alphaUcPeriod"/>
            </a:pPr>
            <a:r>
              <a:rPr lang="en-US" sz="2400" dirty="0" smtClean="0">
                <a:latin typeface="Book Antiqua" pitchFamily="18" charset="0"/>
              </a:rPr>
              <a:t>Melting points (60 to 100 °C) are higher than </a:t>
            </a:r>
            <a:r>
              <a:rPr lang="en-US" sz="2400" dirty="0" err="1" smtClean="0">
                <a:latin typeface="Book Antiqua" pitchFamily="18" charset="0"/>
              </a:rPr>
              <a:t>triacylglycerols</a:t>
            </a:r>
            <a:r>
              <a:rPr lang="en-US" sz="2400" dirty="0" smtClean="0">
                <a:latin typeface="Book Antiqua" pitchFamily="18" charset="0"/>
              </a:rPr>
              <a:t>.</a:t>
            </a:r>
          </a:p>
          <a:p>
            <a:pPr marL="685800" lvl="2" indent="-457200">
              <a:spcBef>
                <a:spcPct val="0"/>
              </a:spcBef>
              <a:buAutoNum type="alphaUcPeriod"/>
            </a:pPr>
            <a:endParaRPr lang="en-US" sz="2400" dirty="0">
              <a:latin typeface="Book Antiqua" pitchFamily="18" charset="0"/>
            </a:endParaRPr>
          </a:p>
          <a:p>
            <a:pPr marL="685800" lvl="2" indent="-457200">
              <a:spcBef>
                <a:spcPct val="0"/>
              </a:spcBef>
              <a:buAutoNum type="alphaUcPeriod"/>
            </a:pPr>
            <a:r>
              <a:rPr lang="en-US" sz="2400" dirty="0" smtClean="0">
                <a:latin typeface="Book Antiqua" pitchFamily="18" charset="0"/>
              </a:rPr>
              <a:t>Also water insoluble.</a:t>
            </a: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7576"/>
          <a:stretch/>
        </p:blipFill>
        <p:spPr bwMode="auto">
          <a:xfrm>
            <a:off x="1401763" y="4267200"/>
            <a:ext cx="6340475" cy="181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1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3A. Function of Waxes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31</a:t>
            </a:fld>
            <a:endParaRPr lang="en-US">
              <a:solidFill>
                <a:schemeClr val="tx1"/>
              </a:solidFill>
            </a:endParaRPr>
          </a:p>
        </p:txBody>
      </p:sp>
      <p:sp>
        <p:nvSpPr>
          <p:cNvPr id="3" name="TextBox 2"/>
          <p:cNvSpPr txBox="1"/>
          <p:nvPr/>
        </p:nvSpPr>
        <p:spPr>
          <a:xfrm>
            <a:off x="76200" y="1384280"/>
            <a:ext cx="8839200" cy="3416320"/>
          </a:xfrm>
          <a:prstGeom prst="rect">
            <a:avLst/>
          </a:prstGeom>
          <a:noFill/>
        </p:spPr>
        <p:txBody>
          <a:bodyPr wrap="square" rtlCol="0">
            <a:spAutoFit/>
          </a:bodyPr>
          <a:lstStyle/>
          <a:p>
            <a:pPr marL="685800" lvl="2" indent="-457200">
              <a:spcBef>
                <a:spcPct val="0"/>
              </a:spcBef>
              <a:buAutoNum type="alphaUcPeriod"/>
            </a:pPr>
            <a:r>
              <a:rPr lang="en-US" sz="2400" dirty="0" smtClean="0">
                <a:latin typeface="Book Antiqua" pitchFamily="18" charset="0"/>
              </a:rPr>
              <a:t>Storage of metabolic fuel in plankton</a:t>
            </a:r>
          </a:p>
          <a:p>
            <a:pPr marL="685800" lvl="2" indent="-457200">
              <a:spcBef>
                <a:spcPct val="0"/>
              </a:spcBef>
              <a:buAutoNum type="alphaUcPeriod"/>
            </a:pPr>
            <a:endParaRPr lang="en-US" sz="2400" dirty="0" smtClean="0">
              <a:latin typeface="Book Antiqua" pitchFamily="18" charset="0"/>
            </a:endParaRPr>
          </a:p>
          <a:p>
            <a:pPr marL="685800" lvl="2" indent="-457200">
              <a:spcBef>
                <a:spcPct val="0"/>
              </a:spcBef>
              <a:buAutoNum type="alphaUcPeriod"/>
            </a:pPr>
            <a:r>
              <a:rPr lang="en-US" sz="2400" dirty="0" smtClean="0">
                <a:latin typeface="Book Antiqua" pitchFamily="18" charset="0"/>
              </a:rPr>
              <a:t>Protection and pliability for hair and skin in vertebrates</a:t>
            </a:r>
          </a:p>
          <a:p>
            <a:pPr marL="685800" lvl="2" indent="-457200">
              <a:spcBef>
                <a:spcPct val="0"/>
              </a:spcBef>
              <a:buAutoNum type="alphaUcPeriod"/>
            </a:pPr>
            <a:endParaRPr lang="en-US" sz="2400" dirty="0" smtClean="0">
              <a:latin typeface="Book Antiqua" pitchFamily="18" charset="0"/>
            </a:endParaRPr>
          </a:p>
          <a:p>
            <a:pPr marL="685800" lvl="2" indent="-457200">
              <a:spcBef>
                <a:spcPct val="0"/>
              </a:spcBef>
              <a:buAutoNum type="alphaUcPeriod"/>
            </a:pPr>
            <a:r>
              <a:rPr lang="en-US" sz="2400" dirty="0" smtClean="0">
                <a:latin typeface="Book Antiqua" pitchFamily="18" charset="0"/>
              </a:rPr>
              <a:t>Waterproofing of feathers in birds</a:t>
            </a:r>
          </a:p>
          <a:p>
            <a:pPr marL="685800" lvl="2" indent="-457200">
              <a:spcBef>
                <a:spcPct val="0"/>
              </a:spcBef>
              <a:buAutoNum type="alphaUcPeriod"/>
            </a:pPr>
            <a:endParaRPr lang="en-US" sz="2400" dirty="0" smtClean="0">
              <a:latin typeface="Book Antiqua" pitchFamily="18" charset="0"/>
            </a:endParaRPr>
          </a:p>
          <a:p>
            <a:pPr marL="685800" lvl="2" indent="-457200">
              <a:spcBef>
                <a:spcPct val="0"/>
              </a:spcBef>
              <a:buAutoNum type="alphaUcPeriod"/>
            </a:pPr>
            <a:r>
              <a:rPr lang="en-US" sz="2400" dirty="0" smtClean="0">
                <a:latin typeface="Book Antiqua" pitchFamily="18" charset="0"/>
              </a:rPr>
              <a:t>Protection from evaporation in tropical plants and ivy</a:t>
            </a:r>
          </a:p>
          <a:p>
            <a:pPr marL="685800" lvl="2" indent="-457200">
              <a:spcBef>
                <a:spcPct val="0"/>
              </a:spcBef>
              <a:buAutoNum type="alphaUcPeriod"/>
            </a:pPr>
            <a:endParaRPr lang="en-US" sz="2400" dirty="0" smtClean="0">
              <a:latin typeface="Book Antiqua" pitchFamily="18" charset="0"/>
            </a:endParaRPr>
          </a:p>
          <a:p>
            <a:pPr marL="685800" lvl="2" indent="-457200">
              <a:spcBef>
                <a:spcPct val="0"/>
              </a:spcBef>
              <a:buAutoNum type="alphaUcPeriod"/>
            </a:pPr>
            <a:r>
              <a:rPr lang="en-US" sz="2400" dirty="0" smtClean="0">
                <a:latin typeface="Book Antiqua" pitchFamily="18" charset="0"/>
              </a:rPr>
              <a:t>Used by people in lotions, ointments, and polishes</a:t>
            </a:r>
          </a:p>
        </p:txBody>
      </p:sp>
    </p:spTree>
    <p:extLst>
      <p:ext uri="{BB962C8B-B14F-4D97-AF65-F5344CB8AC3E}">
        <p14:creationId xmlns:p14="http://schemas.microsoft.com/office/powerpoint/2010/main" val="1507448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3AI. Wax: The Material of the Honeycomb</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32</a:t>
            </a:fld>
            <a:endParaRPr lang="en-US">
              <a:solidFill>
                <a:schemeClr val="tx1"/>
              </a:solidFill>
            </a:endParaRPr>
          </a:p>
        </p:txBody>
      </p:sp>
      <p:sp>
        <p:nvSpPr>
          <p:cNvPr id="3" name="TextBox 2"/>
          <p:cNvSpPr txBox="1"/>
          <p:nvPr/>
        </p:nvSpPr>
        <p:spPr>
          <a:xfrm>
            <a:off x="457200" y="990600"/>
            <a:ext cx="8229600" cy="1569660"/>
          </a:xfrm>
          <a:prstGeom prst="rect">
            <a:avLst/>
          </a:prstGeom>
          <a:noFill/>
        </p:spPr>
        <p:txBody>
          <a:bodyPr wrap="square" rtlCol="0">
            <a:spAutoFit/>
          </a:bodyPr>
          <a:lstStyle/>
          <a:p>
            <a:pPr marL="342900" lvl="2" indent="-342900">
              <a:spcBef>
                <a:spcPct val="0"/>
              </a:spcBef>
              <a:buFont typeface="Wingdings" pitchFamily="2" charset="2"/>
              <a:buChar char="§"/>
            </a:pPr>
            <a:r>
              <a:rPr lang="en-US" sz="2400" dirty="0">
                <a:latin typeface="Book Antiqua" pitchFamily="18" charset="0"/>
              </a:rPr>
              <a:t>Beeswax is a mixture of a large number of lipids, including esters of </a:t>
            </a:r>
            <a:r>
              <a:rPr lang="en-US" sz="2400" dirty="0" err="1">
                <a:latin typeface="Book Antiqua" pitchFamily="18" charset="0"/>
              </a:rPr>
              <a:t>triacontanol</a:t>
            </a:r>
            <a:r>
              <a:rPr lang="en-US" sz="2400" dirty="0">
                <a:latin typeface="Book Antiqua" pitchFamily="18" charset="0"/>
              </a:rPr>
              <a:t>, and a long-chain alkane </a:t>
            </a:r>
            <a:r>
              <a:rPr lang="en-US" sz="2400" dirty="0" err="1" smtClean="0">
                <a:latin typeface="Book Antiqua" pitchFamily="18" charset="0"/>
              </a:rPr>
              <a:t>hentiacontane</a:t>
            </a:r>
            <a:r>
              <a:rPr lang="en-US" sz="2400" dirty="0" smtClean="0">
                <a:latin typeface="Book Antiqua" pitchFamily="18" charset="0"/>
              </a:rPr>
              <a:t>.</a:t>
            </a:r>
            <a:endParaRPr lang="en-US" sz="2400" dirty="0">
              <a:latin typeface="Book Antiqua" pitchFamily="18" charset="0"/>
            </a:endParaRPr>
          </a:p>
          <a:p>
            <a:pPr marL="0" lvl="2">
              <a:spcBef>
                <a:spcPct val="0"/>
              </a:spcBef>
            </a:pPr>
            <a:endParaRPr lang="en-US" sz="2400" dirty="0" smtClean="0">
              <a:latin typeface="Book Antiqua" pitchFamily="18" charset="0"/>
            </a:endParaRPr>
          </a:p>
        </p:txBody>
      </p:sp>
      <p:pic>
        <p:nvPicPr>
          <p:cNvPr id="7" name="Picture 1"/>
          <p:cNvPicPr>
            <a:picLocks noChangeAspect="1"/>
          </p:cNvPicPr>
          <p:nvPr/>
        </p:nvPicPr>
        <p:blipFill rotWithShape="1">
          <a:blip r:embed="rId3">
            <a:extLst>
              <a:ext uri="{28A0092B-C50C-407E-A947-70E740481C1C}">
                <a14:useLocalDpi xmlns:a14="http://schemas.microsoft.com/office/drawing/2010/main" val="0"/>
              </a:ext>
            </a:extLst>
          </a:blip>
          <a:srcRect b="7514"/>
          <a:stretch/>
        </p:blipFill>
        <p:spPr bwMode="auto">
          <a:xfrm>
            <a:off x="1652588" y="2209800"/>
            <a:ext cx="58388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040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Biological Functions of Lipids (Storage)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a:t>
            </a:fld>
            <a:endParaRPr lang="en-US">
              <a:solidFill>
                <a:schemeClr val="tx1"/>
              </a:solidFill>
            </a:endParaRPr>
          </a:p>
        </p:txBody>
      </p:sp>
      <p:sp>
        <p:nvSpPr>
          <p:cNvPr id="3" name="TextBox 2"/>
          <p:cNvSpPr txBox="1"/>
          <p:nvPr/>
        </p:nvSpPr>
        <p:spPr>
          <a:xfrm>
            <a:off x="381000" y="1143000"/>
            <a:ext cx="8458200" cy="4770537"/>
          </a:xfrm>
          <a:prstGeom prst="rect">
            <a:avLst/>
          </a:prstGeom>
          <a:noFill/>
        </p:spPr>
        <p:txBody>
          <a:bodyPr wrap="square" rtlCol="0">
            <a:spAutoFit/>
          </a:bodyPr>
          <a:lstStyle/>
          <a:p>
            <a:pPr marL="457200" indent="-457200">
              <a:spcBef>
                <a:spcPct val="0"/>
              </a:spcBef>
              <a:buAutoNum type="alphaUcPeriod" startAt="3"/>
            </a:pPr>
            <a:r>
              <a:rPr lang="en-US" sz="2400" dirty="0" smtClean="0">
                <a:latin typeface="Book Antiqua" pitchFamily="18" charset="0"/>
                <a:ea typeface="ＭＳ Ｐゴシック" pitchFamily="34" charset="-128"/>
              </a:rPr>
              <a:t>Water </a:t>
            </a:r>
            <a:r>
              <a:rPr lang="en-US" sz="2400" dirty="0" smtClean="0">
                <a:latin typeface="Book Antiqua" pitchFamily="18" charset="0"/>
                <a:ea typeface="ＭＳ Ｐゴシック" pitchFamily="34" charset="-128"/>
              </a:rPr>
              <a:t>repellant</a:t>
            </a:r>
          </a:p>
          <a:p>
            <a:pPr marL="457200" indent="-457200">
              <a:spcBef>
                <a:spcPct val="0"/>
              </a:spcBef>
              <a:buAutoNum type="alphaUcPeriod" startAt="3"/>
            </a:pPr>
            <a:endParaRPr lang="en-US" sz="24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 Hydrophobic </a:t>
            </a:r>
            <a:r>
              <a:rPr lang="en-US" sz="2400" dirty="0">
                <a:latin typeface="Book Antiqua" pitchFamily="18" charset="0"/>
                <a:ea typeface="ＭＳ Ｐゴシック" pitchFamily="34" charset="-128"/>
              </a:rPr>
              <a:t>nature helps to keep surface of the </a:t>
            </a:r>
            <a:r>
              <a:rPr lang="en-US" sz="2400" dirty="0" smtClean="0">
                <a:latin typeface="Book Antiqua" pitchFamily="18" charset="0"/>
                <a:ea typeface="ＭＳ Ｐゴシック" pitchFamily="34" charset="-128"/>
              </a:rPr>
              <a:t>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organism </a:t>
            </a:r>
            <a:r>
              <a:rPr lang="en-US" sz="2400" dirty="0">
                <a:latin typeface="Book Antiqua" pitchFamily="18" charset="0"/>
                <a:ea typeface="ＭＳ Ｐゴシック" pitchFamily="34" charset="-128"/>
              </a:rPr>
              <a:t>dry</a:t>
            </a:r>
          </a:p>
          <a:p>
            <a:pPr marL="800100" lvl="1" indent="-342900">
              <a:spcBef>
                <a:spcPct val="0"/>
              </a:spcBef>
              <a:buFont typeface="Wingdings" pitchFamily="2" charset="2"/>
              <a:buChar char="§"/>
            </a:pPr>
            <a:endParaRPr lang="en-US" sz="1000" dirty="0">
              <a:latin typeface="Book Antiqua" pitchFamily="18" charset="0"/>
              <a:ea typeface="ＭＳ Ｐゴシック" pitchFamily="34" charset="-128"/>
            </a:endParaRPr>
          </a:p>
          <a:p>
            <a:pPr marL="1257300" lvl="2" indent="-342900">
              <a:spcBef>
                <a:spcPct val="0"/>
              </a:spcBef>
              <a:buFontTx/>
              <a:buChar char="-"/>
            </a:pPr>
            <a:r>
              <a:rPr lang="en-US" sz="2400" dirty="0" smtClean="0">
                <a:latin typeface="Book Antiqua" pitchFamily="18" charset="0"/>
                <a:ea typeface="ＭＳ Ｐゴシック" pitchFamily="34" charset="-128"/>
              </a:rPr>
              <a:t>Prevents </a:t>
            </a:r>
            <a:r>
              <a:rPr lang="en-US" sz="2400" dirty="0">
                <a:latin typeface="Book Antiqua" pitchFamily="18" charset="0"/>
                <a:ea typeface="ＭＳ Ｐゴシック" pitchFamily="34" charset="-128"/>
              </a:rPr>
              <a:t>excessive wetting (birds</a:t>
            </a:r>
            <a:r>
              <a:rPr lang="en-US" sz="2400" dirty="0" smtClean="0">
                <a:latin typeface="Book Antiqua" pitchFamily="18" charset="0"/>
                <a:ea typeface="ＭＳ Ｐゴシック" pitchFamily="34" charset="-128"/>
              </a:rPr>
              <a:t>)</a:t>
            </a:r>
            <a:endParaRPr lang="en-US" sz="2400" dirty="0">
              <a:latin typeface="Book Antiqua" pitchFamily="18" charset="0"/>
              <a:ea typeface="ＭＳ Ｐゴシック" pitchFamily="34" charset="-128"/>
            </a:endParaRPr>
          </a:p>
          <a:p>
            <a:pPr marL="1257300" lvl="2" indent="-342900">
              <a:spcBef>
                <a:spcPct val="0"/>
              </a:spcBef>
              <a:buFontTx/>
              <a:buChar char="-"/>
            </a:pPr>
            <a:endParaRPr lang="en-US" sz="1000" dirty="0">
              <a:latin typeface="Book Antiqua" pitchFamily="18" charset="0"/>
              <a:ea typeface="ＭＳ Ｐゴシック" pitchFamily="34" charset="-128"/>
            </a:endParaRPr>
          </a:p>
          <a:p>
            <a:pPr marL="1257300" lvl="2" indent="-342900">
              <a:spcBef>
                <a:spcPct val="0"/>
              </a:spcBef>
              <a:spcAft>
                <a:spcPts val="600"/>
              </a:spcAft>
              <a:buFontTx/>
              <a:buChar char="-"/>
            </a:pPr>
            <a:r>
              <a:rPr lang="en-US" sz="2400" dirty="0" smtClean="0">
                <a:latin typeface="Book Antiqua" pitchFamily="18" charset="0"/>
                <a:ea typeface="ＭＳ Ｐゴシック" pitchFamily="34" charset="-128"/>
              </a:rPr>
              <a:t>Prevents </a:t>
            </a:r>
            <a:r>
              <a:rPr lang="en-US" sz="2400" dirty="0">
                <a:latin typeface="Book Antiqua" pitchFamily="18" charset="0"/>
                <a:ea typeface="ＭＳ Ｐゴシック" pitchFamily="34" charset="-128"/>
              </a:rPr>
              <a:t>loss of water via evaporation </a:t>
            </a:r>
            <a:endParaRPr lang="en-US" sz="2400" dirty="0" smtClean="0">
              <a:latin typeface="Book Antiqua" pitchFamily="18" charset="0"/>
              <a:ea typeface="ＭＳ Ｐゴシック" pitchFamily="34" charset="-128"/>
            </a:endParaRPr>
          </a:p>
          <a:p>
            <a:pPr lvl="2">
              <a:spcBef>
                <a:spcPct val="0"/>
              </a:spcBef>
              <a:spcAft>
                <a:spcPts val="600"/>
              </a:spcAft>
            </a:pPr>
            <a:endParaRPr lang="en-US" sz="2400" dirty="0" smtClean="0">
              <a:latin typeface="Book Antiqua" pitchFamily="18" charset="0"/>
              <a:ea typeface="ＭＳ Ｐゴシック" pitchFamily="34" charset="-128"/>
            </a:endParaRPr>
          </a:p>
          <a:p>
            <a:pPr marL="457200" indent="-457200">
              <a:spcBef>
                <a:spcPct val="0"/>
              </a:spcBef>
              <a:buAutoNum type="alphaUcPeriod" startAt="3"/>
            </a:pPr>
            <a:r>
              <a:rPr lang="en-US" sz="2400" dirty="0" smtClean="0">
                <a:latin typeface="Book Antiqua" pitchFamily="18" charset="0"/>
                <a:ea typeface="ＭＳ Ｐゴシック" pitchFamily="34" charset="-128"/>
              </a:rPr>
              <a:t>Buoyancy control in marine mammals</a:t>
            </a:r>
          </a:p>
          <a:p>
            <a:pPr marL="457200" indent="-457200">
              <a:spcBef>
                <a:spcPct val="0"/>
              </a:spcBef>
              <a:buAutoNum type="alphaUcPeriod" startAt="3"/>
            </a:pPr>
            <a:endParaRPr lang="en-US" sz="1000" dirty="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Increased density of lipids in greater water depths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helps sinking</a:t>
            </a:r>
            <a:endParaRPr lang="en-US" sz="2400" dirty="0">
              <a:latin typeface="Book Antiqua" pitchFamily="18" charset="0"/>
              <a:ea typeface="ＭＳ Ｐゴシック" pitchFamily="34" charset="-128"/>
            </a:endParaRPr>
          </a:p>
          <a:p>
            <a:pPr marL="457200" indent="-457200">
              <a:buAutoNum type="alphaUcPeriod"/>
            </a:pPr>
            <a:endParaRPr lang="en-US" sz="2400" dirty="0" smtClean="0">
              <a:latin typeface="Book Antiqua" pitchFamily="18" charset="0"/>
            </a:endParaRPr>
          </a:p>
        </p:txBody>
      </p:sp>
    </p:spTree>
    <p:extLst>
      <p:ext uri="{BB962C8B-B14F-4D97-AF65-F5344CB8AC3E}">
        <p14:creationId xmlns:p14="http://schemas.microsoft.com/office/powerpoint/2010/main" val="2853526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Biological Functions of Lipids (</a:t>
            </a:r>
            <a:r>
              <a:rPr lang="en-US" sz="2800" dirty="0" err="1" smtClean="0">
                <a:latin typeface="Book Antiqua" pitchFamily="18" charset="0"/>
              </a:rPr>
              <a:t>Nonstorage</a:t>
            </a:r>
            <a:r>
              <a:rPr lang="en-US" sz="2800" dirty="0" smtClean="0">
                <a:latin typeface="Book Antiqua" pitchFamily="18" charset="0"/>
              </a:rPr>
              <a: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a:t>
            </a:fld>
            <a:endParaRPr lang="en-US">
              <a:solidFill>
                <a:schemeClr val="tx1"/>
              </a:solidFill>
            </a:endParaRPr>
          </a:p>
        </p:txBody>
      </p:sp>
      <p:sp>
        <p:nvSpPr>
          <p:cNvPr id="3" name="TextBox 2"/>
          <p:cNvSpPr txBox="1"/>
          <p:nvPr/>
        </p:nvSpPr>
        <p:spPr>
          <a:xfrm>
            <a:off x="381000" y="1143000"/>
            <a:ext cx="8458200" cy="5355312"/>
          </a:xfrm>
          <a:prstGeom prst="rect">
            <a:avLst/>
          </a:prstGeom>
          <a:noFill/>
        </p:spPr>
        <p:txBody>
          <a:bodyPr wrap="square" rtlCol="0">
            <a:spAutoFit/>
          </a:bodyPr>
          <a:lstStyle/>
          <a:p>
            <a:pPr marL="457200" indent="-457200">
              <a:buAutoNum type="alphaUcPeriod"/>
            </a:pPr>
            <a:r>
              <a:rPr lang="en-US" sz="2400" dirty="0" smtClean="0">
                <a:latin typeface="Book Antiqua" pitchFamily="18" charset="0"/>
              </a:rPr>
              <a:t>Membrane structure</a:t>
            </a:r>
          </a:p>
          <a:p>
            <a:pPr marL="457200" indent="-457200">
              <a:buAutoNum type="alphaUcPeriod"/>
            </a:pP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Main structure of cell membranes</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Cofactors for enzymes</a:t>
            </a:r>
          </a:p>
          <a:p>
            <a:pPr marL="457200" indent="-457200">
              <a:buAutoNum type="alphaUcPeriod"/>
            </a:pP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Vitamin K: Blood clot formation</a:t>
            </a:r>
          </a:p>
          <a:p>
            <a:pPr marL="914400" lvl="1" indent="-457200">
              <a:buFont typeface="Wingdings" pitchFamily="2" charset="2"/>
              <a:buChar char="§"/>
            </a:pPr>
            <a:r>
              <a:rPr lang="en-US" sz="2400" dirty="0" smtClean="0">
                <a:latin typeface="Book Antiqua" pitchFamily="18" charset="0"/>
              </a:rPr>
              <a:t>Coenzyme Q: ATP synthesis in mitochondria</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Signaling molecules</a:t>
            </a:r>
          </a:p>
          <a:p>
            <a:pPr marL="457200" indent="-457200">
              <a:buAutoNum type="alphaUcPeriod"/>
            </a:pP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Paracrine hormones (act locally)</a:t>
            </a:r>
          </a:p>
          <a:p>
            <a:pPr marL="914400" lvl="1" indent="-457200">
              <a:buFont typeface="Wingdings" pitchFamily="2" charset="2"/>
              <a:buChar char="§"/>
            </a:pPr>
            <a:r>
              <a:rPr lang="en-US" sz="2400" dirty="0" smtClean="0">
                <a:latin typeface="Book Antiqua" pitchFamily="18" charset="0"/>
              </a:rPr>
              <a:t>Steroid hormones (act body-wide)</a:t>
            </a:r>
          </a:p>
          <a:p>
            <a:pPr marL="914400" lvl="1" indent="-457200">
              <a:buFont typeface="Wingdings" pitchFamily="2" charset="2"/>
              <a:buChar char="§"/>
            </a:pPr>
            <a:r>
              <a:rPr lang="en-US" sz="2400" dirty="0" smtClean="0">
                <a:latin typeface="Book Antiqua" pitchFamily="18" charset="0"/>
              </a:rPr>
              <a:t>Growth factors</a:t>
            </a:r>
          </a:p>
          <a:p>
            <a:pPr marL="914400" lvl="1" indent="-457200">
              <a:buFont typeface="Wingdings" pitchFamily="2" charset="2"/>
              <a:buChar char="§"/>
            </a:pPr>
            <a:r>
              <a:rPr lang="en-US" sz="2400" dirty="0" smtClean="0">
                <a:latin typeface="Book Antiqua" pitchFamily="18" charset="0"/>
              </a:rPr>
              <a:t>Vitamins A and D (hormone precursors)</a:t>
            </a:r>
          </a:p>
          <a:p>
            <a:pPr marL="457200" indent="-457200">
              <a:buAutoNum type="alphaUcPeriod"/>
            </a:pPr>
            <a:endParaRPr lang="en-US" sz="2400" dirty="0" smtClean="0">
              <a:latin typeface="Book Antiqua" pitchFamily="18" charset="0"/>
            </a:endParaRPr>
          </a:p>
        </p:txBody>
      </p:sp>
    </p:spTree>
    <p:extLst>
      <p:ext uri="{BB962C8B-B14F-4D97-AF65-F5344CB8AC3E}">
        <p14:creationId xmlns:p14="http://schemas.microsoft.com/office/powerpoint/2010/main" val="1105638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Biological Functions of Lipids (</a:t>
            </a:r>
            <a:r>
              <a:rPr lang="en-US" sz="2800" dirty="0" err="1" smtClean="0">
                <a:latin typeface="Book Antiqua" pitchFamily="18" charset="0"/>
              </a:rPr>
              <a:t>Nonstorage</a:t>
            </a:r>
            <a:r>
              <a:rPr lang="en-US" sz="2800" dirty="0" smtClean="0">
                <a:latin typeface="Book Antiqua" pitchFamily="18" charset="0"/>
              </a:rPr>
              <a: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6</a:t>
            </a:fld>
            <a:endParaRPr lang="en-US">
              <a:solidFill>
                <a:schemeClr val="tx1"/>
              </a:solidFill>
            </a:endParaRPr>
          </a:p>
        </p:txBody>
      </p:sp>
      <p:sp>
        <p:nvSpPr>
          <p:cNvPr id="3" name="TextBox 2"/>
          <p:cNvSpPr txBox="1"/>
          <p:nvPr/>
        </p:nvSpPr>
        <p:spPr>
          <a:xfrm>
            <a:off x="381000" y="1143000"/>
            <a:ext cx="8458200" cy="2616101"/>
          </a:xfrm>
          <a:prstGeom prst="rect">
            <a:avLst/>
          </a:prstGeom>
          <a:noFill/>
        </p:spPr>
        <p:txBody>
          <a:bodyPr wrap="square" rtlCol="0">
            <a:spAutoFit/>
          </a:bodyPr>
          <a:lstStyle/>
          <a:p>
            <a:pPr marL="457200" indent="-457200">
              <a:buAutoNum type="alphaUcPeriod" startAt="4"/>
            </a:pPr>
            <a:r>
              <a:rPr lang="en-US" sz="2400" dirty="0" smtClean="0">
                <a:latin typeface="Book Antiqua" pitchFamily="18" charset="0"/>
              </a:rPr>
              <a:t>Pigments</a:t>
            </a:r>
          </a:p>
          <a:p>
            <a:pPr marL="457200" indent="-457200">
              <a:buAutoNum type="alphaUcPeriod" startAt="4"/>
            </a:pP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Color of tomatoes, carrots, pumpkins, some birds</a:t>
            </a:r>
          </a:p>
          <a:p>
            <a:pPr marL="914400" lvl="1" indent="-457200">
              <a:buFont typeface="Wingdings" pitchFamily="2" charset="2"/>
              <a:buChar char="§"/>
            </a:pPr>
            <a:endParaRPr lang="en-US" sz="2400" dirty="0" smtClean="0">
              <a:latin typeface="Book Antiqua" pitchFamily="18" charset="0"/>
            </a:endParaRPr>
          </a:p>
          <a:p>
            <a:pPr marL="457200" indent="-457200">
              <a:buAutoNum type="alphaUcPeriod" startAt="4"/>
            </a:pPr>
            <a:r>
              <a:rPr lang="en-US" sz="2400" dirty="0" smtClean="0">
                <a:latin typeface="Book Antiqua" pitchFamily="18" charset="0"/>
              </a:rPr>
              <a:t>Antioxidants</a:t>
            </a:r>
          </a:p>
          <a:p>
            <a:pPr marL="457200" indent="-457200">
              <a:buAutoNum type="alphaUcPeriod" startAt="4"/>
            </a:pP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Vitamin E</a:t>
            </a:r>
          </a:p>
          <a:p>
            <a:endParaRPr lang="en-US" sz="2400" dirty="0" smtClean="0">
              <a:latin typeface="Book Antiqua" pitchFamily="18" charset="0"/>
            </a:endParaRPr>
          </a:p>
        </p:txBody>
      </p:sp>
    </p:spTree>
    <p:extLst>
      <p:ext uri="{BB962C8B-B14F-4D97-AF65-F5344CB8AC3E}">
        <p14:creationId xmlns:p14="http://schemas.microsoft.com/office/powerpoint/2010/main" val="3028756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 Classification of 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7</a:t>
            </a:fld>
            <a:endParaRPr lang="en-US">
              <a:solidFill>
                <a:schemeClr val="tx1"/>
              </a:solidFill>
            </a:endParaRPr>
          </a:p>
        </p:txBody>
      </p:sp>
      <p:sp>
        <p:nvSpPr>
          <p:cNvPr id="3" name="TextBox 2"/>
          <p:cNvSpPr txBox="1"/>
          <p:nvPr/>
        </p:nvSpPr>
        <p:spPr>
          <a:xfrm>
            <a:off x="381000" y="1143000"/>
            <a:ext cx="8458200" cy="2616101"/>
          </a:xfrm>
          <a:prstGeom prst="rect">
            <a:avLst/>
          </a:prstGeom>
          <a:noFill/>
        </p:spPr>
        <p:txBody>
          <a:bodyPr wrap="square" rtlCol="0">
            <a:spAutoFit/>
          </a:bodyPr>
          <a:lstStyle/>
          <a:p>
            <a:r>
              <a:rPr lang="en-US" sz="2400" dirty="0" smtClean="0">
                <a:latin typeface="Book Antiqua" pitchFamily="18" charset="0"/>
              </a:rPr>
              <a:t>Lipids can be classified based on structure in addition to function:</a:t>
            </a:r>
          </a:p>
          <a:p>
            <a:endParaRPr lang="en-US" sz="10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Lipids that do not contain fatty acids</a:t>
            </a:r>
          </a:p>
          <a:p>
            <a:pPr lvl="1"/>
            <a:endParaRPr lang="en-US" sz="10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Lipids that contain fatty acids (complex lipids)</a:t>
            </a:r>
          </a:p>
          <a:p>
            <a:pPr lvl="2"/>
            <a:r>
              <a:rPr lang="en-US" sz="2400" dirty="0" smtClean="0">
                <a:latin typeface="Book Antiqua" pitchFamily="18" charset="0"/>
              </a:rPr>
              <a:t>-Further divided into storage lipids and membrane </a:t>
            </a:r>
            <a:br>
              <a:rPr lang="en-US" sz="2400" dirty="0" smtClean="0">
                <a:latin typeface="Book Antiqua" pitchFamily="18" charset="0"/>
              </a:rPr>
            </a:br>
            <a:r>
              <a:rPr lang="en-US" sz="2400" dirty="0" smtClean="0">
                <a:latin typeface="Book Antiqua" pitchFamily="18" charset="0"/>
              </a:rPr>
              <a:t>  lipids</a:t>
            </a: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7668"/>
          <a:stretch/>
        </p:blipFill>
        <p:spPr bwMode="auto">
          <a:xfrm>
            <a:off x="304800" y="3764280"/>
            <a:ext cx="8534400" cy="233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094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7209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Storage Lipids</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8</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1055554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1A. Fatty Acids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9</a:t>
            </a:fld>
            <a:endParaRPr lang="en-US">
              <a:solidFill>
                <a:schemeClr val="tx1"/>
              </a:solidFill>
            </a:endParaRPr>
          </a:p>
        </p:txBody>
      </p:sp>
      <p:sp>
        <p:nvSpPr>
          <p:cNvPr id="3" name="TextBox 2"/>
          <p:cNvSpPr txBox="1"/>
          <p:nvPr/>
        </p:nvSpPr>
        <p:spPr>
          <a:xfrm>
            <a:off x="381000" y="990600"/>
            <a:ext cx="8458200" cy="4770537"/>
          </a:xfrm>
          <a:prstGeom prst="rect">
            <a:avLst/>
          </a:prstGeom>
          <a:noFill/>
        </p:spPr>
        <p:txBody>
          <a:bodyPr wrap="square" rtlCol="0">
            <a:spAutoFit/>
          </a:bodyPr>
          <a:lstStyle/>
          <a:p>
            <a:pPr>
              <a:spcBef>
                <a:spcPct val="0"/>
              </a:spcBef>
            </a:pPr>
            <a:r>
              <a:rPr lang="en-US" sz="2400" dirty="0" smtClean="0">
                <a:latin typeface="Book Antiqua" pitchFamily="18" charset="0"/>
              </a:rPr>
              <a:t>Fatty acids are carboxylic acids with hydrocarbon chains containing between 4 to 36 carbons.</a:t>
            </a:r>
          </a:p>
          <a:p>
            <a:pPr>
              <a:spcBef>
                <a:spcPct val="0"/>
              </a:spcBef>
            </a:pPr>
            <a:endParaRPr lang="en-US" sz="1000" dirty="0">
              <a:latin typeface="Book Antiqua" pitchFamily="18" charset="0"/>
            </a:endParaRPr>
          </a:p>
          <a:p>
            <a:pPr>
              <a:spcBef>
                <a:spcPct val="0"/>
              </a:spcBef>
            </a:pPr>
            <a:r>
              <a:rPr lang="en-US" sz="2400" dirty="0" smtClean="0">
                <a:latin typeface="Book Antiqua" pitchFamily="18" charset="0"/>
              </a:rPr>
              <a:t>A. Almost all natural fatty acids have an </a:t>
            </a:r>
            <a:r>
              <a:rPr lang="en-US" sz="2400" b="1" dirty="0" smtClean="0">
                <a:latin typeface="Book Antiqua" pitchFamily="18" charset="0"/>
              </a:rPr>
              <a:t>even</a:t>
            </a:r>
            <a:r>
              <a:rPr lang="en-US" sz="2400" dirty="0" smtClean="0">
                <a:latin typeface="Book Antiqua" pitchFamily="18" charset="0"/>
              </a:rPr>
              <a:t> number of </a:t>
            </a:r>
            <a:br>
              <a:rPr lang="en-US" sz="2400" dirty="0" smtClean="0">
                <a:latin typeface="Book Antiqua" pitchFamily="18" charset="0"/>
              </a:rPr>
            </a:br>
            <a:r>
              <a:rPr lang="en-US" sz="2400" dirty="0" smtClean="0">
                <a:latin typeface="Book Antiqua" pitchFamily="18" charset="0"/>
              </a:rPr>
              <a:t>     </a:t>
            </a:r>
            <a:r>
              <a:rPr lang="en-US" sz="2400" dirty="0" smtClean="0">
                <a:latin typeface="Book Antiqua" pitchFamily="18" charset="0"/>
              </a:rPr>
              <a:t>carbons (typically 12 to 24 C).</a:t>
            </a:r>
            <a:endParaRPr lang="en-US" sz="2400" dirty="0" smtClean="0">
              <a:latin typeface="Book Antiqua" pitchFamily="18" charset="0"/>
            </a:endParaRPr>
          </a:p>
          <a:p>
            <a:pPr>
              <a:spcBef>
                <a:spcPct val="0"/>
              </a:spcBef>
            </a:pPr>
            <a:endParaRPr lang="en-US" sz="1000" dirty="0">
              <a:latin typeface="Book Antiqua" pitchFamily="18" charset="0"/>
            </a:endParaRPr>
          </a:p>
          <a:p>
            <a:pPr>
              <a:spcBef>
                <a:spcPct val="0"/>
              </a:spcBef>
            </a:pPr>
            <a:r>
              <a:rPr lang="en-US" sz="2400" dirty="0" smtClean="0">
                <a:latin typeface="Book Antiqua" pitchFamily="18" charset="0"/>
              </a:rPr>
              <a:t>B. Most natural fatty acids are </a:t>
            </a:r>
            <a:r>
              <a:rPr lang="en-US" sz="2400" dirty="0" err="1" smtClean="0">
                <a:latin typeface="Book Antiqua" pitchFamily="18" charset="0"/>
              </a:rPr>
              <a:t>unbranched</a:t>
            </a:r>
            <a:r>
              <a:rPr lang="en-US" sz="2400" dirty="0" smtClean="0">
                <a:latin typeface="Book Antiqua" pitchFamily="18" charset="0"/>
              </a:rPr>
              <a:t>.</a:t>
            </a:r>
          </a:p>
          <a:p>
            <a:pPr>
              <a:spcBef>
                <a:spcPct val="0"/>
              </a:spcBef>
            </a:pPr>
            <a:endParaRPr lang="en-US" sz="1000" dirty="0">
              <a:latin typeface="Book Antiqua" pitchFamily="18" charset="0"/>
            </a:endParaRPr>
          </a:p>
          <a:p>
            <a:pPr>
              <a:spcBef>
                <a:spcPct val="0"/>
              </a:spcBef>
            </a:pPr>
            <a:r>
              <a:rPr lang="en-US" sz="2400" dirty="0" smtClean="0">
                <a:latin typeface="Book Antiqua" pitchFamily="18" charset="0"/>
              </a:rPr>
              <a:t>C. Some are saturated: no double bonds between carbons in </a:t>
            </a:r>
            <a:br>
              <a:rPr lang="en-US" sz="2400" dirty="0" smtClean="0">
                <a:latin typeface="Book Antiqua" pitchFamily="18" charset="0"/>
              </a:rPr>
            </a:br>
            <a:r>
              <a:rPr lang="en-US" sz="2400" dirty="0" smtClean="0">
                <a:latin typeface="Book Antiqua" pitchFamily="18" charset="0"/>
              </a:rPr>
              <a:t>     the chain.</a:t>
            </a:r>
          </a:p>
          <a:p>
            <a:pPr>
              <a:spcBef>
                <a:spcPct val="0"/>
              </a:spcBef>
            </a:pPr>
            <a:endParaRPr lang="en-US" sz="1000" dirty="0">
              <a:latin typeface="Book Antiqua" pitchFamily="18" charset="0"/>
            </a:endParaRPr>
          </a:p>
          <a:p>
            <a:pPr>
              <a:spcBef>
                <a:spcPct val="0"/>
              </a:spcBef>
            </a:pPr>
            <a:r>
              <a:rPr lang="en-US" sz="2400" dirty="0" smtClean="0">
                <a:latin typeface="Book Antiqua" pitchFamily="18" charset="0"/>
              </a:rPr>
              <a:t>D. Some are unsaturated</a:t>
            </a:r>
          </a:p>
          <a:p>
            <a:pPr marL="800100" lvl="1" indent="-342900">
              <a:spcBef>
                <a:spcPct val="0"/>
              </a:spcBef>
              <a:buFont typeface="Wingdings" pitchFamily="2" charset="2"/>
              <a:buChar char="§"/>
            </a:pPr>
            <a:r>
              <a:rPr lang="en-US" sz="2400" dirty="0" smtClean="0">
                <a:latin typeface="Book Antiqua" pitchFamily="18" charset="0"/>
              </a:rPr>
              <a:t>Monounsaturated: one double bond between carbons </a:t>
            </a:r>
            <a:br>
              <a:rPr lang="en-US" sz="2400" dirty="0" smtClean="0">
                <a:latin typeface="Book Antiqua" pitchFamily="18" charset="0"/>
              </a:rPr>
            </a:br>
            <a:r>
              <a:rPr lang="en-US" sz="2400" dirty="0" smtClean="0">
                <a:latin typeface="Book Antiqua" pitchFamily="18" charset="0"/>
              </a:rPr>
              <a:t>                                  in the alkyl chain</a:t>
            </a:r>
          </a:p>
          <a:p>
            <a:pPr marL="800100" lvl="1" indent="-342900">
              <a:spcBef>
                <a:spcPct val="0"/>
              </a:spcBef>
              <a:buFont typeface="Wingdings" pitchFamily="2" charset="2"/>
              <a:buChar char="§"/>
            </a:pPr>
            <a:r>
              <a:rPr lang="en-US" sz="2400" dirty="0" smtClean="0">
                <a:latin typeface="Book Antiqua" pitchFamily="18" charset="0"/>
              </a:rPr>
              <a:t>Polyunsaturated</a:t>
            </a:r>
          </a:p>
        </p:txBody>
      </p:sp>
    </p:spTree>
    <p:extLst>
      <p:ext uri="{BB962C8B-B14F-4D97-AF65-F5344CB8AC3E}">
        <p14:creationId xmlns:p14="http://schemas.microsoft.com/office/powerpoint/2010/main" val="4230276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17510</TotalTime>
  <Words>1096</Words>
  <Application>Microsoft Office PowerPoint</Application>
  <PresentationFormat>On-screen Show (4:3)</PresentationFormat>
  <Paragraphs>278</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CS ChemDraw Drawing</vt:lpstr>
      <vt:lpstr>PowerPoint Presentation</vt:lpstr>
      <vt:lpstr>Lipids: Structurally Diverse Class of Molecules</vt:lpstr>
      <vt:lpstr>1. Biological Functions of Lipids (Storage)</vt:lpstr>
      <vt:lpstr>1. Biological Functions of Lipids (Storage)</vt:lpstr>
      <vt:lpstr>2. Biological Functions of Lipids (Nonstorage)</vt:lpstr>
      <vt:lpstr>2. Biological Functions of Lipids (Nonstorage)</vt:lpstr>
      <vt:lpstr>3. Classification of lipids</vt:lpstr>
      <vt:lpstr>PowerPoint Presentation</vt:lpstr>
      <vt:lpstr>1A. Fatty Acids</vt:lpstr>
      <vt:lpstr>1A. Fatty Acids</vt:lpstr>
      <vt:lpstr>1B. Fatty Acid Nomenclature</vt:lpstr>
      <vt:lpstr>1B. Fatty Acid Nomenclature</vt:lpstr>
      <vt:lpstr>1B. Fatty Acid Nomenclature</vt:lpstr>
      <vt:lpstr>1C. The Physical Properties of the Fatty Acids</vt:lpstr>
      <vt:lpstr>1C. The Physical Properties of the Fatty Acids</vt:lpstr>
      <vt:lpstr>1C. The Physical Properties of the Fatty Acids</vt:lpstr>
      <vt:lpstr>1C. The Physical Properties of the Fatty Acids</vt:lpstr>
      <vt:lpstr>1C. The Physical Properties of the Fatty Acids</vt:lpstr>
      <vt:lpstr>1C. The Physical Properties of the Fatty Acids</vt:lpstr>
      <vt:lpstr>You can make Mofongo with no trans fats!!!</vt:lpstr>
      <vt:lpstr>2. Triacylglycerols</vt:lpstr>
      <vt:lpstr>2A. Properties of Triacylglycerols</vt:lpstr>
      <vt:lpstr>2A. Properties of Triacylglycerols</vt:lpstr>
      <vt:lpstr>2B. Triacylglycerols Provide Efficient Fuel Storage</vt:lpstr>
      <vt:lpstr>2B. Triacylglycerols Provide Efficient Fuel Storage</vt:lpstr>
      <vt:lpstr>2B. Triacylglycerols Provide Efficient Fuel Storage</vt:lpstr>
      <vt:lpstr>2C. Other functions of triacylglycerols</vt:lpstr>
      <vt:lpstr>2CI. Spermaceti</vt:lpstr>
      <vt:lpstr>2CI. Spermaceti</vt:lpstr>
      <vt:lpstr>3. Waxes</vt:lpstr>
      <vt:lpstr>3A. Function of Waxes</vt:lpstr>
      <vt:lpstr>3AI. Wax: The Material of the Honeycomb</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atinoco9278</dc:creator>
  <cp:lastModifiedBy>atinoco9278</cp:lastModifiedBy>
  <cp:revision>656</cp:revision>
  <dcterms:created xsi:type="dcterms:W3CDTF">2012-12-24T03:15:39Z</dcterms:created>
  <dcterms:modified xsi:type="dcterms:W3CDTF">2013-03-21T15:10:06Z</dcterms:modified>
</cp:coreProperties>
</file>