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handoutMasterIdLst>
    <p:handoutMasterId r:id="rId56"/>
  </p:handoutMasterIdLst>
  <p:sldIdLst>
    <p:sldId id="257" r:id="rId2"/>
    <p:sldId id="479" r:id="rId3"/>
    <p:sldId id="480" r:id="rId4"/>
    <p:sldId id="483" r:id="rId5"/>
    <p:sldId id="484" r:id="rId6"/>
    <p:sldId id="476" r:id="rId7"/>
    <p:sldId id="481" r:id="rId8"/>
    <p:sldId id="486" r:id="rId9"/>
    <p:sldId id="485" r:id="rId10"/>
    <p:sldId id="482" r:id="rId11"/>
    <p:sldId id="487" r:id="rId12"/>
    <p:sldId id="488" r:id="rId13"/>
    <p:sldId id="489" r:id="rId14"/>
    <p:sldId id="490" r:id="rId15"/>
    <p:sldId id="491" r:id="rId16"/>
    <p:sldId id="492" r:id="rId17"/>
    <p:sldId id="493" r:id="rId18"/>
    <p:sldId id="494" r:id="rId19"/>
    <p:sldId id="495" r:id="rId20"/>
    <p:sldId id="496" r:id="rId21"/>
    <p:sldId id="497" r:id="rId22"/>
    <p:sldId id="498" r:id="rId23"/>
    <p:sldId id="499" r:id="rId24"/>
    <p:sldId id="500" r:id="rId25"/>
    <p:sldId id="501" r:id="rId26"/>
    <p:sldId id="502" r:id="rId27"/>
    <p:sldId id="503" r:id="rId28"/>
    <p:sldId id="504" r:id="rId29"/>
    <p:sldId id="505" r:id="rId30"/>
    <p:sldId id="507" r:id="rId31"/>
    <p:sldId id="508" r:id="rId32"/>
    <p:sldId id="509" r:id="rId33"/>
    <p:sldId id="510" r:id="rId34"/>
    <p:sldId id="512" r:id="rId35"/>
    <p:sldId id="513" r:id="rId36"/>
    <p:sldId id="511" r:id="rId37"/>
    <p:sldId id="514" r:id="rId38"/>
    <p:sldId id="516" r:id="rId39"/>
    <p:sldId id="518" r:id="rId40"/>
    <p:sldId id="517" r:id="rId41"/>
    <p:sldId id="519" r:id="rId42"/>
    <p:sldId id="520" r:id="rId43"/>
    <p:sldId id="521" r:id="rId44"/>
    <p:sldId id="522" r:id="rId45"/>
    <p:sldId id="525" r:id="rId46"/>
    <p:sldId id="528" r:id="rId47"/>
    <p:sldId id="526" r:id="rId48"/>
    <p:sldId id="527" r:id="rId49"/>
    <p:sldId id="523" r:id="rId50"/>
    <p:sldId id="529" r:id="rId51"/>
    <p:sldId id="530" r:id="rId52"/>
    <p:sldId id="524" r:id="rId53"/>
    <p:sldId id="506"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E61A"/>
    <a:srgbClr val="003399"/>
    <a:srgbClr val="0105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99" autoAdjust="0"/>
    <p:restoredTop sz="94957" autoAdjust="0"/>
  </p:normalViewPr>
  <p:slideViewPr>
    <p:cSldViewPr>
      <p:cViewPr>
        <p:scale>
          <a:sx n="50" d="100"/>
          <a:sy n="50" d="100"/>
        </p:scale>
        <p:origin x="-1570" y="-73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E461401-E481-4B7B-9763-1D60BD64457B}" type="datetimeFigureOut">
              <a:rPr lang="en-US" smtClean="0"/>
              <a:t>3/25/2013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167DAF9-42E2-4FAE-A8D6-8F554D8B0B7E}" type="slidenum">
              <a:rPr lang="en-US" smtClean="0"/>
              <a:t>‹#›</a:t>
            </a:fld>
            <a:endParaRPr lang="en-US"/>
          </a:p>
        </p:txBody>
      </p:sp>
    </p:spTree>
    <p:extLst>
      <p:ext uri="{BB962C8B-B14F-4D97-AF65-F5344CB8AC3E}">
        <p14:creationId xmlns:p14="http://schemas.microsoft.com/office/powerpoint/2010/main" val="7350202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356F87-D8EB-4DD0-9DB7-48F06E9B8FEA}" type="datetimeFigureOut">
              <a:rPr lang="en-US" smtClean="0"/>
              <a:t>3/25/2013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25CC0D-0057-45AE-A8B4-560B5657F8CA}" type="slidenum">
              <a:rPr lang="en-US" smtClean="0"/>
              <a:t>‹#›</a:t>
            </a:fld>
            <a:endParaRPr lang="en-US"/>
          </a:p>
        </p:txBody>
      </p:sp>
    </p:spTree>
    <p:extLst>
      <p:ext uri="{BB962C8B-B14F-4D97-AF65-F5344CB8AC3E}">
        <p14:creationId xmlns:p14="http://schemas.microsoft.com/office/powerpoint/2010/main" val="309881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38B2A094-85B9-44D4-81AA-E9CB2A0F76AF}" type="slidenum">
              <a:rPr lang="en-US" sz="1200" smtClean="0"/>
              <a:pPr/>
              <a:t>1</a:t>
            </a:fld>
            <a:endParaRPr lang="en-US" sz="1200" smtClean="0"/>
          </a:p>
        </p:txBody>
      </p:sp>
      <p:sp>
        <p:nvSpPr>
          <p:cNvPr id="47107" name="Rectangle 2"/>
          <p:cNvSpPr>
            <a:spLocks noGrp="1" noRot="1" noChangeAspect="1" noChangeArrowheads="1" noTextEdit="1"/>
          </p:cNvSpPr>
          <p:nvPr>
            <p:ph type="sldImg"/>
          </p:nvPr>
        </p:nvSpPr>
        <p:spPr>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10</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11</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12</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13</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14</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15</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16</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17</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18</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19</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38B2A094-85B9-44D4-81AA-E9CB2A0F76AF}" type="slidenum">
              <a:rPr lang="en-US" sz="1200" smtClean="0"/>
              <a:pPr/>
              <a:t>2</a:t>
            </a:fld>
            <a:endParaRPr lang="en-US" sz="1200" smtClean="0"/>
          </a:p>
        </p:txBody>
      </p:sp>
      <p:sp>
        <p:nvSpPr>
          <p:cNvPr id="47107" name="Rectangle 2"/>
          <p:cNvSpPr>
            <a:spLocks noGrp="1" noRot="1" noChangeAspect="1" noChangeArrowheads="1" noTextEdit="1"/>
          </p:cNvSpPr>
          <p:nvPr>
            <p:ph type="sldImg"/>
          </p:nvPr>
        </p:nvSpPr>
        <p:spPr>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20</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21</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22</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23</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24</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25</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26</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27</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28</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38B2A094-85B9-44D4-81AA-E9CB2A0F76AF}" type="slidenum">
              <a:rPr lang="en-US" sz="1200" smtClean="0"/>
              <a:pPr/>
              <a:t>29</a:t>
            </a:fld>
            <a:endParaRPr lang="en-US" sz="1200" smtClean="0"/>
          </a:p>
        </p:txBody>
      </p:sp>
      <p:sp>
        <p:nvSpPr>
          <p:cNvPr id="47107" name="Rectangle 2"/>
          <p:cNvSpPr>
            <a:spLocks noGrp="1" noRot="1" noChangeAspect="1" noChangeArrowheads="1" noTextEdit="1"/>
          </p:cNvSpPr>
          <p:nvPr>
            <p:ph type="sldImg"/>
          </p:nvPr>
        </p:nvSpPr>
        <p:spPr>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3</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30</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31</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32</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33</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34</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35</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36</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37</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38</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39</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4</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38B2A094-85B9-44D4-81AA-E9CB2A0F76AF}" type="slidenum">
              <a:rPr lang="en-US" sz="1200" smtClean="0"/>
              <a:pPr/>
              <a:t>40</a:t>
            </a:fld>
            <a:endParaRPr lang="en-US" sz="1200" smtClean="0"/>
          </a:p>
        </p:txBody>
      </p:sp>
      <p:sp>
        <p:nvSpPr>
          <p:cNvPr id="47107" name="Rectangle 2"/>
          <p:cNvSpPr>
            <a:spLocks noGrp="1" noRot="1" noChangeAspect="1" noChangeArrowheads="1" noTextEdit="1"/>
          </p:cNvSpPr>
          <p:nvPr>
            <p:ph type="sldImg"/>
          </p:nvPr>
        </p:nvSpPr>
        <p:spPr>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41</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42</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43</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44</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45</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46</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47</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48</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49</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5</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50</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51</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52</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38B2A094-85B9-44D4-81AA-E9CB2A0F76AF}" type="slidenum">
              <a:rPr lang="en-US" sz="1200" smtClean="0"/>
              <a:pPr/>
              <a:t>53</a:t>
            </a:fld>
            <a:endParaRPr lang="en-US" sz="1200" smtClean="0"/>
          </a:p>
        </p:txBody>
      </p:sp>
      <p:sp>
        <p:nvSpPr>
          <p:cNvPr id="47107" name="Rectangle 2"/>
          <p:cNvSpPr>
            <a:spLocks noGrp="1" noRot="1" noChangeAspect="1" noChangeArrowheads="1" noTextEdit="1"/>
          </p:cNvSpPr>
          <p:nvPr>
            <p:ph type="sldImg"/>
          </p:nvPr>
        </p:nvSpPr>
        <p:spPr>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6</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7</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8</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9</a:t>
            </a:fld>
            <a:endParaRPr lang="en-US"/>
          </a:p>
        </p:txBody>
      </p:sp>
    </p:spTree>
    <p:extLst>
      <p:ext uri="{BB962C8B-B14F-4D97-AF65-F5344CB8AC3E}">
        <p14:creationId xmlns:p14="http://schemas.microsoft.com/office/powerpoint/2010/main" val="3780618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94B3D4-43EF-4252-B21C-09EBA41355C0}" type="datetime1">
              <a:rPr lang="en-US" smtClean="0"/>
              <a:t>3/25/2013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B948D0-8D64-4A9A-84D6-207D314734C6}" type="slidenum">
              <a:rPr lang="en-US" smtClean="0"/>
              <a:t>‹#›</a:t>
            </a:fld>
            <a:endParaRPr lang="en-US"/>
          </a:p>
        </p:txBody>
      </p:sp>
    </p:spTree>
    <p:extLst>
      <p:ext uri="{BB962C8B-B14F-4D97-AF65-F5344CB8AC3E}">
        <p14:creationId xmlns:p14="http://schemas.microsoft.com/office/powerpoint/2010/main" val="1092750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F22635-08FA-4D6F-B06C-CEFB8AE4B2D7}" type="datetime1">
              <a:rPr lang="en-US" smtClean="0"/>
              <a:t>3/25/2013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B948D0-8D64-4A9A-84D6-207D314734C6}" type="slidenum">
              <a:rPr lang="en-US" smtClean="0"/>
              <a:t>‹#›</a:t>
            </a:fld>
            <a:endParaRPr lang="en-US"/>
          </a:p>
        </p:txBody>
      </p:sp>
    </p:spTree>
    <p:extLst>
      <p:ext uri="{BB962C8B-B14F-4D97-AF65-F5344CB8AC3E}">
        <p14:creationId xmlns:p14="http://schemas.microsoft.com/office/powerpoint/2010/main" val="2416023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8CE208-8495-4878-BE1A-C542720F9F73}" type="datetime1">
              <a:rPr lang="en-US" smtClean="0"/>
              <a:t>3/25/2013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B948D0-8D64-4A9A-84D6-207D314734C6}" type="slidenum">
              <a:rPr lang="en-US" smtClean="0"/>
              <a:t>‹#›</a:t>
            </a:fld>
            <a:endParaRPr lang="en-US"/>
          </a:p>
        </p:txBody>
      </p:sp>
    </p:spTree>
    <p:extLst>
      <p:ext uri="{BB962C8B-B14F-4D97-AF65-F5344CB8AC3E}">
        <p14:creationId xmlns:p14="http://schemas.microsoft.com/office/powerpoint/2010/main" val="753545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8EFBA2-5F1D-4129-8672-09B9C39936BF}" type="datetime1">
              <a:rPr lang="en-US" smtClean="0"/>
              <a:t>3/25/2013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B948D0-8D64-4A9A-84D6-207D314734C6}" type="slidenum">
              <a:rPr lang="en-US" smtClean="0"/>
              <a:t>‹#›</a:t>
            </a:fld>
            <a:endParaRPr lang="en-US"/>
          </a:p>
        </p:txBody>
      </p:sp>
    </p:spTree>
    <p:extLst>
      <p:ext uri="{BB962C8B-B14F-4D97-AF65-F5344CB8AC3E}">
        <p14:creationId xmlns:p14="http://schemas.microsoft.com/office/powerpoint/2010/main" val="3700372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54F0A7-48FF-4329-BFB8-CB1E0A5DEA51}" type="datetime1">
              <a:rPr lang="en-US" smtClean="0"/>
              <a:t>3/25/2013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B948D0-8D64-4A9A-84D6-207D314734C6}" type="slidenum">
              <a:rPr lang="en-US" smtClean="0"/>
              <a:t>‹#›</a:t>
            </a:fld>
            <a:endParaRPr lang="en-US"/>
          </a:p>
        </p:txBody>
      </p:sp>
    </p:spTree>
    <p:extLst>
      <p:ext uri="{BB962C8B-B14F-4D97-AF65-F5344CB8AC3E}">
        <p14:creationId xmlns:p14="http://schemas.microsoft.com/office/powerpoint/2010/main" val="2361665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ED74644-2E9A-4A21-9884-318F435CCFA9}" type="datetime1">
              <a:rPr lang="en-US" smtClean="0"/>
              <a:t>3/25/2013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B948D0-8D64-4A9A-84D6-207D314734C6}" type="slidenum">
              <a:rPr lang="en-US" smtClean="0"/>
              <a:t>‹#›</a:t>
            </a:fld>
            <a:endParaRPr lang="en-US"/>
          </a:p>
        </p:txBody>
      </p:sp>
    </p:spTree>
    <p:extLst>
      <p:ext uri="{BB962C8B-B14F-4D97-AF65-F5344CB8AC3E}">
        <p14:creationId xmlns:p14="http://schemas.microsoft.com/office/powerpoint/2010/main" val="914481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53B083-AB68-485E-8932-9B9C1700E811}" type="datetime1">
              <a:rPr lang="en-US" smtClean="0"/>
              <a:t>3/25/2013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B948D0-8D64-4A9A-84D6-207D314734C6}" type="slidenum">
              <a:rPr lang="en-US" smtClean="0"/>
              <a:t>‹#›</a:t>
            </a:fld>
            <a:endParaRPr lang="en-US"/>
          </a:p>
        </p:txBody>
      </p:sp>
    </p:spTree>
    <p:extLst>
      <p:ext uri="{BB962C8B-B14F-4D97-AF65-F5344CB8AC3E}">
        <p14:creationId xmlns:p14="http://schemas.microsoft.com/office/powerpoint/2010/main" val="2688036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0F86DA-469E-4138-859B-870A29AC29FD}" type="datetime1">
              <a:rPr lang="en-US" smtClean="0"/>
              <a:t>3/25/2013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B948D0-8D64-4A9A-84D6-207D314734C6}" type="slidenum">
              <a:rPr lang="en-US" smtClean="0"/>
              <a:t>‹#›</a:t>
            </a:fld>
            <a:endParaRPr lang="en-US"/>
          </a:p>
        </p:txBody>
      </p:sp>
    </p:spTree>
    <p:extLst>
      <p:ext uri="{BB962C8B-B14F-4D97-AF65-F5344CB8AC3E}">
        <p14:creationId xmlns:p14="http://schemas.microsoft.com/office/powerpoint/2010/main" val="3260414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5DF687-4099-4328-89FC-B95799412764}" type="datetime1">
              <a:rPr lang="en-US" smtClean="0"/>
              <a:t>3/25/2013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B948D0-8D64-4A9A-84D6-207D314734C6}" type="slidenum">
              <a:rPr lang="en-US" smtClean="0"/>
              <a:t>‹#›</a:t>
            </a:fld>
            <a:endParaRPr lang="en-US"/>
          </a:p>
        </p:txBody>
      </p:sp>
    </p:spTree>
    <p:extLst>
      <p:ext uri="{BB962C8B-B14F-4D97-AF65-F5344CB8AC3E}">
        <p14:creationId xmlns:p14="http://schemas.microsoft.com/office/powerpoint/2010/main" val="2734058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B64160-FBE0-4AE3-847B-2130772616FB}" type="datetime1">
              <a:rPr lang="en-US" smtClean="0"/>
              <a:t>3/25/2013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B948D0-8D64-4A9A-84D6-207D314734C6}" type="slidenum">
              <a:rPr lang="en-US" smtClean="0"/>
              <a:t>‹#›</a:t>
            </a:fld>
            <a:endParaRPr lang="en-US"/>
          </a:p>
        </p:txBody>
      </p:sp>
    </p:spTree>
    <p:extLst>
      <p:ext uri="{BB962C8B-B14F-4D97-AF65-F5344CB8AC3E}">
        <p14:creationId xmlns:p14="http://schemas.microsoft.com/office/powerpoint/2010/main" val="2362033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1CE76E-7A9B-4BA3-A5E1-984DE36D7022}" type="datetime1">
              <a:rPr lang="en-US" smtClean="0"/>
              <a:t>3/25/2013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B948D0-8D64-4A9A-84D6-207D314734C6}" type="slidenum">
              <a:rPr lang="en-US" smtClean="0"/>
              <a:t>‹#›</a:t>
            </a:fld>
            <a:endParaRPr lang="en-US"/>
          </a:p>
        </p:txBody>
      </p:sp>
    </p:spTree>
    <p:extLst>
      <p:ext uri="{BB962C8B-B14F-4D97-AF65-F5344CB8AC3E}">
        <p14:creationId xmlns:p14="http://schemas.microsoft.com/office/powerpoint/2010/main" val="3140290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B223B7-E3F9-4DE3-8BBB-27FCCFB2A8E3}" type="datetime1">
              <a:rPr lang="en-US" smtClean="0"/>
              <a:t>3/25/2013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B948D0-8D64-4A9A-84D6-207D314734C6}" type="slidenum">
              <a:rPr lang="en-US" smtClean="0"/>
              <a:t>‹#›</a:t>
            </a:fld>
            <a:endParaRPr lang="en-US"/>
          </a:p>
        </p:txBody>
      </p:sp>
    </p:spTree>
    <p:extLst>
      <p:ext uri="{BB962C8B-B14F-4D97-AF65-F5344CB8AC3E}">
        <p14:creationId xmlns:p14="http://schemas.microsoft.com/office/powerpoint/2010/main" val="2624777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emf"/><Relationship Id="rId5" Type="http://schemas.openxmlformats.org/officeDocument/2006/relationships/oleObject" Target="../embeddings/oleObject1.bin"/><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jpeg"/><Relationship Id="rId5" Type="http://schemas.openxmlformats.org/officeDocument/2006/relationships/image" Target="../media/image2.e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nvSpPr>
        <p:spPr bwMode="auto">
          <a:xfrm>
            <a:off x="457200" y="1524000"/>
            <a:ext cx="8153400" cy="1981200"/>
          </a:xfrm>
          <a:prstGeom prst="rect">
            <a:avLst/>
          </a:prstGeom>
          <a:noFill/>
          <a:ln>
            <a:noFill/>
          </a:ln>
          <a:effectLst>
            <a:outerShdw dist="12700"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tabLst>
                <a:tab pos="2060575" algn="l"/>
              </a:tabLst>
            </a:pPr>
            <a:r>
              <a:rPr lang="en-US" sz="3400" b="1" dirty="0" err="1" smtClean="0">
                <a:latin typeface="Book Antiqua" pitchFamily="18" charset="0"/>
              </a:rPr>
              <a:t>Nonstorage</a:t>
            </a:r>
            <a:r>
              <a:rPr lang="en-US" sz="3400" b="1" dirty="0" smtClean="0">
                <a:latin typeface="Book Antiqua" pitchFamily="18" charset="0"/>
              </a:rPr>
              <a:t> Lipids </a:t>
            </a:r>
          </a:p>
          <a:p>
            <a:pPr algn="ctr">
              <a:tabLst>
                <a:tab pos="2060575" algn="l"/>
              </a:tabLst>
            </a:pPr>
            <a:r>
              <a:rPr lang="en-US" sz="3400" b="1" dirty="0" smtClean="0">
                <a:latin typeface="Book Antiqua" pitchFamily="18" charset="0"/>
              </a:rPr>
              <a:t>and</a:t>
            </a:r>
          </a:p>
          <a:p>
            <a:pPr algn="ctr">
              <a:tabLst>
                <a:tab pos="2060575" algn="l"/>
              </a:tabLst>
            </a:pPr>
            <a:r>
              <a:rPr lang="en-US" sz="3400" b="1" dirty="0" smtClean="0">
                <a:latin typeface="Book Antiqua" pitchFamily="18" charset="0"/>
              </a:rPr>
              <a:t>Lipid Isolation, Fractionation, and Identification</a:t>
            </a:r>
            <a:endParaRPr lang="en-US" sz="3400" b="1" dirty="0" smtClean="0">
              <a:latin typeface="Book Antiqua" pitchFamily="18" charset="0"/>
            </a:endParaRPr>
          </a:p>
          <a:p>
            <a:pPr algn="ctr">
              <a:tabLst>
                <a:tab pos="2060575" algn="l"/>
              </a:tabLst>
            </a:pPr>
            <a:endParaRPr lang="en-US" sz="3400" dirty="0">
              <a:latin typeface="Book Antiqua" pitchFamily="18" charset="0"/>
            </a:endParaRPr>
          </a:p>
          <a:p>
            <a:pPr algn="ctr">
              <a:tabLst>
                <a:tab pos="2060575" algn="l"/>
              </a:tabLst>
            </a:pPr>
            <a:r>
              <a:rPr lang="en-US" sz="3400" dirty="0">
                <a:latin typeface="Book Antiqua" pitchFamily="18" charset="0"/>
              </a:rPr>
              <a:t> </a:t>
            </a:r>
          </a:p>
        </p:txBody>
      </p:sp>
      <p:sp>
        <p:nvSpPr>
          <p:cNvPr id="2053" name="Line 6"/>
          <p:cNvSpPr>
            <a:spLocks noChangeShapeType="1"/>
          </p:cNvSpPr>
          <p:nvPr/>
        </p:nvSpPr>
        <p:spPr bwMode="auto">
          <a:xfrm>
            <a:off x="609600" y="533400"/>
            <a:ext cx="78803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4" name="Line 7"/>
          <p:cNvSpPr>
            <a:spLocks noChangeShapeType="1"/>
          </p:cNvSpPr>
          <p:nvPr/>
        </p:nvSpPr>
        <p:spPr bwMode="auto">
          <a:xfrm>
            <a:off x="609600" y="3679825"/>
            <a:ext cx="78803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 name="Slide Number Placeholder 2"/>
          <p:cNvSpPr>
            <a:spLocks noGrp="1"/>
          </p:cNvSpPr>
          <p:nvPr>
            <p:ph type="sldNum" sz="quarter" idx="12"/>
          </p:nvPr>
        </p:nvSpPr>
        <p:spPr/>
        <p:txBody>
          <a:bodyPr/>
          <a:lstStyle/>
          <a:p>
            <a:fld id="{F7B948D0-8D64-4A9A-84D6-207D314734C6}" type="slidenum">
              <a:rPr lang="en-US" smtClean="0">
                <a:solidFill>
                  <a:schemeClr val="tx1"/>
                </a:solidFill>
                <a:latin typeface="Book Antiqua" pitchFamily="18" charset="0"/>
              </a:rPr>
              <a:t>1</a:t>
            </a:fld>
            <a:endParaRPr lang="en-US" dirty="0">
              <a:solidFill>
                <a:schemeClr val="tx1"/>
              </a:solidFill>
              <a:latin typeface="Book Antiqua" pitchFamily="18" charset="0"/>
            </a:endParaRPr>
          </a:p>
        </p:txBody>
      </p:sp>
      <p:sp>
        <p:nvSpPr>
          <p:cNvPr id="6" name="Rectangle 3"/>
          <p:cNvSpPr>
            <a:spLocks noGrp="1" noChangeArrowheads="1"/>
          </p:cNvSpPr>
          <p:nvPr/>
        </p:nvSpPr>
        <p:spPr bwMode="auto">
          <a:xfrm>
            <a:off x="457200" y="4495800"/>
            <a:ext cx="8153400" cy="762000"/>
          </a:xfrm>
          <a:prstGeom prst="rect">
            <a:avLst/>
          </a:prstGeom>
          <a:noFill/>
          <a:ln>
            <a:noFill/>
          </a:ln>
          <a:effectLst>
            <a:outerShdw dist="12700"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tabLst>
                <a:tab pos="2060575" algn="l"/>
              </a:tabLst>
            </a:pPr>
            <a:r>
              <a:rPr lang="en-US" sz="2900" dirty="0" smtClean="0">
                <a:latin typeface="Book Antiqua" pitchFamily="18" charset="0"/>
              </a:rPr>
              <a:t>Chapter 10 (Page </a:t>
            </a:r>
            <a:r>
              <a:rPr lang="en-US" sz="2900" dirty="0" smtClean="0">
                <a:latin typeface="Book Antiqua" pitchFamily="18" charset="0"/>
              </a:rPr>
              <a:t>348-366)</a:t>
            </a:r>
            <a:endParaRPr lang="en-US" sz="2900" dirty="0" smtClean="0">
              <a:latin typeface="Book Antiqua" pitchFamily="18" charset="0"/>
            </a:endParaRPr>
          </a:p>
          <a:p>
            <a:pPr algn="ctr">
              <a:tabLst>
                <a:tab pos="2060575" algn="l"/>
              </a:tabLst>
            </a:pPr>
            <a:endParaRPr lang="en-US" sz="2900" dirty="0">
              <a:latin typeface="Book Antiqua" pitchFamily="18" charset="0"/>
            </a:endParaRPr>
          </a:p>
          <a:p>
            <a:pPr algn="ctr">
              <a:tabLst>
                <a:tab pos="2060575" algn="l"/>
              </a:tabLst>
            </a:pPr>
            <a:r>
              <a:rPr lang="en-US" sz="2900" dirty="0">
                <a:latin typeface="Book Antiqua" pitchFamily="18" charset="0"/>
              </a:rPr>
              <a:t> </a:t>
            </a:r>
          </a:p>
        </p:txBody>
      </p:sp>
    </p:spTree>
    <p:extLst>
      <p:ext uri="{BB962C8B-B14F-4D97-AF65-F5344CB8AC3E}">
        <p14:creationId xmlns:p14="http://schemas.microsoft.com/office/powerpoint/2010/main" val="4171856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smtClean="0">
                <a:latin typeface="Book Antiqua" pitchFamily="18" charset="0"/>
              </a:rPr>
              <a:t>3B. </a:t>
            </a:r>
            <a:r>
              <a:rPr lang="en-US" sz="2800" dirty="0" err="1" smtClean="0">
                <a:latin typeface="Book Antiqua" pitchFamily="18" charset="0"/>
              </a:rPr>
              <a:t>Glycerophos</a:t>
            </a:r>
            <a:r>
              <a:rPr lang="en-US" sz="2800" dirty="0" err="1" smtClean="0">
                <a:latin typeface="Book Antiqua" pitchFamily="18" charset="0"/>
              </a:rPr>
              <a:t>pholipids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10</a:t>
            </a:fld>
            <a:endParaRPr lang="en-US">
              <a:solidFill>
                <a:schemeClr val="tx1"/>
              </a:solidFill>
            </a:endParaRPr>
          </a:p>
        </p:txBody>
      </p:sp>
      <p:sp>
        <p:nvSpPr>
          <p:cNvPr id="3" name="TextBox 2"/>
          <p:cNvSpPr txBox="1"/>
          <p:nvPr/>
        </p:nvSpPr>
        <p:spPr>
          <a:xfrm>
            <a:off x="381000" y="1243548"/>
            <a:ext cx="8458200" cy="4893647"/>
          </a:xfrm>
          <a:prstGeom prst="rect">
            <a:avLst/>
          </a:prstGeom>
          <a:noFill/>
        </p:spPr>
        <p:txBody>
          <a:bodyPr wrap="square" rtlCol="0">
            <a:spAutoFit/>
          </a:bodyPr>
          <a:lstStyle/>
          <a:p>
            <a:pPr marL="914400" lvl="1" indent="-457200">
              <a:spcBef>
                <a:spcPct val="0"/>
              </a:spcBef>
              <a:buFont typeface="Wingdings" pitchFamily="2" charset="2"/>
              <a:buChar char="§"/>
            </a:pPr>
            <a:r>
              <a:rPr lang="en-US" sz="2400" b="1" dirty="0" smtClean="0">
                <a:latin typeface="Book Antiqua" pitchFamily="18" charset="0"/>
                <a:ea typeface="ＭＳ Ｐゴシック" pitchFamily="34" charset="-128"/>
              </a:rPr>
              <a:t>Saturated fatty acids</a:t>
            </a:r>
            <a:r>
              <a:rPr lang="en-US" sz="2400" dirty="0" smtClean="0">
                <a:latin typeface="Book Antiqua" pitchFamily="18" charset="0"/>
                <a:ea typeface="ＭＳ Ｐゴシック" pitchFamily="34" charset="-128"/>
              </a:rPr>
              <a:t> (C</a:t>
            </a:r>
            <a:r>
              <a:rPr lang="en-US" sz="2400" baseline="-25000" dirty="0" smtClean="0">
                <a:latin typeface="Book Antiqua" pitchFamily="18" charset="0"/>
                <a:ea typeface="ＭＳ Ｐゴシック" pitchFamily="34" charset="-128"/>
              </a:rPr>
              <a:t>16 </a:t>
            </a:r>
            <a:r>
              <a:rPr lang="en-US" sz="2400" dirty="0" smtClean="0">
                <a:latin typeface="Book Antiqua" pitchFamily="18" charset="0"/>
                <a:ea typeface="ＭＳ Ｐゴシック" pitchFamily="34" charset="-128"/>
              </a:rPr>
              <a:t>or C</a:t>
            </a:r>
            <a:r>
              <a:rPr lang="en-US" sz="2400" baseline="-25000" dirty="0" smtClean="0">
                <a:latin typeface="Book Antiqua" pitchFamily="18" charset="0"/>
                <a:ea typeface="ＭＳ Ｐゴシック" pitchFamily="34" charset="-128"/>
              </a:rPr>
              <a:t>18</a:t>
            </a:r>
            <a:r>
              <a:rPr lang="en-US" sz="2400" b="1" dirty="0" smtClean="0">
                <a:latin typeface="Book Antiqua" pitchFamily="18" charset="0"/>
                <a:ea typeface="ＭＳ Ｐゴシック" pitchFamily="34" charset="-128"/>
              </a:rPr>
              <a:t>) </a:t>
            </a:r>
            <a:r>
              <a:rPr lang="en-US" sz="2400" dirty="0" smtClean="0">
                <a:latin typeface="Book Antiqua" pitchFamily="18" charset="0"/>
                <a:ea typeface="ＭＳ Ｐゴシック" pitchFamily="34" charset="-128"/>
              </a:rPr>
              <a:t>commonly found connected to </a:t>
            </a:r>
            <a:r>
              <a:rPr lang="en-US" sz="2400" b="1" dirty="0" smtClean="0">
                <a:latin typeface="Book Antiqua" pitchFamily="18" charset="0"/>
                <a:ea typeface="ＭＳ Ｐゴシック" pitchFamily="34" charset="-128"/>
              </a:rPr>
              <a:t>C1.</a:t>
            </a:r>
          </a:p>
          <a:p>
            <a:pPr marL="914400" lvl="1" indent="-457200">
              <a:spcBef>
                <a:spcPct val="0"/>
              </a:spcBef>
              <a:buFont typeface="Wingdings" pitchFamily="2" charset="2"/>
              <a:buChar char="§"/>
            </a:pPr>
            <a:endParaRPr lang="en-US" sz="2400" b="1" dirty="0" smtClean="0">
              <a:latin typeface="Book Antiqua" pitchFamily="18" charset="0"/>
              <a:ea typeface="ＭＳ Ｐゴシック" pitchFamily="34" charset="-128"/>
            </a:endParaRPr>
          </a:p>
          <a:p>
            <a:pPr marL="914400" lvl="1" indent="-457200">
              <a:spcBef>
                <a:spcPct val="0"/>
              </a:spcBef>
              <a:buFont typeface="Wingdings" pitchFamily="2" charset="2"/>
              <a:buChar char="§"/>
            </a:pPr>
            <a:r>
              <a:rPr lang="en-US" sz="2400" b="1" dirty="0" smtClean="0">
                <a:latin typeface="Book Antiqua" pitchFamily="18" charset="0"/>
                <a:ea typeface="ＭＳ Ｐゴシック" pitchFamily="34" charset="-128"/>
              </a:rPr>
              <a:t>Unsaturated fatty acids </a:t>
            </a:r>
            <a:r>
              <a:rPr lang="en-US" sz="2400" dirty="0">
                <a:latin typeface="Book Antiqua" pitchFamily="18" charset="0"/>
                <a:ea typeface="ＭＳ Ｐゴシック" pitchFamily="34" charset="-128"/>
              </a:rPr>
              <a:t>(</a:t>
            </a:r>
            <a:r>
              <a:rPr lang="en-US" sz="2400" dirty="0" smtClean="0">
                <a:latin typeface="Book Antiqua" pitchFamily="18" charset="0"/>
                <a:ea typeface="ＭＳ Ｐゴシック" pitchFamily="34" charset="-128"/>
              </a:rPr>
              <a:t>C</a:t>
            </a:r>
            <a:r>
              <a:rPr lang="en-US" sz="2400" baseline="-25000" dirty="0" smtClean="0">
                <a:latin typeface="Book Antiqua" pitchFamily="18" charset="0"/>
                <a:ea typeface="ＭＳ Ｐゴシック" pitchFamily="34" charset="-128"/>
              </a:rPr>
              <a:t>18 </a:t>
            </a:r>
            <a:r>
              <a:rPr lang="en-US" sz="2400" dirty="0">
                <a:latin typeface="Book Antiqua" pitchFamily="18" charset="0"/>
                <a:ea typeface="ＭＳ Ｐゴシック" pitchFamily="34" charset="-128"/>
              </a:rPr>
              <a:t>or </a:t>
            </a:r>
            <a:r>
              <a:rPr lang="en-US" sz="2400" dirty="0" smtClean="0">
                <a:latin typeface="Book Antiqua" pitchFamily="18" charset="0"/>
                <a:ea typeface="ＭＳ Ｐゴシック" pitchFamily="34" charset="-128"/>
              </a:rPr>
              <a:t>C</a:t>
            </a:r>
            <a:r>
              <a:rPr lang="en-US" sz="2400" baseline="-25000" dirty="0" smtClean="0">
                <a:latin typeface="Book Antiqua" pitchFamily="18" charset="0"/>
                <a:ea typeface="ＭＳ Ｐゴシック" pitchFamily="34" charset="-128"/>
              </a:rPr>
              <a:t>20</a:t>
            </a:r>
            <a:r>
              <a:rPr lang="en-US" sz="2400" b="1" dirty="0" smtClean="0">
                <a:latin typeface="Book Antiqua" pitchFamily="18" charset="0"/>
                <a:ea typeface="ＭＳ Ｐゴシック" pitchFamily="34" charset="-128"/>
              </a:rPr>
              <a:t>) </a:t>
            </a:r>
            <a:r>
              <a:rPr lang="en-US" sz="2400" dirty="0" smtClean="0">
                <a:latin typeface="Book Antiqua" pitchFamily="18" charset="0"/>
                <a:ea typeface="ＭＳ Ｐゴシック" pitchFamily="34" charset="-128"/>
              </a:rPr>
              <a:t>are commonly found connected to </a:t>
            </a:r>
            <a:r>
              <a:rPr lang="en-US" sz="2400" b="1" dirty="0" smtClean="0">
                <a:latin typeface="Book Antiqua" pitchFamily="18" charset="0"/>
                <a:ea typeface="ＭＳ Ｐゴシック" pitchFamily="34" charset="-128"/>
              </a:rPr>
              <a:t>C2.</a:t>
            </a:r>
          </a:p>
          <a:p>
            <a:pPr marL="914400" lvl="1" indent="-457200">
              <a:spcBef>
                <a:spcPct val="0"/>
              </a:spcBef>
              <a:buFont typeface="Wingdings" pitchFamily="2" charset="2"/>
              <a:buChar char="§"/>
            </a:pPr>
            <a:endParaRPr lang="en-US" sz="2400" b="1" dirty="0" smtClean="0">
              <a:latin typeface="Book Antiqua" pitchFamily="18" charset="0"/>
              <a:ea typeface="ＭＳ Ｐゴシック" pitchFamily="34" charset="-128"/>
            </a:endParaRPr>
          </a:p>
          <a:p>
            <a:pPr marL="914400" lvl="1" indent="-457200">
              <a:spcBef>
                <a:spcPct val="0"/>
              </a:spcBef>
              <a:buFont typeface="Wingdings" pitchFamily="2" charset="2"/>
              <a:buChar char="§"/>
            </a:pPr>
            <a:r>
              <a:rPr lang="en-US" sz="2400" dirty="0" smtClean="0">
                <a:latin typeface="Book Antiqua" pitchFamily="18" charset="0"/>
                <a:ea typeface="ＭＳ Ｐゴシック" pitchFamily="34" charset="-128"/>
              </a:rPr>
              <a:t>A </a:t>
            </a:r>
            <a:r>
              <a:rPr lang="en-US" sz="2400" b="1" dirty="0" smtClean="0">
                <a:latin typeface="Book Antiqua" pitchFamily="18" charset="0"/>
                <a:ea typeface="ＭＳ Ｐゴシック" pitchFamily="34" charset="-128"/>
              </a:rPr>
              <a:t>polar head group</a:t>
            </a:r>
            <a:r>
              <a:rPr lang="en-US" sz="2400" dirty="0" smtClean="0">
                <a:latin typeface="Book Antiqua" pitchFamily="18" charset="0"/>
                <a:ea typeface="ＭＳ Ｐゴシック" pitchFamily="34" charset="-128"/>
              </a:rPr>
              <a:t> is joined to the hydrophobic moiety by a </a:t>
            </a:r>
            <a:r>
              <a:rPr lang="en-US" sz="2400" dirty="0" err="1" smtClean="0">
                <a:latin typeface="Book Antiqua" pitchFamily="18" charset="0"/>
                <a:ea typeface="ＭＳ Ｐゴシック" pitchFamily="34" charset="-128"/>
              </a:rPr>
              <a:t>phosphodiester</a:t>
            </a:r>
            <a:r>
              <a:rPr lang="en-US" sz="2400" dirty="0" smtClean="0">
                <a:latin typeface="Book Antiqua" pitchFamily="18" charset="0"/>
                <a:ea typeface="ＭＳ Ｐゴシック" pitchFamily="34" charset="-128"/>
              </a:rPr>
              <a:t> linkage (phospholipid) via esterification by an alcohol. </a:t>
            </a:r>
          </a:p>
          <a:p>
            <a:pPr marL="914400" lvl="1" indent="-457200">
              <a:spcBef>
                <a:spcPct val="0"/>
              </a:spcBef>
              <a:buFont typeface="Wingdings" pitchFamily="2" charset="2"/>
              <a:buChar char="§"/>
            </a:pPr>
            <a:endParaRPr lang="en-US" sz="2400" dirty="0" smtClean="0">
              <a:latin typeface="Book Antiqua" pitchFamily="18" charset="0"/>
              <a:ea typeface="ＭＳ Ｐゴシック" pitchFamily="34" charset="-128"/>
            </a:endParaRPr>
          </a:p>
          <a:p>
            <a:pPr marL="1257300" lvl="2" indent="-342900">
              <a:spcBef>
                <a:spcPct val="0"/>
              </a:spcBef>
              <a:buFontTx/>
              <a:buChar char="-"/>
            </a:pPr>
            <a:r>
              <a:rPr lang="en-US" sz="2400" dirty="0" err="1" smtClean="0">
                <a:latin typeface="Book Antiqua" pitchFamily="18" charset="0"/>
                <a:ea typeface="ＭＳ Ｐゴシック" pitchFamily="34" charset="-128"/>
              </a:rPr>
              <a:t>Phosphatidic</a:t>
            </a:r>
            <a:r>
              <a:rPr lang="en-US" sz="2400" dirty="0" smtClean="0">
                <a:latin typeface="Book Antiqua" pitchFamily="18" charset="0"/>
                <a:ea typeface="ＭＳ Ｐゴシック" pitchFamily="34" charset="-128"/>
              </a:rPr>
              <a:t> acid is the structural parent of all </a:t>
            </a:r>
          </a:p>
          <a:p>
            <a:pPr lvl="2">
              <a:spcBef>
                <a:spcPct val="0"/>
              </a:spcBef>
            </a:pPr>
            <a:r>
              <a:rPr lang="en-US" sz="2400" dirty="0">
                <a:latin typeface="Book Antiqua" pitchFamily="18" charset="0"/>
                <a:ea typeface="ＭＳ Ｐゴシック" pitchFamily="34" charset="-128"/>
              </a:rPr>
              <a:t> </a:t>
            </a:r>
            <a:r>
              <a:rPr lang="en-US" sz="2400" dirty="0" smtClean="0">
                <a:latin typeface="Book Antiqua" pitchFamily="18" charset="0"/>
                <a:ea typeface="ＭＳ Ｐゴシック" pitchFamily="34" charset="-128"/>
              </a:rPr>
              <a:t>    </a:t>
            </a:r>
            <a:r>
              <a:rPr lang="en-US" sz="2400" dirty="0" err="1" smtClean="0">
                <a:latin typeface="Book Antiqua" pitchFamily="18" charset="0"/>
                <a:ea typeface="ＭＳ Ｐゴシック" pitchFamily="34" charset="-128"/>
              </a:rPr>
              <a:t>glycerophospholipids</a:t>
            </a:r>
            <a:r>
              <a:rPr lang="en-US" sz="2400" dirty="0" smtClean="0">
                <a:latin typeface="Book Antiqua" pitchFamily="18" charset="0"/>
                <a:ea typeface="ＭＳ Ｐゴシック" pitchFamily="34" charset="-128"/>
              </a:rPr>
              <a:t>.</a:t>
            </a:r>
            <a:endParaRPr lang="en-US" sz="2400" dirty="0">
              <a:latin typeface="Book Antiqua" pitchFamily="18" charset="0"/>
              <a:ea typeface="ＭＳ Ｐゴシック" pitchFamily="34" charset="-128"/>
            </a:endParaRPr>
          </a:p>
          <a:p>
            <a:pPr marL="971550" lvl="1" indent="-514350">
              <a:spcBef>
                <a:spcPct val="0"/>
              </a:spcBef>
              <a:buFont typeface="Wingdings" pitchFamily="2" charset="2"/>
              <a:buChar char="§"/>
            </a:pPr>
            <a:endParaRPr lang="en-US" sz="2400" dirty="0" smtClean="0">
              <a:latin typeface="Book Antiqua" pitchFamily="18" charset="0"/>
              <a:ea typeface="ＭＳ Ｐゴシック" pitchFamily="34" charset="-128"/>
            </a:endParaRPr>
          </a:p>
        </p:txBody>
      </p:sp>
    </p:spTree>
    <p:extLst>
      <p:ext uri="{BB962C8B-B14F-4D97-AF65-F5344CB8AC3E}">
        <p14:creationId xmlns:p14="http://schemas.microsoft.com/office/powerpoint/2010/main" val="27203015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smtClean="0">
                <a:latin typeface="Book Antiqua" pitchFamily="18" charset="0"/>
              </a:rPr>
              <a:t>3BI. Examples of </a:t>
            </a:r>
            <a:r>
              <a:rPr lang="en-US" sz="2800" dirty="0" err="1" smtClean="0">
                <a:latin typeface="Book Antiqua" pitchFamily="18" charset="0"/>
              </a:rPr>
              <a:t>Glycerophos</a:t>
            </a:r>
            <a:r>
              <a:rPr lang="en-US" sz="2800" dirty="0" err="1" smtClean="0">
                <a:latin typeface="Book Antiqua" pitchFamily="18" charset="0"/>
              </a:rPr>
              <a:t>pholipids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11</a:t>
            </a:fld>
            <a:endParaRPr lang="en-US">
              <a:solidFill>
                <a:schemeClr val="tx1"/>
              </a:solidFill>
            </a:endParaRPr>
          </a:p>
        </p:txBody>
      </p:sp>
      <p:pic>
        <p:nvPicPr>
          <p:cNvPr id="7"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17657" b="46925"/>
          <a:stretch/>
        </p:blipFill>
        <p:spPr bwMode="auto">
          <a:xfrm>
            <a:off x="174516" y="1066800"/>
            <a:ext cx="8740884" cy="3266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5341077" y="2754868"/>
            <a:ext cx="300082" cy="369332"/>
          </a:xfrm>
          <a:prstGeom prst="rect">
            <a:avLst/>
          </a:prstGeom>
          <a:noFill/>
        </p:spPr>
        <p:txBody>
          <a:bodyPr wrap="none" rtlCol="0">
            <a:spAutoFit/>
          </a:bodyPr>
          <a:lstStyle/>
          <a:p>
            <a:r>
              <a:rPr lang="en-US" dirty="0" smtClean="0"/>
              <a:t>+</a:t>
            </a:r>
            <a:endParaRPr lang="en-US" dirty="0"/>
          </a:p>
        </p:txBody>
      </p:sp>
      <p:sp>
        <p:nvSpPr>
          <p:cNvPr id="8" name="TextBox 7"/>
          <p:cNvSpPr txBox="1"/>
          <p:nvPr/>
        </p:nvSpPr>
        <p:spPr>
          <a:xfrm>
            <a:off x="304800" y="4495800"/>
            <a:ext cx="8458200" cy="1938992"/>
          </a:xfrm>
          <a:prstGeom prst="rect">
            <a:avLst/>
          </a:prstGeom>
          <a:noFill/>
        </p:spPr>
        <p:txBody>
          <a:bodyPr wrap="square" rtlCol="0">
            <a:spAutoFit/>
          </a:bodyPr>
          <a:lstStyle/>
          <a:p>
            <a:pPr marL="342900" indent="-342900">
              <a:buFont typeface="Wingdings" pitchFamily="2" charset="2"/>
              <a:buChar char="§"/>
            </a:pPr>
            <a:r>
              <a:rPr lang="en-US" sz="2400" dirty="0" smtClean="0">
                <a:latin typeface="Book Antiqua" pitchFamily="18" charset="0"/>
              </a:rPr>
              <a:t>The polar alcohol may be negatively charged, neutral, or positively charged.</a:t>
            </a:r>
          </a:p>
          <a:p>
            <a:pPr marL="342900" indent="-342900">
              <a:buFont typeface="Wingdings" pitchFamily="2" charset="2"/>
              <a:buChar char="§"/>
            </a:pPr>
            <a:endParaRPr lang="en-US" sz="2400" dirty="0">
              <a:latin typeface="Book Antiqua" pitchFamily="18" charset="0"/>
            </a:endParaRPr>
          </a:p>
          <a:p>
            <a:pPr marL="342900" indent="-342900">
              <a:buFont typeface="Wingdings" pitchFamily="2" charset="2"/>
              <a:buChar char="§"/>
            </a:pPr>
            <a:r>
              <a:rPr lang="en-US" sz="2400" dirty="0" smtClean="0">
                <a:latin typeface="Book Antiqua" pitchFamily="18" charset="0"/>
              </a:rPr>
              <a:t>These charges contribute greatly to the surface properties of membranes.</a:t>
            </a:r>
            <a:endParaRPr lang="en-US" sz="2400" dirty="0">
              <a:latin typeface="Book Antiqua" pitchFamily="18" charset="0"/>
            </a:endParaRPr>
          </a:p>
        </p:txBody>
      </p:sp>
    </p:spTree>
    <p:extLst>
      <p:ext uri="{BB962C8B-B14F-4D97-AF65-F5344CB8AC3E}">
        <p14:creationId xmlns:p14="http://schemas.microsoft.com/office/powerpoint/2010/main" val="32259513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smtClean="0">
                <a:latin typeface="Book Antiqua" pitchFamily="18" charset="0"/>
              </a:rPr>
              <a:t>3BI. Examples of </a:t>
            </a:r>
            <a:r>
              <a:rPr lang="en-US" sz="2800" dirty="0" err="1" smtClean="0">
                <a:latin typeface="Book Antiqua" pitchFamily="18" charset="0"/>
              </a:rPr>
              <a:t>Glycerophos</a:t>
            </a:r>
            <a:r>
              <a:rPr lang="en-US" sz="2800" dirty="0" err="1" smtClean="0">
                <a:latin typeface="Book Antiqua" pitchFamily="18" charset="0"/>
              </a:rPr>
              <a:t>pholipids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12</a:t>
            </a:fld>
            <a:endParaRPr lang="en-US">
              <a:solidFill>
                <a:schemeClr val="tx1"/>
              </a:solidFill>
            </a:endParaRPr>
          </a:p>
        </p:txBody>
      </p:sp>
      <p:pic>
        <p:nvPicPr>
          <p:cNvPr id="7"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52880" b="7544"/>
          <a:stretch/>
        </p:blipFill>
        <p:spPr bwMode="auto">
          <a:xfrm>
            <a:off x="174516" y="1600200"/>
            <a:ext cx="8740884" cy="365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68013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smtClean="0">
                <a:latin typeface="Book Antiqua" pitchFamily="18" charset="0"/>
              </a:rPr>
              <a:t>3BII. </a:t>
            </a:r>
            <a:r>
              <a:rPr lang="en-US" sz="2800" dirty="0" err="1" smtClean="0">
                <a:latin typeface="Book Antiqua" pitchFamily="18" charset="0"/>
              </a:rPr>
              <a:t>Phosphatidylcholine</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13</a:t>
            </a:fld>
            <a:endParaRPr lang="en-US">
              <a:solidFill>
                <a:schemeClr val="tx1"/>
              </a:solidFill>
            </a:endParaRPr>
          </a:p>
        </p:txBody>
      </p:sp>
      <p:sp>
        <p:nvSpPr>
          <p:cNvPr id="3" name="TextBox 2"/>
          <p:cNvSpPr txBox="1"/>
          <p:nvPr/>
        </p:nvSpPr>
        <p:spPr>
          <a:xfrm>
            <a:off x="381000" y="1243548"/>
            <a:ext cx="8458200" cy="2308324"/>
          </a:xfrm>
          <a:prstGeom prst="rect">
            <a:avLst/>
          </a:prstGeom>
          <a:noFill/>
        </p:spPr>
        <p:txBody>
          <a:bodyPr wrap="square" rtlCol="0">
            <a:spAutoFit/>
          </a:bodyPr>
          <a:lstStyle/>
          <a:p>
            <a:pPr lvl="1" indent="-457200">
              <a:spcBef>
                <a:spcPct val="0"/>
              </a:spcBef>
              <a:buAutoNum type="alphaUcPeriod"/>
            </a:pPr>
            <a:r>
              <a:rPr lang="en-US" sz="2400" dirty="0" err="1" smtClean="0">
                <a:latin typeface="Book Antiqua" pitchFamily="18" charset="0"/>
                <a:ea typeface="ＭＳ Ｐゴシック" pitchFamily="34" charset="-128"/>
              </a:rPr>
              <a:t>Phosphatidylcholine</a:t>
            </a:r>
            <a:r>
              <a:rPr lang="en-US" sz="2400" dirty="0" smtClean="0">
                <a:latin typeface="Book Antiqua" pitchFamily="18" charset="0"/>
                <a:ea typeface="ＭＳ Ｐゴシック" pitchFamily="34" charset="-128"/>
              </a:rPr>
              <a:t> is the major component of most eukaryotic cell membranes.</a:t>
            </a:r>
          </a:p>
          <a:p>
            <a:pPr lvl="1" indent="-457200">
              <a:spcBef>
                <a:spcPct val="0"/>
              </a:spcBef>
              <a:buAutoNum type="alphaUcPeriod"/>
            </a:pPr>
            <a:endParaRPr lang="en-US" sz="2400" dirty="0">
              <a:latin typeface="Book Antiqua" pitchFamily="18" charset="0"/>
              <a:ea typeface="ＭＳ Ｐゴシック" pitchFamily="34" charset="-128"/>
            </a:endParaRPr>
          </a:p>
          <a:p>
            <a:pPr lvl="1" indent="-457200">
              <a:spcBef>
                <a:spcPct val="0"/>
              </a:spcBef>
              <a:buAutoNum type="alphaUcPeriod"/>
            </a:pPr>
            <a:r>
              <a:rPr lang="en-US" sz="2400" dirty="0" smtClean="0">
                <a:latin typeface="Book Antiqua" pitchFamily="18" charset="0"/>
                <a:ea typeface="ＭＳ Ｐゴシック" pitchFamily="34" charset="-128"/>
              </a:rPr>
              <a:t>Many prokaryotes, including </a:t>
            </a:r>
            <a:r>
              <a:rPr lang="en-US" sz="2400" i="1" dirty="0" smtClean="0">
                <a:latin typeface="Book Antiqua" pitchFamily="18" charset="0"/>
                <a:ea typeface="ＭＳ Ｐゴシック" pitchFamily="34" charset="-128"/>
              </a:rPr>
              <a:t>E. coli</a:t>
            </a:r>
            <a:r>
              <a:rPr lang="en-US" sz="2400" dirty="0" smtClean="0">
                <a:latin typeface="Book Antiqua" pitchFamily="18" charset="0"/>
                <a:ea typeface="ＭＳ Ｐゴシック" pitchFamily="34" charset="-128"/>
              </a:rPr>
              <a:t>, cannot synthesize this lipid; their membranes do not contain </a:t>
            </a:r>
            <a:r>
              <a:rPr lang="en-US" sz="2400" dirty="0" err="1" smtClean="0">
                <a:latin typeface="Book Antiqua" pitchFamily="18" charset="0"/>
                <a:ea typeface="ＭＳ Ｐゴシック" pitchFamily="34" charset="-128"/>
              </a:rPr>
              <a:t>phosphatidylcholine</a:t>
            </a:r>
            <a:r>
              <a:rPr lang="en-US" sz="2400" dirty="0" smtClean="0">
                <a:latin typeface="Book Antiqua" pitchFamily="18" charset="0"/>
                <a:ea typeface="ＭＳ Ｐゴシック" pitchFamily="34" charset="-128"/>
              </a:rPr>
              <a:t>.</a:t>
            </a:r>
            <a:endParaRPr lang="en-US" sz="2400" dirty="0" smtClean="0">
              <a:latin typeface="Book Antiqua" pitchFamily="18" charset="0"/>
              <a:ea typeface="ＭＳ Ｐゴシック" pitchFamily="34" charset="-128"/>
            </a:endParaRPr>
          </a:p>
        </p:txBody>
      </p:sp>
      <p:pic>
        <p:nvPicPr>
          <p:cNvPr id="7"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0635"/>
          <a:stretch/>
        </p:blipFill>
        <p:spPr bwMode="auto">
          <a:xfrm>
            <a:off x="152400" y="3881211"/>
            <a:ext cx="8800000" cy="2062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02446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8875" y="914400"/>
            <a:ext cx="6826250" cy="3619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274638"/>
            <a:ext cx="8229600" cy="639762"/>
          </a:xfrm>
        </p:spPr>
        <p:txBody>
          <a:bodyPr>
            <a:noAutofit/>
          </a:bodyPr>
          <a:lstStyle/>
          <a:p>
            <a:pPr algn="l"/>
            <a:r>
              <a:rPr lang="en-US" sz="2800" dirty="0" smtClean="0">
                <a:latin typeface="Book Antiqua" pitchFamily="18" charset="0"/>
              </a:rPr>
              <a:t>3C. </a:t>
            </a:r>
            <a:r>
              <a:rPr lang="en-US" sz="2800" dirty="0" smtClean="0">
                <a:latin typeface="Book Antiqua" pitchFamily="18" charset="0"/>
              </a:rPr>
              <a:t>Ether Lipids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14</a:t>
            </a:fld>
            <a:endParaRPr lang="en-US">
              <a:solidFill>
                <a:schemeClr val="tx1"/>
              </a:solidFill>
            </a:endParaRPr>
          </a:p>
        </p:txBody>
      </p:sp>
      <p:sp>
        <p:nvSpPr>
          <p:cNvPr id="3" name="TextBox 2"/>
          <p:cNvSpPr txBox="1"/>
          <p:nvPr/>
        </p:nvSpPr>
        <p:spPr>
          <a:xfrm>
            <a:off x="381000" y="4495800"/>
            <a:ext cx="8458200" cy="2246769"/>
          </a:xfrm>
          <a:prstGeom prst="rect">
            <a:avLst/>
          </a:prstGeom>
          <a:noFill/>
        </p:spPr>
        <p:txBody>
          <a:bodyPr wrap="square" rtlCol="0">
            <a:spAutoFit/>
          </a:bodyPr>
          <a:lstStyle/>
          <a:p>
            <a:pPr marL="342900" indent="-342900">
              <a:spcBef>
                <a:spcPct val="0"/>
              </a:spcBef>
              <a:buFont typeface="Wingdings" pitchFamily="2" charset="2"/>
              <a:buChar char="§"/>
            </a:pPr>
            <a:r>
              <a:rPr lang="en-US" sz="2400" dirty="0" smtClean="0">
                <a:latin typeface="Book Antiqua" pitchFamily="18" charset="0"/>
                <a:ea typeface="ＭＳ Ｐゴシック" pitchFamily="34" charset="-128"/>
              </a:rPr>
              <a:t>One of the two acyl chains is attached to glycerol in ether, rather than ester, linkage.</a:t>
            </a:r>
          </a:p>
          <a:p>
            <a:pPr marL="342900" indent="-342900">
              <a:spcBef>
                <a:spcPct val="0"/>
              </a:spcBef>
              <a:buFont typeface="Wingdings" pitchFamily="2" charset="2"/>
              <a:buChar char="§"/>
            </a:pPr>
            <a:endParaRPr lang="en-US" sz="1000" dirty="0" smtClean="0">
              <a:latin typeface="Book Antiqua" pitchFamily="18" charset="0"/>
              <a:ea typeface="ＭＳ Ｐゴシック" pitchFamily="34" charset="-128"/>
            </a:endParaRPr>
          </a:p>
          <a:p>
            <a:pPr marL="342900" indent="-342900">
              <a:spcBef>
                <a:spcPct val="0"/>
              </a:spcBef>
              <a:buFont typeface="Wingdings" pitchFamily="2" charset="2"/>
              <a:buChar char="§"/>
            </a:pPr>
            <a:r>
              <a:rPr lang="en-US" sz="2400" dirty="0" smtClean="0">
                <a:latin typeface="Book Antiqua" pitchFamily="18" charset="0"/>
                <a:ea typeface="ＭＳ Ｐゴシック" pitchFamily="34" charset="-128"/>
              </a:rPr>
              <a:t>The chains may be saturated or unsaturated.</a:t>
            </a:r>
          </a:p>
          <a:p>
            <a:pPr marL="342900" indent="-342900">
              <a:spcBef>
                <a:spcPct val="0"/>
              </a:spcBef>
              <a:buFont typeface="Wingdings" pitchFamily="2" charset="2"/>
              <a:buChar char="§"/>
            </a:pPr>
            <a:endParaRPr lang="en-US" sz="1000" dirty="0" smtClean="0">
              <a:latin typeface="Book Antiqua" pitchFamily="18" charset="0"/>
              <a:ea typeface="ＭＳ Ｐゴシック" pitchFamily="34" charset="-128"/>
            </a:endParaRPr>
          </a:p>
          <a:p>
            <a:pPr marL="342900" indent="-342900">
              <a:spcBef>
                <a:spcPct val="0"/>
              </a:spcBef>
              <a:buFont typeface="Wingdings" pitchFamily="2" charset="2"/>
              <a:buChar char="§"/>
            </a:pPr>
            <a:r>
              <a:rPr lang="en-US" sz="2400" dirty="0" smtClean="0">
                <a:latin typeface="Book Antiqua" pitchFamily="18" charset="0"/>
                <a:ea typeface="ＭＳ Ｐゴシック" pitchFamily="34" charset="-128"/>
              </a:rPr>
              <a:t>Some animal tissues and some unicellular organisms are rich in ether lipids.</a:t>
            </a:r>
          </a:p>
        </p:txBody>
      </p:sp>
    </p:spTree>
    <p:extLst>
      <p:ext uri="{BB962C8B-B14F-4D97-AF65-F5344CB8AC3E}">
        <p14:creationId xmlns:p14="http://schemas.microsoft.com/office/powerpoint/2010/main" val="5693471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smtClean="0">
                <a:latin typeface="Book Antiqua" pitchFamily="18" charset="0"/>
              </a:rPr>
              <a:t>3CI. </a:t>
            </a:r>
            <a:r>
              <a:rPr lang="en-US" sz="2800" dirty="0" smtClean="0">
                <a:latin typeface="Book Antiqua" pitchFamily="18" charset="0"/>
              </a:rPr>
              <a:t>Ether Lipids: </a:t>
            </a:r>
            <a:r>
              <a:rPr lang="en-US" sz="2800" dirty="0" err="1" smtClean="0">
                <a:latin typeface="Book Antiqua" pitchFamily="18" charset="0"/>
              </a:rPr>
              <a:t>Plasmalogen</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15</a:t>
            </a:fld>
            <a:endParaRPr lang="en-US">
              <a:solidFill>
                <a:schemeClr val="tx1"/>
              </a:solidFill>
            </a:endParaRPr>
          </a:p>
        </p:txBody>
      </p:sp>
      <p:sp>
        <p:nvSpPr>
          <p:cNvPr id="3" name="TextBox 2"/>
          <p:cNvSpPr txBox="1"/>
          <p:nvPr/>
        </p:nvSpPr>
        <p:spPr>
          <a:xfrm>
            <a:off x="381000" y="1225689"/>
            <a:ext cx="8458200" cy="3785652"/>
          </a:xfrm>
          <a:prstGeom prst="rect">
            <a:avLst/>
          </a:prstGeom>
          <a:noFill/>
        </p:spPr>
        <p:txBody>
          <a:bodyPr wrap="square" rtlCol="0">
            <a:spAutoFit/>
          </a:bodyPr>
          <a:lstStyle/>
          <a:p>
            <a:pPr marL="457200" indent="-457200">
              <a:spcBef>
                <a:spcPct val="0"/>
              </a:spcBef>
              <a:buAutoNum type="alphaUcPeriod"/>
            </a:pPr>
            <a:r>
              <a:rPr lang="en-US" sz="2400" dirty="0" smtClean="0">
                <a:latin typeface="Book Antiqua" pitchFamily="18" charset="0"/>
                <a:ea typeface="ＭＳ Ｐゴシック" pitchFamily="34" charset="-128"/>
              </a:rPr>
              <a:t>Common in vertebrate heart tissue</a:t>
            </a:r>
          </a:p>
          <a:p>
            <a:pPr marL="457200" indent="-457200">
              <a:spcBef>
                <a:spcPct val="0"/>
              </a:spcBef>
              <a:buAutoNum type="alphaUcPeriod"/>
            </a:pPr>
            <a:endParaRPr lang="en-US" sz="2400" dirty="0">
              <a:latin typeface="Book Antiqua" pitchFamily="18" charset="0"/>
              <a:ea typeface="ＭＳ Ｐゴシック" pitchFamily="34" charset="-128"/>
            </a:endParaRPr>
          </a:p>
          <a:p>
            <a:pPr marL="457200" indent="-457200">
              <a:spcBef>
                <a:spcPct val="0"/>
              </a:spcBef>
              <a:buAutoNum type="alphaUcPeriod"/>
            </a:pPr>
            <a:r>
              <a:rPr lang="en-US" sz="2400" dirty="0" smtClean="0">
                <a:latin typeface="Book Antiqua" pitchFamily="18" charset="0"/>
                <a:ea typeface="ＭＳ Ｐゴシック" pitchFamily="34" charset="-128"/>
              </a:rPr>
              <a:t>Also found in some protozoa and anaerobic bacteria</a:t>
            </a:r>
          </a:p>
          <a:p>
            <a:pPr marL="457200" indent="-457200">
              <a:spcBef>
                <a:spcPct val="0"/>
              </a:spcBef>
              <a:buAutoNum type="alphaUcPeriod"/>
            </a:pPr>
            <a:endParaRPr lang="en-US" sz="2400" dirty="0">
              <a:latin typeface="Book Antiqua" pitchFamily="18" charset="0"/>
              <a:ea typeface="ＭＳ Ｐゴシック" pitchFamily="34" charset="-128"/>
            </a:endParaRPr>
          </a:p>
          <a:p>
            <a:pPr marL="457200" indent="-457200">
              <a:spcBef>
                <a:spcPct val="0"/>
              </a:spcBef>
              <a:buAutoNum type="alphaUcPeriod"/>
            </a:pPr>
            <a:r>
              <a:rPr lang="en-US" sz="2400" dirty="0" smtClean="0">
                <a:latin typeface="Book Antiqua" pitchFamily="18" charset="0"/>
                <a:ea typeface="ＭＳ Ｐゴシック" pitchFamily="34" charset="-128"/>
              </a:rPr>
              <a:t>Function is not well understood</a:t>
            </a:r>
          </a:p>
          <a:p>
            <a:pPr marL="457200" indent="-457200">
              <a:spcBef>
                <a:spcPct val="0"/>
              </a:spcBef>
              <a:buAutoNum type="alphaUcPeriod"/>
            </a:pPr>
            <a:endParaRPr lang="en-US" sz="2400" dirty="0" smtClean="0">
              <a:latin typeface="Book Antiqua" pitchFamily="18" charset="0"/>
              <a:ea typeface="ＭＳ Ｐゴシック" pitchFamily="34" charset="-128"/>
            </a:endParaRPr>
          </a:p>
          <a:p>
            <a:pPr marL="914400" lvl="1" indent="-457200">
              <a:spcBef>
                <a:spcPct val="0"/>
              </a:spcBef>
              <a:buFont typeface="Wingdings" pitchFamily="2" charset="2"/>
              <a:buChar char="§"/>
            </a:pPr>
            <a:r>
              <a:rPr lang="en-US" sz="2400" dirty="0" smtClean="0">
                <a:latin typeface="Book Antiqua" pitchFamily="18" charset="0"/>
                <a:ea typeface="ＭＳ Ｐゴシック" pitchFamily="34" charset="-128"/>
              </a:rPr>
              <a:t>Resistant to cleavage by common lipases but cleaved by few specific lipases</a:t>
            </a:r>
          </a:p>
          <a:p>
            <a:pPr marL="914400" lvl="1" indent="-457200">
              <a:spcBef>
                <a:spcPct val="0"/>
              </a:spcBef>
              <a:buFont typeface="Wingdings" pitchFamily="2" charset="2"/>
              <a:buChar char="§"/>
            </a:pPr>
            <a:endParaRPr lang="en-US" sz="2400" dirty="0">
              <a:latin typeface="Book Antiqua" pitchFamily="18" charset="0"/>
              <a:ea typeface="ＭＳ Ｐゴシック" pitchFamily="34" charset="-128"/>
            </a:endParaRPr>
          </a:p>
          <a:p>
            <a:pPr marL="914400" lvl="1" indent="-457200">
              <a:spcBef>
                <a:spcPct val="0"/>
              </a:spcBef>
              <a:buFont typeface="Wingdings" pitchFamily="2" charset="2"/>
              <a:buChar char="§"/>
            </a:pPr>
            <a:r>
              <a:rPr lang="en-US" sz="2400" dirty="0" smtClean="0">
                <a:latin typeface="Book Antiqua" pitchFamily="18" charset="0"/>
                <a:ea typeface="ＭＳ Ｐゴシック" pitchFamily="34" charset="-128"/>
              </a:rPr>
              <a:t>Increase membrane rigidity?</a:t>
            </a:r>
          </a:p>
        </p:txBody>
      </p:sp>
    </p:spTree>
    <p:extLst>
      <p:ext uri="{BB962C8B-B14F-4D97-AF65-F5344CB8AC3E}">
        <p14:creationId xmlns:p14="http://schemas.microsoft.com/office/powerpoint/2010/main" val="33156802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smtClean="0">
                <a:latin typeface="Book Antiqua" pitchFamily="18" charset="0"/>
              </a:rPr>
              <a:t>3CII</a:t>
            </a:r>
            <a:r>
              <a:rPr lang="en-US" sz="2800" dirty="0" smtClean="0">
                <a:latin typeface="Book Antiqua" pitchFamily="18" charset="0"/>
              </a:rPr>
              <a:t>. </a:t>
            </a:r>
            <a:r>
              <a:rPr lang="en-US" sz="2800" dirty="0" smtClean="0">
                <a:latin typeface="Book Antiqua" pitchFamily="18" charset="0"/>
              </a:rPr>
              <a:t>Ether Lipids: Platelets-Activating Factor</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16</a:t>
            </a:fld>
            <a:endParaRPr lang="en-US">
              <a:solidFill>
                <a:schemeClr val="tx1"/>
              </a:solidFill>
            </a:endParaRPr>
          </a:p>
        </p:txBody>
      </p:sp>
      <p:sp>
        <p:nvSpPr>
          <p:cNvPr id="3" name="TextBox 2"/>
          <p:cNvSpPr txBox="1"/>
          <p:nvPr/>
        </p:nvSpPr>
        <p:spPr>
          <a:xfrm>
            <a:off x="381000" y="1225689"/>
            <a:ext cx="8458200" cy="1938992"/>
          </a:xfrm>
          <a:prstGeom prst="rect">
            <a:avLst/>
          </a:prstGeom>
          <a:noFill/>
        </p:spPr>
        <p:txBody>
          <a:bodyPr wrap="square" rtlCol="0">
            <a:spAutoFit/>
          </a:bodyPr>
          <a:lstStyle/>
          <a:p>
            <a:pPr marL="457200" indent="-457200">
              <a:spcBef>
                <a:spcPct val="0"/>
              </a:spcBef>
              <a:buAutoNum type="alphaUcPeriod"/>
            </a:pPr>
            <a:r>
              <a:rPr lang="en-US" sz="2400" dirty="0" smtClean="0">
                <a:latin typeface="Book Antiqua" pitchFamily="18" charset="0"/>
                <a:ea typeface="ＭＳ Ｐゴシック" pitchFamily="34" charset="-128"/>
              </a:rPr>
              <a:t>First signaling lipid to be identified</a:t>
            </a:r>
          </a:p>
          <a:p>
            <a:pPr marL="457200" indent="-457200">
              <a:spcBef>
                <a:spcPct val="0"/>
              </a:spcBef>
              <a:buAutoNum type="alphaUcPeriod"/>
            </a:pPr>
            <a:endParaRPr lang="en-US" sz="2400" dirty="0">
              <a:latin typeface="Book Antiqua" pitchFamily="18" charset="0"/>
              <a:ea typeface="ＭＳ Ｐゴシック" pitchFamily="34" charset="-128"/>
            </a:endParaRPr>
          </a:p>
          <a:p>
            <a:pPr marL="457200" indent="-457200">
              <a:spcBef>
                <a:spcPct val="0"/>
              </a:spcBef>
              <a:buAutoNum type="alphaUcPeriod"/>
            </a:pPr>
            <a:r>
              <a:rPr lang="en-US" sz="2400" dirty="0" smtClean="0">
                <a:latin typeface="Book Antiqua" pitchFamily="18" charset="0"/>
                <a:ea typeface="ＭＳ Ｐゴシック" pitchFamily="34" charset="-128"/>
              </a:rPr>
              <a:t>Stimulates aggregation of blood platelets</a:t>
            </a:r>
          </a:p>
          <a:p>
            <a:pPr marL="457200" indent="-457200">
              <a:spcBef>
                <a:spcPct val="0"/>
              </a:spcBef>
              <a:buAutoNum type="alphaUcPeriod"/>
            </a:pPr>
            <a:endParaRPr lang="en-US" sz="2400" dirty="0">
              <a:latin typeface="Book Antiqua" pitchFamily="18" charset="0"/>
              <a:ea typeface="ＭＳ Ｐゴシック" pitchFamily="34" charset="-128"/>
            </a:endParaRPr>
          </a:p>
          <a:p>
            <a:pPr marL="457200" indent="-457200">
              <a:spcBef>
                <a:spcPct val="0"/>
              </a:spcBef>
              <a:buAutoNum type="alphaUcPeriod"/>
            </a:pPr>
            <a:r>
              <a:rPr lang="en-US" sz="2400" dirty="0" smtClean="0">
                <a:latin typeface="Book Antiqua" pitchFamily="18" charset="0"/>
                <a:ea typeface="ＭＳ Ｐゴシック" pitchFamily="34" charset="-128"/>
              </a:rPr>
              <a:t>Plays role in mediation of inflammation</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675" y="3194050"/>
            <a:ext cx="7464095" cy="3466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07013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8532" y="2514600"/>
            <a:ext cx="6487668" cy="4347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274638"/>
            <a:ext cx="8229600" cy="639762"/>
          </a:xfrm>
        </p:spPr>
        <p:txBody>
          <a:bodyPr>
            <a:noAutofit/>
          </a:bodyPr>
          <a:lstStyle/>
          <a:p>
            <a:pPr algn="l"/>
            <a:r>
              <a:rPr lang="en-US" sz="2800" dirty="0" smtClean="0">
                <a:latin typeface="Book Antiqua" pitchFamily="18" charset="0"/>
              </a:rPr>
              <a:t>3DI. Glycolipids-</a:t>
            </a:r>
            <a:r>
              <a:rPr lang="en-US" sz="2800" dirty="0" err="1" smtClean="0">
                <a:latin typeface="Book Antiqua" pitchFamily="18" charset="0"/>
              </a:rPr>
              <a:t>Galactolipids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17</a:t>
            </a:fld>
            <a:endParaRPr lang="en-US">
              <a:solidFill>
                <a:schemeClr val="tx1"/>
              </a:solidFill>
            </a:endParaRPr>
          </a:p>
        </p:txBody>
      </p:sp>
      <p:sp>
        <p:nvSpPr>
          <p:cNvPr id="3" name="TextBox 2"/>
          <p:cNvSpPr txBox="1"/>
          <p:nvPr/>
        </p:nvSpPr>
        <p:spPr>
          <a:xfrm>
            <a:off x="381000" y="943451"/>
            <a:ext cx="8458200" cy="2092881"/>
          </a:xfrm>
          <a:prstGeom prst="rect">
            <a:avLst/>
          </a:prstGeom>
          <a:noFill/>
        </p:spPr>
        <p:txBody>
          <a:bodyPr wrap="square" rtlCol="0">
            <a:spAutoFit/>
          </a:bodyPr>
          <a:lstStyle/>
          <a:p>
            <a:pPr marL="342900" indent="-342900">
              <a:spcBef>
                <a:spcPct val="0"/>
              </a:spcBef>
              <a:buFont typeface="Wingdings" pitchFamily="2" charset="2"/>
              <a:buChar char="§"/>
            </a:pPr>
            <a:r>
              <a:rPr lang="en-US" sz="2400" dirty="0" smtClean="0">
                <a:latin typeface="Book Antiqua" pitchFamily="18" charset="0"/>
                <a:ea typeface="ＭＳ Ｐゴシック" pitchFamily="34" charset="-128"/>
              </a:rPr>
              <a:t>The most abundant membrane lipids in plant cells and the most abundant in the biosphere.</a:t>
            </a:r>
          </a:p>
          <a:p>
            <a:pPr marL="342900" indent="-342900">
              <a:spcBef>
                <a:spcPct val="0"/>
              </a:spcBef>
              <a:buFont typeface="Wingdings" pitchFamily="2" charset="2"/>
              <a:buChar char="§"/>
            </a:pPr>
            <a:endParaRPr lang="en-US" sz="1000" dirty="0" smtClean="0">
              <a:latin typeface="Book Antiqua" pitchFamily="18" charset="0"/>
              <a:ea typeface="ＭＳ Ｐゴシック" pitchFamily="34" charset="-128"/>
            </a:endParaRPr>
          </a:p>
          <a:p>
            <a:pPr marL="342900" indent="-342900">
              <a:spcBef>
                <a:spcPct val="0"/>
              </a:spcBef>
              <a:buFont typeface="Wingdings" pitchFamily="2" charset="2"/>
              <a:buChar char="§"/>
            </a:pPr>
            <a:r>
              <a:rPr lang="en-US" sz="2400" dirty="0" smtClean="0">
                <a:latin typeface="Book Antiqua" pitchFamily="18" charset="0"/>
                <a:ea typeface="ＭＳ Ｐゴシック" pitchFamily="34" charset="-128"/>
              </a:rPr>
              <a:t>One or two </a:t>
            </a:r>
            <a:r>
              <a:rPr lang="en-US" sz="2400" dirty="0" err="1" smtClean="0">
                <a:latin typeface="Book Antiqua" pitchFamily="18" charset="0"/>
                <a:ea typeface="ＭＳ Ｐゴシック" pitchFamily="34" charset="-128"/>
              </a:rPr>
              <a:t>galactose</a:t>
            </a:r>
            <a:r>
              <a:rPr lang="en-US" sz="2400" dirty="0" smtClean="0">
                <a:latin typeface="Book Antiqua" pitchFamily="18" charset="0"/>
                <a:ea typeface="ＭＳ Ｐゴシック" pitchFamily="34" charset="-128"/>
              </a:rPr>
              <a:t> residues are connected by a </a:t>
            </a:r>
            <a:r>
              <a:rPr lang="en-US" sz="2400" dirty="0" err="1" smtClean="0">
                <a:latin typeface="Book Antiqua" pitchFamily="18" charset="0"/>
                <a:ea typeface="ＭＳ Ｐゴシック" pitchFamily="34" charset="-128"/>
              </a:rPr>
              <a:t>glycosidic</a:t>
            </a:r>
            <a:r>
              <a:rPr lang="en-US" sz="2400" dirty="0" smtClean="0">
                <a:latin typeface="Book Antiqua" pitchFamily="18" charset="0"/>
                <a:ea typeface="ＭＳ Ｐゴシック" pitchFamily="34" charset="-128"/>
              </a:rPr>
              <a:t> linkage to C-3 of glycerol and not through phosphate.</a:t>
            </a:r>
          </a:p>
        </p:txBody>
      </p:sp>
    </p:spTree>
    <p:extLst>
      <p:ext uri="{BB962C8B-B14F-4D97-AF65-F5344CB8AC3E}">
        <p14:creationId xmlns:p14="http://schemas.microsoft.com/office/powerpoint/2010/main" val="19946372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smtClean="0">
                <a:latin typeface="Book Antiqua" pitchFamily="18" charset="0"/>
              </a:rPr>
              <a:t>3DI</a:t>
            </a:r>
            <a:r>
              <a:rPr lang="en-US" sz="2800" dirty="0" smtClean="0">
                <a:latin typeface="Book Antiqua" pitchFamily="18" charset="0"/>
              </a:rPr>
              <a:t>. Glycolipids-</a:t>
            </a:r>
            <a:r>
              <a:rPr lang="en-US" sz="2800" dirty="0" err="1" smtClean="0">
                <a:latin typeface="Book Antiqua" pitchFamily="18" charset="0"/>
              </a:rPr>
              <a:t>Sulfolipids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18</a:t>
            </a:fld>
            <a:endParaRPr lang="en-US">
              <a:solidFill>
                <a:schemeClr val="tx1"/>
              </a:solidFill>
            </a:endParaRPr>
          </a:p>
        </p:txBody>
      </p:sp>
      <p:sp>
        <p:nvSpPr>
          <p:cNvPr id="3" name="TextBox 2"/>
          <p:cNvSpPr txBox="1"/>
          <p:nvPr/>
        </p:nvSpPr>
        <p:spPr>
          <a:xfrm>
            <a:off x="381000" y="1214735"/>
            <a:ext cx="8458200" cy="1200329"/>
          </a:xfrm>
          <a:prstGeom prst="rect">
            <a:avLst/>
          </a:prstGeom>
          <a:noFill/>
        </p:spPr>
        <p:txBody>
          <a:bodyPr wrap="square" rtlCol="0">
            <a:spAutoFit/>
          </a:bodyPr>
          <a:lstStyle/>
          <a:p>
            <a:pPr marL="342900" indent="-342900">
              <a:spcBef>
                <a:spcPct val="0"/>
              </a:spcBef>
              <a:buFont typeface="Wingdings" pitchFamily="2" charset="2"/>
              <a:buChar char="§"/>
            </a:pPr>
            <a:r>
              <a:rPr lang="en-US" sz="2400" dirty="0" smtClean="0">
                <a:latin typeface="Book Antiqua" pitchFamily="18" charset="0"/>
                <a:ea typeface="ＭＳ Ｐゴシック" pitchFamily="34" charset="-128"/>
              </a:rPr>
              <a:t>A glucose residue is </a:t>
            </a:r>
            <a:r>
              <a:rPr lang="en-US" sz="2400" dirty="0" err="1" smtClean="0">
                <a:latin typeface="Book Antiqua" pitchFamily="18" charset="0"/>
                <a:ea typeface="ＭＳ Ｐゴシック" pitchFamily="34" charset="-128"/>
              </a:rPr>
              <a:t>sulfonated</a:t>
            </a:r>
            <a:r>
              <a:rPr lang="en-US" sz="2400" dirty="0" smtClean="0">
                <a:latin typeface="Book Antiqua" pitchFamily="18" charset="0"/>
                <a:ea typeface="ＭＳ Ｐゴシック" pitchFamily="34" charset="-128"/>
              </a:rPr>
              <a:t>.</a:t>
            </a:r>
          </a:p>
          <a:p>
            <a:pPr marL="342900" indent="-342900">
              <a:spcBef>
                <a:spcPct val="0"/>
              </a:spcBef>
              <a:buFont typeface="Wingdings" pitchFamily="2" charset="2"/>
              <a:buChar char="§"/>
            </a:pPr>
            <a:endParaRPr lang="en-US" sz="2400" dirty="0">
              <a:latin typeface="Book Antiqua" pitchFamily="18" charset="0"/>
              <a:ea typeface="ＭＳ Ｐゴシック" pitchFamily="34" charset="-128"/>
            </a:endParaRPr>
          </a:p>
          <a:p>
            <a:pPr marL="342900" indent="-342900">
              <a:spcBef>
                <a:spcPct val="0"/>
              </a:spcBef>
              <a:buFont typeface="Wingdings" pitchFamily="2" charset="2"/>
              <a:buChar char="§"/>
            </a:pPr>
            <a:r>
              <a:rPr lang="en-US" sz="2400" dirty="0" smtClean="0">
                <a:latin typeface="Book Antiqua" pitchFamily="18" charset="0"/>
                <a:ea typeface="ＭＳ Ｐゴシック" pitchFamily="34" charset="-128"/>
              </a:rPr>
              <a:t>The </a:t>
            </a:r>
            <a:r>
              <a:rPr lang="en-US" sz="2400" dirty="0" err="1" smtClean="0">
                <a:latin typeface="Book Antiqua" pitchFamily="18" charset="0"/>
                <a:ea typeface="ＭＳ Ｐゴシック" pitchFamily="34" charset="-128"/>
              </a:rPr>
              <a:t>sulfonate</a:t>
            </a:r>
            <a:r>
              <a:rPr lang="en-US" sz="2400" dirty="0" smtClean="0">
                <a:latin typeface="Book Antiqua" pitchFamily="18" charset="0"/>
                <a:ea typeface="ＭＳ Ｐゴシック" pitchFamily="34" charset="-128"/>
              </a:rPr>
              <a:t> bears a negative charge.</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463" y="2771775"/>
            <a:ext cx="7839075" cy="2562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57506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5" y="1295400"/>
            <a:ext cx="870585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274638"/>
            <a:ext cx="8229600" cy="639762"/>
          </a:xfrm>
        </p:spPr>
        <p:txBody>
          <a:bodyPr>
            <a:noAutofit/>
          </a:bodyPr>
          <a:lstStyle/>
          <a:p>
            <a:pPr algn="l"/>
            <a:r>
              <a:rPr lang="en-US" sz="2800" dirty="0">
                <a:latin typeface="Book Antiqua" pitchFamily="18" charset="0"/>
              </a:rPr>
              <a:t>4</a:t>
            </a:r>
            <a:r>
              <a:rPr lang="en-US" sz="2800" dirty="0" smtClean="0">
                <a:latin typeface="Book Antiqua" pitchFamily="18" charset="0"/>
              </a:rPr>
              <a:t>. </a:t>
            </a:r>
            <a:r>
              <a:rPr lang="en-US" sz="2800" dirty="0" err="1" smtClean="0">
                <a:latin typeface="Book Antiqua" pitchFamily="18" charset="0"/>
              </a:rPr>
              <a:t>Sphingosine</a:t>
            </a:r>
            <a:r>
              <a:rPr lang="en-US" sz="2800" dirty="0" smtClean="0">
                <a:latin typeface="Book Antiqua" pitchFamily="18" charset="0"/>
              </a:rPr>
              <a:t>-based lipids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19</a:t>
            </a:fld>
            <a:endParaRPr lang="en-US">
              <a:solidFill>
                <a:schemeClr val="tx1"/>
              </a:solidFill>
            </a:endParaRPr>
          </a:p>
        </p:txBody>
      </p:sp>
      <p:sp>
        <p:nvSpPr>
          <p:cNvPr id="15" name="TextBox 14"/>
          <p:cNvSpPr txBox="1"/>
          <p:nvPr/>
        </p:nvSpPr>
        <p:spPr>
          <a:xfrm>
            <a:off x="381000" y="3928408"/>
            <a:ext cx="8458200" cy="1938992"/>
          </a:xfrm>
          <a:prstGeom prst="rect">
            <a:avLst/>
          </a:prstGeom>
          <a:noFill/>
        </p:spPr>
        <p:txBody>
          <a:bodyPr wrap="square" rtlCol="0">
            <a:spAutoFit/>
          </a:bodyPr>
          <a:lstStyle/>
          <a:p>
            <a:pPr marL="457200" indent="-457200">
              <a:spcBef>
                <a:spcPct val="0"/>
              </a:spcBef>
              <a:buAutoNum type="alphaUcPeriod"/>
            </a:pPr>
            <a:r>
              <a:rPr lang="en-US" sz="2400" dirty="0" smtClean="0">
                <a:latin typeface="Book Antiqua" pitchFamily="18" charset="0"/>
                <a:ea typeface="ＭＳ Ｐゴシック" pitchFamily="34" charset="-128"/>
              </a:rPr>
              <a:t>The backbone is NOT glycerol, it is a long-chain amino </a:t>
            </a:r>
            <a:br>
              <a:rPr lang="en-US" sz="2400" dirty="0" smtClean="0">
                <a:latin typeface="Book Antiqua" pitchFamily="18" charset="0"/>
                <a:ea typeface="ＭＳ Ｐゴシック" pitchFamily="34" charset="-128"/>
              </a:rPr>
            </a:br>
            <a:r>
              <a:rPr lang="en-US" sz="2400" dirty="0" smtClean="0">
                <a:latin typeface="Book Antiqua" pitchFamily="18" charset="0"/>
                <a:ea typeface="ＭＳ Ｐゴシック" pitchFamily="34" charset="-128"/>
              </a:rPr>
              <a:t> alcohol called </a:t>
            </a:r>
            <a:r>
              <a:rPr lang="en-US" sz="2400" dirty="0" err="1" smtClean="0">
                <a:latin typeface="Book Antiqua" pitchFamily="18" charset="0"/>
                <a:ea typeface="ＭＳ Ｐゴシック" pitchFamily="34" charset="-128"/>
              </a:rPr>
              <a:t>sphingosine</a:t>
            </a:r>
            <a:r>
              <a:rPr lang="en-US" sz="2400" dirty="0" smtClean="0">
                <a:latin typeface="Book Antiqua" pitchFamily="18" charset="0"/>
                <a:ea typeface="ＭＳ Ｐゴシック" pitchFamily="34" charset="-128"/>
              </a:rPr>
              <a:t>.</a:t>
            </a:r>
          </a:p>
          <a:p>
            <a:pPr marL="457200" indent="-457200">
              <a:spcBef>
                <a:spcPct val="0"/>
              </a:spcBef>
              <a:buAutoNum type="alphaUcPeriod"/>
            </a:pPr>
            <a:endParaRPr lang="en-US" sz="2400" dirty="0">
              <a:latin typeface="Book Antiqua" pitchFamily="18" charset="0"/>
              <a:ea typeface="ＭＳ Ｐゴシック" pitchFamily="34" charset="-128"/>
            </a:endParaRPr>
          </a:p>
          <a:p>
            <a:pPr marL="457200" indent="-457200">
              <a:spcBef>
                <a:spcPct val="0"/>
              </a:spcBef>
              <a:buAutoNum type="alphaUcPeriod"/>
            </a:pPr>
            <a:r>
              <a:rPr lang="en-US" sz="2400" dirty="0" smtClean="0">
                <a:latin typeface="Book Antiqua" pitchFamily="18" charset="0"/>
                <a:ea typeface="ＭＳ Ｐゴシック" pitchFamily="34" charset="-128"/>
              </a:rPr>
              <a:t>Found by the physician-chemist Johann </a:t>
            </a:r>
            <a:r>
              <a:rPr lang="en-US" sz="2400" dirty="0" err="1" smtClean="0">
                <a:latin typeface="Book Antiqua" pitchFamily="18" charset="0"/>
                <a:ea typeface="ＭＳ Ｐゴシック" pitchFamily="34" charset="-128"/>
              </a:rPr>
              <a:t>Thudichum</a:t>
            </a:r>
            <a:r>
              <a:rPr lang="en-US" sz="2400" dirty="0" smtClean="0">
                <a:latin typeface="Book Antiqua" pitchFamily="18" charset="0"/>
                <a:ea typeface="ＭＳ Ｐゴシック" pitchFamily="34" charset="-128"/>
              </a:rPr>
              <a:t> and named after the Sphinx, for their mysterious functions. </a:t>
            </a:r>
          </a:p>
        </p:txBody>
      </p:sp>
      <p:sp>
        <p:nvSpPr>
          <p:cNvPr id="3" name="TextBox 2"/>
          <p:cNvSpPr txBox="1"/>
          <p:nvPr/>
        </p:nvSpPr>
        <p:spPr>
          <a:xfrm>
            <a:off x="2667000" y="1138535"/>
            <a:ext cx="3124200" cy="461665"/>
          </a:xfrm>
          <a:prstGeom prst="rect">
            <a:avLst/>
          </a:prstGeom>
          <a:noFill/>
        </p:spPr>
        <p:txBody>
          <a:bodyPr wrap="square" rtlCol="0">
            <a:spAutoFit/>
          </a:bodyPr>
          <a:lstStyle/>
          <a:p>
            <a:r>
              <a:rPr lang="en-US" sz="2400" dirty="0">
                <a:latin typeface="Book Antiqua" pitchFamily="18" charset="0"/>
              </a:rPr>
              <a:t>a</a:t>
            </a:r>
            <a:r>
              <a:rPr lang="en-US" sz="2400" dirty="0" smtClean="0">
                <a:latin typeface="Book Antiqua" pitchFamily="18" charset="0"/>
              </a:rPr>
              <a:t>s backbone</a:t>
            </a:r>
            <a:endParaRPr lang="en-US" sz="2400" dirty="0">
              <a:latin typeface="Book Antiqua" pitchFamily="18" charset="0"/>
            </a:endParaRPr>
          </a:p>
        </p:txBody>
      </p:sp>
    </p:spTree>
    <p:extLst>
      <p:ext uri="{BB962C8B-B14F-4D97-AF65-F5344CB8AC3E}">
        <p14:creationId xmlns:p14="http://schemas.microsoft.com/office/powerpoint/2010/main" val="8083419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nvSpPr>
        <p:spPr bwMode="auto">
          <a:xfrm>
            <a:off x="457200" y="2743200"/>
            <a:ext cx="8153400" cy="1981200"/>
          </a:xfrm>
          <a:prstGeom prst="rect">
            <a:avLst/>
          </a:prstGeom>
          <a:noFill/>
          <a:ln>
            <a:noFill/>
          </a:ln>
          <a:effectLst>
            <a:outerShdw dist="12700"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tabLst>
                <a:tab pos="2060575" algn="l"/>
              </a:tabLst>
            </a:pPr>
            <a:r>
              <a:rPr lang="en-US" sz="3400" b="1" dirty="0" smtClean="0">
                <a:latin typeface="Book Antiqua" pitchFamily="18" charset="0"/>
              </a:rPr>
              <a:t>Membrane (Structural) Lipids</a:t>
            </a:r>
            <a:endParaRPr lang="en-US" sz="3400" b="1" dirty="0" smtClean="0">
              <a:latin typeface="Book Antiqua" pitchFamily="18" charset="0"/>
            </a:endParaRPr>
          </a:p>
          <a:p>
            <a:pPr algn="ctr">
              <a:tabLst>
                <a:tab pos="2060575" algn="l"/>
              </a:tabLst>
            </a:pPr>
            <a:endParaRPr lang="en-US" sz="3400" dirty="0">
              <a:latin typeface="Book Antiqua" pitchFamily="18" charset="0"/>
            </a:endParaRPr>
          </a:p>
          <a:p>
            <a:pPr algn="ctr">
              <a:tabLst>
                <a:tab pos="2060575" algn="l"/>
              </a:tabLst>
            </a:pPr>
            <a:r>
              <a:rPr lang="en-US" sz="3400" dirty="0">
                <a:latin typeface="Book Antiqua" pitchFamily="18" charset="0"/>
              </a:rPr>
              <a:t> </a:t>
            </a:r>
          </a:p>
        </p:txBody>
      </p:sp>
      <p:sp>
        <p:nvSpPr>
          <p:cNvPr id="2053" name="Line 6"/>
          <p:cNvSpPr>
            <a:spLocks noChangeShapeType="1"/>
          </p:cNvSpPr>
          <p:nvPr/>
        </p:nvSpPr>
        <p:spPr bwMode="auto">
          <a:xfrm>
            <a:off x="609600" y="1752600"/>
            <a:ext cx="78803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4" name="Line 7"/>
          <p:cNvSpPr>
            <a:spLocks noChangeShapeType="1"/>
          </p:cNvSpPr>
          <p:nvPr/>
        </p:nvSpPr>
        <p:spPr bwMode="auto">
          <a:xfrm>
            <a:off x="609600" y="4899025"/>
            <a:ext cx="78803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 name="Slide Number Placeholder 2"/>
          <p:cNvSpPr>
            <a:spLocks noGrp="1"/>
          </p:cNvSpPr>
          <p:nvPr>
            <p:ph type="sldNum" sz="quarter" idx="12"/>
          </p:nvPr>
        </p:nvSpPr>
        <p:spPr/>
        <p:txBody>
          <a:bodyPr/>
          <a:lstStyle/>
          <a:p>
            <a:fld id="{F7B948D0-8D64-4A9A-84D6-207D314734C6}" type="slidenum">
              <a:rPr lang="en-US" smtClean="0">
                <a:solidFill>
                  <a:schemeClr val="tx1"/>
                </a:solidFill>
                <a:latin typeface="Book Antiqua" pitchFamily="18" charset="0"/>
              </a:rPr>
              <a:t>2</a:t>
            </a:fld>
            <a:endParaRPr lang="en-US" dirty="0">
              <a:solidFill>
                <a:schemeClr val="tx1"/>
              </a:solidFill>
              <a:latin typeface="Book Antiqua" pitchFamily="18" charset="0"/>
            </a:endParaRPr>
          </a:p>
        </p:txBody>
      </p:sp>
    </p:spTree>
    <p:extLst>
      <p:ext uri="{BB962C8B-B14F-4D97-AF65-F5344CB8AC3E}">
        <p14:creationId xmlns:p14="http://schemas.microsoft.com/office/powerpoint/2010/main" val="18802218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a:latin typeface="Book Antiqua" pitchFamily="18" charset="0"/>
              </a:rPr>
              <a:t>4</a:t>
            </a:r>
            <a:r>
              <a:rPr lang="en-US" sz="2800" dirty="0" smtClean="0">
                <a:latin typeface="Book Antiqua" pitchFamily="18" charset="0"/>
              </a:rPr>
              <a:t>. </a:t>
            </a:r>
            <a:r>
              <a:rPr lang="en-US" sz="2800" dirty="0" err="1" smtClean="0">
                <a:latin typeface="Book Antiqua" pitchFamily="18" charset="0"/>
              </a:rPr>
              <a:t>Sphingosine</a:t>
            </a:r>
            <a:r>
              <a:rPr lang="en-US" sz="2800" dirty="0" smtClean="0">
                <a:latin typeface="Book Antiqua" pitchFamily="18" charset="0"/>
              </a:rPr>
              <a:t>-based lipids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20</a:t>
            </a:fld>
            <a:endParaRPr lang="en-US">
              <a:solidFill>
                <a:schemeClr val="tx1"/>
              </a:solidFill>
            </a:endParaRPr>
          </a:p>
        </p:txBody>
      </p:sp>
      <p:sp>
        <p:nvSpPr>
          <p:cNvPr id="15" name="TextBox 14"/>
          <p:cNvSpPr txBox="1"/>
          <p:nvPr/>
        </p:nvSpPr>
        <p:spPr>
          <a:xfrm>
            <a:off x="381000" y="1143000"/>
            <a:ext cx="8458200" cy="5139869"/>
          </a:xfrm>
          <a:prstGeom prst="rect">
            <a:avLst/>
          </a:prstGeom>
          <a:noFill/>
        </p:spPr>
        <p:txBody>
          <a:bodyPr wrap="square" rtlCol="0">
            <a:spAutoFit/>
          </a:bodyPr>
          <a:lstStyle/>
          <a:p>
            <a:pPr marL="457200" indent="-457200">
              <a:spcBef>
                <a:spcPct val="0"/>
              </a:spcBef>
              <a:buAutoNum type="alphaUcPeriod" startAt="3"/>
            </a:pPr>
            <a:r>
              <a:rPr lang="en-US" sz="2400" dirty="0" smtClean="0">
                <a:latin typeface="Book Antiqua" pitchFamily="18" charset="0"/>
                <a:ea typeface="ＭＳ Ｐゴシック" pitchFamily="34" charset="-128"/>
              </a:rPr>
              <a:t>A fatty acid is joined to </a:t>
            </a:r>
            <a:r>
              <a:rPr lang="en-US" sz="2400" dirty="0" err="1" smtClean="0">
                <a:latin typeface="Book Antiqua" pitchFamily="18" charset="0"/>
                <a:ea typeface="ＭＳ Ｐゴシック" pitchFamily="34" charset="-128"/>
              </a:rPr>
              <a:t>sphingosine</a:t>
            </a:r>
            <a:r>
              <a:rPr lang="en-US" sz="2400" dirty="0" smtClean="0">
                <a:latin typeface="Book Antiqua" pitchFamily="18" charset="0"/>
                <a:ea typeface="ＭＳ Ｐゴシック" pitchFamily="34" charset="-128"/>
              </a:rPr>
              <a:t> via an </a:t>
            </a:r>
            <a:r>
              <a:rPr lang="en-US" sz="2400" b="1" dirty="0" smtClean="0">
                <a:latin typeface="Book Antiqua" pitchFamily="18" charset="0"/>
                <a:ea typeface="ＭＳ Ｐゴシック" pitchFamily="34" charset="-128"/>
              </a:rPr>
              <a:t>amide linkage </a:t>
            </a:r>
            <a:r>
              <a:rPr lang="en-US" sz="2400" dirty="0" smtClean="0">
                <a:latin typeface="Book Antiqua" pitchFamily="18" charset="0"/>
                <a:ea typeface="ＭＳ Ｐゴシック" pitchFamily="34" charset="-128"/>
              </a:rPr>
              <a:t>rather than an ester linkage as usually seen in lipids.</a:t>
            </a:r>
          </a:p>
          <a:p>
            <a:pPr marL="457200" indent="-457200">
              <a:spcBef>
                <a:spcPct val="0"/>
              </a:spcBef>
              <a:buAutoNum type="alphaUcPeriod" startAt="3"/>
            </a:pPr>
            <a:endParaRPr lang="en-US" sz="1000" dirty="0" smtClean="0">
              <a:latin typeface="Book Antiqua" pitchFamily="18" charset="0"/>
              <a:ea typeface="ＭＳ Ｐゴシック" pitchFamily="34" charset="-128"/>
            </a:endParaRPr>
          </a:p>
          <a:p>
            <a:pPr marL="914400" lvl="1" indent="-457200">
              <a:spcBef>
                <a:spcPct val="0"/>
              </a:spcBef>
              <a:buFont typeface="Wingdings" pitchFamily="2" charset="2"/>
              <a:buChar char="§"/>
            </a:pPr>
            <a:r>
              <a:rPr lang="en-US" sz="2400" dirty="0" smtClean="0">
                <a:latin typeface="Book Antiqua" pitchFamily="18" charset="0"/>
                <a:ea typeface="ＭＳ Ｐゴシック" pitchFamily="34" charset="-128"/>
              </a:rPr>
              <a:t>The resulting compound is a </a:t>
            </a:r>
            <a:r>
              <a:rPr lang="en-US" sz="2400" dirty="0" err="1" smtClean="0">
                <a:latin typeface="Book Antiqua" pitchFamily="18" charset="0"/>
                <a:ea typeface="ＭＳ Ｐゴシック" pitchFamily="34" charset="-128"/>
              </a:rPr>
              <a:t>ceramide</a:t>
            </a:r>
            <a:r>
              <a:rPr lang="en-US" sz="2400" dirty="0" smtClean="0">
                <a:latin typeface="Book Antiqua" pitchFamily="18" charset="0"/>
                <a:ea typeface="ＭＳ Ｐゴシック" pitchFamily="34" charset="-128"/>
              </a:rPr>
              <a:t>, the structural parent of all </a:t>
            </a:r>
            <a:r>
              <a:rPr lang="en-US" sz="2400" dirty="0" err="1" smtClean="0">
                <a:latin typeface="Book Antiqua" pitchFamily="18" charset="0"/>
                <a:ea typeface="ＭＳ Ｐゴシック" pitchFamily="34" charset="-128"/>
              </a:rPr>
              <a:t>sphingolipids</a:t>
            </a:r>
            <a:r>
              <a:rPr lang="en-US" sz="2400" dirty="0" smtClean="0">
                <a:latin typeface="Book Antiqua" pitchFamily="18" charset="0"/>
                <a:ea typeface="ＭＳ Ｐゴシック" pitchFamily="34" charset="-128"/>
              </a:rPr>
              <a:t>.</a:t>
            </a:r>
          </a:p>
          <a:p>
            <a:pPr marL="914400" lvl="1" indent="-457200">
              <a:spcBef>
                <a:spcPct val="0"/>
              </a:spcBef>
              <a:buFont typeface="Wingdings" pitchFamily="2" charset="2"/>
              <a:buChar char="§"/>
            </a:pPr>
            <a:endParaRPr lang="en-US" sz="1000" dirty="0" smtClean="0">
              <a:latin typeface="Book Antiqua" pitchFamily="18" charset="0"/>
              <a:ea typeface="ＭＳ Ｐゴシック" pitchFamily="34" charset="-128"/>
            </a:endParaRPr>
          </a:p>
          <a:p>
            <a:pPr marL="914400" lvl="1" indent="-457200">
              <a:spcBef>
                <a:spcPct val="0"/>
              </a:spcBef>
              <a:buFont typeface="Wingdings" pitchFamily="2" charset="2"/>
              <a:buChar char="§"/>
            </a:pPr>
            <a:r>
              <a:rPr lang="en-US" sz="2400" dirty="0" smtClean="0">
                <a:latin typeface="Book Antiqua" pitchFamily="18" charset="0"/>
                <a:ea typeface="ＭＳ Ｐゴシック" pitchFamily="34" charset="-128"/>
              </a:rPr>
              <a:t>The fatty acid (C16, 18, 22, or 24) is usually saturated or monounsaturated.</a:t>
            </a:r>
          </a:p>
          <a:p>
            <a:pPr marL="457200" indent="-457200">
              <a:spcBef>
                <a:spcPct val="0"/>
              </a:spcBef>
              <a:buAutoNum type="alphaUcPeriod" startAt="3"/>
            </a:pPr>
            <a:endParaRPr lang="en-US" sz="1000" dirty="0">
              <a:latin typeface="Book Antiqua" pitchFamily="18" charset="0"/>
              <a:ea typeface="ＭＳ Ｐゴシック" pitchFamily="34" charset="-128"/>
            </a:endParaRPr>
          </a:p>
          <a:p>
            <a:pPr marL="457200" indent="-457200">
              <a:spcBef>
                <a:spcPct val="0"/>
              </a:spcBef>
              <a:buAutoNum type="alphaUcPeriod" startAt="3"/>
            </a:pPr>
            <a:r>
              <a:rPr lang="en-US" sz="2400" dirty="0" smtClean="0">
                <a:latin typeface="Book Antiqua" pitchFamily="18" charset="0"/>
                <a:ea typeface="ＭＳ Ｐゴシック" pitchFamily="34" charset="-128"/>
              </a:rPr>
              <a:t>A polar head group is connected to </a:t>
            </a:r>
            <a:r>
              <a:rPr lang="en-US" sz="2400" dirty="0" err="1" smtClean="0">
                <a:latin typeface="Book Antiqua" pitchFamily="18" charset="0"/>
                <a:ea typeface="ＭＳ Ｐゴシック" pitchFamily="34" charset="-128"/>
              </a:rPr>
              <a:t>sphingosine</a:t>
            </a:r>
            <a:r>
              <a:rPr lang="en-US" sz="2400" dirty="0" smtClean="0">
                <a:latin typeface="Book Antiqua" pitchFamily="18" charset="0"/>
                <a:ea typeface="ＭＳ Ｐゴシック" pitchFamily="34" charset="-128"/>
              </a:rPr>
              <a:t> by a </a:t>
            </a:r>
            <a:r>
              <a:rPr lang="en-US" sz="2400" dirty="0" err="1" smtClean="0">
                <a:latin typeface="Book Antiqua" pitchFamily="18" charset="0"/>
                <a:ea typeface="ＭＳ Ｐゴシック" pitchFamily="34" charset="-128"/>
              </a:rPr>
              <a:t>glycosidic</a:t>
            </a:r>
            <a:r>
              <a:rPr lang="en-US" sz="2400" dirty="0" smtClean="0">
                <a:latin typeface="Book Antiqua" pitchFamily="18" charset="0"/>
                <a:ea typeface="ＭＳ Ｐゴシック" pitchFamily="34" charset="-128"/>
              </a:rPr>
              <a:t> (glycolipid) or </a:t>
            </a:r>
            <a:r>
              <a:rPr lang="en-US" sz="2400" dirty="0" err="1" smtClean="0">
                <a:latin typeface="Book Antiqua" pitchFamily="18" charset="0"/>
                <a:ea typeface="ＭＳ Ｐゴシック" pitchFamily="34" charset="-128"/>
              </a:rPr>
              <a:t>phosphodiester</a:t>
            </a:r>
            <a:r>
              <a:rPr lang="en-US" sz="2400" dirty="0" smtClean="0">
                <a:latin typeface="Book Antiqua" pitchFamily="18" charset="0"/>
                <a:ea typeface="ＭＳ Ｐゴシック" pitchFamily="34" charset="-128"/>
              </a:rPr>
              <a:t> linkage (phospholipid).</a:t>
            </a:r>
          </a:p>
          <a:p>
            <a:pPr marL="457200" indent="-457200">
              <a:spcBef>
                <a:spcPct val="0"/>
              </a:spcBef>
              <a:buAutoNum type="alphaUcPeriod" startAt="3"/>
            </a:pPr>
            <a:endParaRPr lang="en-US" sz="1000" dirty="0">
              <a:latin typeface="Book Antiqua" pitchFamily="18" charset="0"/>
              <a:ea typeface="ＭＳ Ｐゴシック" pitchFamily="34" charset="-128"/>
            </a:endParaRPr>
          </a:p>
          <a:p>
            <a:pPr marL="457200" indent="-457200">
              <a:spcBef>
                <a:spcPct val="0"/>
              </a:spcBef>
              <a:buAutoNum type="alphaUcPeriod" startAt="3"/>
            </a:pPr>
            <a:r>
              <a:rPr lang="en-US" sz="2400" dirty="0" smtClean="0">
                <a:latin typeface="Book Antiqua" pitchFamily="18" charset="0"/>
                <a:ea typeface="ＭＳ Ｐゴシック" pitchFamily="34" charset="-128"/>
              </a:rPr>
              <a:t>The sugar-containing </a:t>
            </a:r>
            <a:r>
              <a:rPr lang="en-US" sz="2400" dirty="0" err="1" smtClean="0">
                <a:latin typeface="Book Antiqua" pitchFamily="18" charset="0"/>
                <a:ea typeface="ＭＳ Ｐゴシック" pitchFamily="34" charset="-128"/>
              </a:rPr>
              <a:t>glycosphingolipids</a:t>
            </a:r>
            <a:r>
              <a:rPr lang="en-US" sz="2400" dirty="0" smtClean="0">
                <a:latin typeface="Book Antiqua" pitchFamily="18" charset="0"/>
                <a:ea typeface="ＭＳ Ｐゴシック" pitchFamily="34" charset="-128"/>
              </a:rPr>
              <a:t> are found largely in the outer face of plasma membranes (glycolipid).</a:t>
            </a:r>
          </a:p>
        </p:txBody>
      </p:sp>
    </p:spTree>
    <p:extLst>
      <p:ext uri="{BB962C8B-B14F-4D97-AF65-F5344CB8AC3E}">
        <p14:creationId xmlns:p14="http://schemas.microsoft.com/office/powerpoint/2010/main" val="9282267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smtClean="0">
                <a:latin typeface="Book Antiqua" pitchFamily="18" charset="0"/>
              </a:rPr>
              <a:t>4A</a:t>
            </a:r>
            <a:r>
              <a:rPr lang="en-US" sz="2800" dirty="0" smtClean="0">
                <a:latin typeface="Book Antiqua" pitchFamily="18" charset="0"/>
              </a:rPr>
              <a:t>. Examples of </a:t>
            </a:r>
            <a:r>
              <a:rPr lang="en-US" sz="2800" dirty="0" err="1" smtClean="0">
                <a:latin typeface="Book Antiqua" pitchFamily="18" charset="0"/>
              </a:rPr>
              <a:t>Sphingo</a:t>
            </a:r>
            <a:r>
              <a:rPr lang="en-US" sz="2800" dirty="0" err="1" smtClean="0">
                <a:latin typeface="Book Antiqua" pitchFamily="18" charset="0"/>
              </a:rPr>
              <a:t>lipids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21</a:t>
            </a:fld>
            <a:endParaRPr lang="en-US">
              <a:solidFill>
                <a:schemeClr val="tx1"/>
              </a:solidFill>
            </a:endParaRPr>
          </a:p>
        </p:txBody>
      </p:sp>
      <p:sp>
        <p:nvSpPr>
          <p:cNvPr id="4" name="TextBox 3"/>
          <p:cNvSpPr txBox="1"/>
          <p:nvPr/>
        </p:nvSpPr>
        <p:spPr>
          <a:xfrm>
            <a:off x="5491118" y="3124200"/>
            <a:ext cx="300082" cy="369332"/>
          </a:xfrm>
          <a:prstGeom prst="rect">
            <a:avLst/>
          </a:prstGeom>
          <a:noFill/>
        </p:spPr>
        <p:txBody>
          <a:bodyPr wrap="none" rtlCol="0">
            <a:spAutoFit/>
          </a:bodyPr>
          <a:lstStyle/>
          <a:p>
            <a:r>
              <a:rPr lang="en-US" dirty="0" smtClean="0"/>
              <a:t>+</a:t>
            </a:r>
            <a:endParaRPr lang="en-US" dirty="0"/>
          </a:p>
        </p:txBody>
      </p:sp>
      <p:sp>
        <p:nvSpPr>
          <p:cNvPr id="8" name="TextBox 7"/>
          <p:cNvSpPr txBox="1"/>
          <p:nvPr/>
        </p:nvSpPr>
        <p:spPr>
          <a:xfrm>
            <a:off x="304800" y="3852208"/>
            <a:ext cx="8458200" cy="2308324"/>
          </a:xfrm>
          <a:prstGeom prst="rect">
            <a:avLst/>
          </a:prstGeom>
          <a:noFill/>
        </p:spPr>
        <p:txBody>
          <a:bodyPr wrap="square" rtlCol="0">
            <a:spAutoFit/>
          </a:bodyPr>
          <a:lstStyle/>
          <a:p>
            <a:r>
              <a:rPr lang="en-US" sz="2400" dirty="0" err="1" smtClean="0">
                <a:latin typeface="Book Antiqua" pitchFamily="18" charset="0"/>
              </a:rPr>
              <a:t>Sphingomyelin</a:t>
            </a:r>
            <a:r>
              <a:rPr lang="en-US" sz="2400" dirty="0" smtClean="0">
                <a:latin typeface="Book Antiqua" pitchFamily="18" charset="0"/>
              </a:rPr>
              <a:t>:</a:t>
            </a:r>
          </a:p>
          <a:p>
            <a:pPr marL="342900" indent="-342900">
              <a:buFont typeface="Wingdings" pitchFamily="2" charset="2"/>
              <a:buChar char="§"/>
            </a:pPr>
            <a:r>
              <a:rPr lang="en-US" sz="2400" dirty="0" smtClean="0">
                <a:latin typeface="Book Antiqua" pitchFamily="18" charset="0"/>
              </a:rPr>
              <a:t>Contains </a:t>
            </a:r>
            <a:r>
              <a:rPr lang="en-US" sz="2400" dirty="0" err="1" smtClean="0">
                <a:latin typeface="Book Antiqua" pitchFamily="18" charset="0"/>
              </a:rPr>
              <a:t>phosphocholine</a:t>
            </a:r>
            <a:r>
              <a:rPr lang="en-US" sz="2400" dirty="0" smtClean="0">
                <a:latin typeface="Book Antiqua" pitchFamily="18" charset="0"/>
              </a:rPr>
              <a:t> as polar head group and is structurally similar to </a:t>
            </a:r>
            <a:r>
              <a:rPr lang="en-US" sz="2400" dirty="0" err="1" smtClean="0">
                <a:latin typeface="Book Antiqua" pitchFamily="18" charset="0"/>
              </a:rPr>
              <a:t>phosphatidylcholine</a:t>
            </a:r>
            <a:r>
              <a:rPr lang="en-US" sz="2400" dirty="0" smtClean="0">
                <a:latin typeface="Book Antiqua" pitchFamily="18" charset="0"/>
              </a:rPr>
              <a:t>.</a:t>
            </a:r>
          </a:p>
          <a:p>
            <a:pPr marL="342900" indent="-342900">
              <a:buFont typeface="Wingdings" pitchFamily="2" charset="2"/>
              <a:buChar char="§"/>
            </a:pPr>
            <a:endParaRPr lang="en-US" sz="2400" dirty="0">
              <a:latin typeface="Book Antiqua" pitchFamily="18" charset="0"/>
            </a:endParaRPr>
          </a:p>
          <a:p>
            <a:pPr marL="342900" indent="-342900">
              <a:buFont typeface="Wingdings" pitchFamily="2" charset="2"/>
              <a:buChar char="§"/>
            </a:pPr>
            <a:r>
              <a:rPr lang="en-US" sz="2400" dirty="0" smtClean="0">
                <a:latin typeface="Book Antiqua" pitchFamily="18" charset="0"/>
              </a:rPr>
              <a:t>Is abundant in </a:t>
            </a:r>
            <a:r>
              <a:rPr lang="en-US" sz="2400" b="1" dirty="0" smtClean="0">
                <a:latin typeface="Book Antiqua" pitchFamily="18" charset="0"/>
              </a:rPr>
              <a:t>myelin sheath that surrounds some nerve cells</a:t>
            </a:r>
            <a:r>
              <a:rPr lang="en-US" sz="2400" dirty="0" smtClean="0">
                <a:latin typeface="Book Antiqua" pitchFamily="18" charset="0"/>
              </a:rPr>
              <a:t> in animals.</a:t>
            </a:r>
            <a:endParaRPr lang="en-US" sz="2400" dirty="0">
              <a:latin typeface="Book Antiqua" pitchFamily="18" charset="0"/>
            </a:endParaRPr>
          </a:p>
        </p:txBody>
      </p:sp>
      <p:pic>
        <p:nvPicPr>
          <p:cNvPr id="1229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47673"/>
          <a:stretch/>
        </p:blipFill>
        <p:spPr bwMode="auto">
          <a:xfrm>
            <a:off x="190500" y="1032391"/>
            <a:ext cx="8763000" cy="2701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01148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1057275"/>
            <a:ext cx="8715375" cy="488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274638"/>
            <a:ext cx="8229600" cy="639762"/>
          </a:xfrm>
        </p:spPr>
        <p:txBody>
          <a:bodyPr>
            <a:noAutofit/>
          </a:bodyPr>
          <a:lstStyle/>
          <a:p>
            <a:pPr algn="l"/>
            <a:r>
              <a:rPr lang="en-US" sz="2800" dirty="0" smtClean="0">
                <a:latin typeface="Book Antiqua" pitchFamily="18" charset="0"/>
              </a:rPr>
              <a:t>4A</a:t>
            </a:r>
            <a:r>
              <a:rPr lang="en-US" sz="2800" dirty="0" smtClean="0">
                <a:latin typeface="Book Antiqua" pitchFamily="18" charset="0"/>
              </a:rPr>
              <a:t>. Examples of </a:t>
            </a:r>
            <a:r>
              <a:rPr lang="en-US" sz="2800" dirty="0" err="1" smtClean="0">
                <a:latin typeface="Book Antiqua" pitchFamily="18" charset="0"/>
              </a:rPr>
              <a:t>Sphingo</a:t>
            </a:r>
            <a:r>
              <a:rPr lang="en-US" sz="2800" dirty="0" err="1" smtClean="0">
                <a:latin typeface="Book Antiqua" pitchFamily="18" charset="0"/>
              </a:rPr>
              <a:t>lipids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22</a:t>
            </a:fld>
            <a:endParaRPr lang="en-US">
              <a:solidFill>
                <a:schemeClr val="tx1"/>
              </a:solidFill>
            </a:endParaRPr>
          </a:p>
        </p:txBody>
      </p:sp>
      <p:sp>
        <p:nvSpPr>
          <p:cNvPr id="4" name="TextBox 3"/>
          <p:cNvSpPr txBox="1"/>
          <p:nvPr/>
        </p:nvSpPr>
        <p:spPr>
          <a:xfrm>
            <a:off x="5491118" y="3124200"/>
            <a:ext cx="300082" cy="369332"/>
          </a:xfrm>
          <a:prstGeom prst="rect">
            <a:avLst/>
          </a:prstGeom>
          <a:noFill/>
        </p:spPr>
        <p:txBody>
          <a:bodyPr wrap="none" rtlCol="0">
            <a:spAutoFit/>
          </a:bodyPr>
          <a:lstStyle/>
          <a:p>
            <a:r>
              <a:rPr lang="en-US" dirty="0" smtClean="0"/>
              <a:t>+</a:t>
            </a:r>
            <a:endParaRPr lang="en-US" dirty="0"/>
          </a:p>
        </p:txBody>
      </p:sp>
      <p:sp>
        <p:nvSpPr>
          <p:cNvPr id="9" name="TextBox 8"/>
          <p:cNvSpPr txBox="1"/>
          <p:nvPr/>
        </p:nvSpPr>
        <p:spPr>
          <a:xfrm>
            <a:off x="304800" y="5861447"/>
            <a:ext cx="8458200" cy="615553"/>
          </a:xfrm>
          <a:prstGeom prst="rect">
            <a:avLst/>
          </a:prstGeom>
          <a:noFill/>
        </p:spPr>
        <p:txBody>
          <a:bodyPr wrap="square" rtlCol="0">
            <a:spAutoFit/>
          </a:bodyPr>
          <a:lstStyle/>
          <a:p>
            <a:pPr marL="342900" indent="-342900">
              <a:buFont typeface="Wingdings" pitchFamily="2" charset="2"/>
              <a:buChar char="§"/>
            </a:pPr>
            <a:r>
              <a:rPr lang="en-US" sz="2400" dirty="0" smtClean="0">
                <a:latin typeface="Book Antiqua" pitchFamily="18" charset="0"/>
              </a:rPr>
              <a:t>These are </a:t>
            </a:r>
            <a:r>
              <a:rPr lang="en-US" sz="2400" dirty="0" err="1" smtClean="0">
                <a:latin typeface="Book Antiqua" pitchFamily="18" charset="0"/>
              </a:rPr>
              <a:t>glycosphingolipids</a:t>
            </a:r>
            <a:r>
              <a:rPr lang="en-US" sz="2400" dirty="0" smtClean="0">
                <a:latin typeface="Book Antiqua" pitchFamily="18" charset="0"/>
              </a:rPr>
              <a:t>.</a:t>
            </a:r>
          </a:p>
          <a:p>
            <a:endParaRPr lang="en-US" sz="1000" dirty="0" smtClean="0">
              <a:latin typeface="Book Antiqua" pitchFamily="18" charset="0"/>
            </a:endParaRPr>
          </a:p>
        </p:txBody>
      </p:sp>
    </p:spTree>
    <p:extLst>
      <p:ext uri="{BB962C8B-B14F-4D97-AF65-F5344CB8AC3E}">
        <p14:creationId xmlns:p14="http://schemas.microsoft.com/office/powerpoint/2010/main" val="6797882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smtClean="0">
                <a:latin typeface="Book Antiqua" pitchFamily="18" charset="0"/>
              </a:rPr>
              <a:t>4B</a:t>
            </a:r>
            <a:r>
              <a:rPr lang="en-US" sz="2800" dirty="0" smtClean="0">
                <a:latin typeface="Book Antiqua" pitchFamily="18" charset="0"/>
              </a:rPr>
              <a:t>. </a:t>
            </a:r>
            <a:r>
              <a:rPr lang="en-US" sz="2800" dirty="0" err="1" smtClean="0">
                <a:latin typeface="Book Antiqua" pitchFamily="18" charset="0"/>
              </a:rPr>
              <a:t>Glycosphingolipids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23</a:t>
            </a:fld>
            <a:endParaRPr lang="en-US">
              <a:solidFill>
                <a:schemeClr val="tx1"/>
              </a:solidFill>
            </a:endParaRPr>
          </a:p>
        </p:txBody>
      </p:sp>
      <p:sp>
        <p:nvSpPr>
          <p:cNvPr id="7" name="TextBox 6"/>
          <p:cNvSpPr txBox="1"/>
          <p:nvPr/>
        </p:nvSpPr>
        <p:spPr>
          <a:xfrm>
            <a:off x="381000" y="1143000"/>
            <a:ext cx="8458200" cy="4462760"/>
          </a:xfrm>
          <a:prstGeom prst="rect">
            <a:avLst/>
          </a:prstGeom>
          <a:noFill/>
        </p:spPr>
        <p:txBody>
          <a:bodyPr wrap="square" rtlCol="0">
            <a:spAutoFit/>
          </a:bodyPr>
          <a:lstStyle/>
          <a:p>
            <a:pPr marL="457200" indent="-457200">
              <a:spcBef>
                <a:spcPct val="0"/>
              </a:spcBef>
              <a:buAutoNum type="alphaUcPeriod"/>
            </a:pPr>
            <a:r>
              <a:rPr lang="en-US" sz="2400" b="1" dirty="0" err="1" smtClean="0">
                <a:latin typeface="Book Antiqua" pitchFamily="18" charset="0"/>
                <a:ea typeface="ＭＳ Ｐゴシック" pitchFamily="34" charset="-128"/>
              </a:rPr>
              <a:t>Cerebrosides</a:t>
            </a:r>
            <a:r>
              <a:rPr lang="en-US" sz="2400" b="1" dirty="0" smtClean="0">
                <a:latin typeface="Book Antiqua" pitchFamily="18" charset="0"/>
                <a:ea typeface="ＭＳ Ｐゴシック" pitchFamily="34" charset="-128"/>
              </a:rPr>
              <a:t> </a:t>
            </a:r>
            <a:r>
              <a:rPr lang="en-US" sz="2400" dirty="0" smtClean="0">
                <a:latin typeface="Book Antiqua" pitchFamily="18" charset="0"/>
                <a:ea typeface="ＭＳ Ｐゴシック" pitchFamily="34" charset="-128"/>
              </a:rPr>
              <a:t>are neutral and</a:t>
            </a:r>
            <a:r>
              <a:rPr lang="en-US" sz="2400" b="1" dirty="0" smtClean="0">
                <a:latin typeface="Book Antiqua" pitchFamily="18" charset="0"/>
                <a:ea typeface="ＭＳ Ｐゴシック" pitchFamily="34" charset="-128"/>
              </a:rPr>
              <a:t> </a:t>
            </a:r>
            <a:r>
              <a:rPr lang="en-US" sz="2400" dirty="0" smtClean="0">
                <a:latin typeface="Book Antiqua" pitchFamily="18" charset="0"/>
                <a:ea typeface="ＭＳ Ｐゴシック" pitchFamily="34" charset="-128"/>
              </a:rPr>
              <a:t>have a single sugar linked to </a:t>
            </a:r>
            <a:r>
              <a:rPr lang="en-US" sz="2400" dirty="0" err="1" smtClean="0">
                <a:latin typeface="Book Antiqua" pitchFamily="18" charset="0"/>
                <a:ea typeface="ＭＳ Ｐゴシック" pitchFamily="34" charset="-128"/>
              </a:rPr>
              <a:t>ceramide</a:t>
            </a:r>
            <a:r>
              <a:rPr lang="en-US" sz="2400" dirty="0" smtClean="0">
                <a:latin typeface="Book Antiqua" pitchFamily="18" charset="0"/>
                <a:ea typeface="ＭＳ Ｐゴシック" pitchFamily="34" charset="-128"/>
              </a:rPr>
              <a:t>.</a:t>
            </a:r>
          </a:p>
          <a:p>
            <a:pPr marL="457200" indent="-457200">
              <a:spcBef>
                <a:spcPct val="0"/>
              </a:spcBef>
              <a:buAutoNum type="alphaUcPeriod"/>
            </a:pPr>
            <a:endParaRPr lang="en-US" sz="1000" dirty="0" smtClean="0">
              <a:latin typeface="Book Antiqua" pitchFamily="18" charset="0"/>
              <a:ea typeface="ＭＳ Ｐゴシック" pitchFamily="34" charset="-128"/>
            </a:endParaRPr>
          </a:p>
          <a:p>
            <a:pPr marL="914400" lvl="1" indent="-457200">
              <a:spcBef>
                <a:spcPct val="0"/>
              </a:spcBef>
              <a:buFont typeface="Wingdings" pitchFamily="2" charset="2"/>
              <a:buChar char="§"/>
            </a:pPr>
            <a:r>
              <a:rPr lang="en-US" sz="2400" dirty="0" smtClean="0">
                <a:latin typeface="Book Antiqua" pitchFamily="18" charset="0"/>
                <a:ea typeface="ＭＳ Ｐゴシック" pitchFamily="34" charset="-128"/>
              </a:rPr>
              <a:t>Those with </a:t>
            </a:r>
            <a:r>
              <a:rPr lang="en-US" sz="2400" b="1" dirty="0" err="1" smtClean="0">
                <a:latin typeface="Book Antiqua" pitchFamily="18" charset="0"/>
                <a:ea typeface="ＭＳ Ｐゴシック" pitchFamily="34" charset="-128"/>
              </a:rPr>
              <a:t>galactose</a:t>
            </a:r>
            <a:r>
              <a:rPr lang="en-US" sz="2400" dirty="0" smtClean="0">
                <a:latin typeface="Book Antiqua" pitchFamily="18" charset="0"/>
                <a:ea typeface="ＭＳ Ｐゴシック" pitchFamily="34" charset="-128"/>
              </a:rPr>
              <a:t> are typically found in the plasma membrane of cells in </a:t>
            </a:r>
            <a:r>
              <a:rPr lang="en-US" sz="2400" b="1" dirty="0" smtClean="0">
                <a:latin typeface="Book Antiqua" pitchFamily="18" charset="0"/>
                <a:ea typeface="ＭＳ Ｐゴシック" pitchFamily="34" charset="-128"/>
              </a:rPr>
              <a:t>neural tissue</a:t>
            </a:r>
            <a:r>
              <a:rPr lang="en-US" sz="2400" dirty="0" smtClean="0">
                <a:latin typeface="Book Antiqua" pitchFamily="18" charset="0"/>
                <a:ea typeface="ＭＳ Ｐゴシック" pitchFamily="34" charset="-128"/>
              </a:rPr>
              <a:t>.</a:t>
            </a:r>
          </a:p>
          <a:p>
            <a:pPr marL="914400" lvl="1" indent="-457200">
              <a:spcBef>
                <a:spcPct val="0"/>
              </a:spcBef>
              <a:buFont typeface="Wingdings" pitchFamily="2" charset="2"/>
              <a:buChar char="§"/>
            </a:pPr>
            <a:endParaRPr lang="en-US" sz="1000" dirty="0" smtClean="0">
              <a:latin typeface="Book Antiqua" pitchFamily="18" charset="0"/>
              <a:ea typeface="ＭＳ Ｐゴシック" pitchFamily="34" charset="-128"/>
            </a:endParaRPr>
          </a:p>
          <a:p>
            <a:pPr marL="914400" lvl="1" indent="-457200">
              <a:spcBef>
                <a:spcPct val="0"/>
              </a:spcBef>
              <a:buFont typeface="Wingdings" pitchFamily="2" charset="2"/>
              <a:buChar char="§"/>
            </a:pPr>
            <a:r>
              <a:rPr lang="en-US" sz="2400" dirty="0" smtClean="0">
                <a:latin typeface="Book Antiqua" pitchFamily="18" charset="0"/>
                <a:ea typeface="ＭＳ Ｐゴシック" pitchFamily="34" charset="-128"/>
              </a:rPr>
              <a:t>Those with </a:t>
            </a:r>
            <a:r>
              <a:rPr lang="en-US" sz="2400" b="1" dirty="0" smtClean="0">
                <a:latin typeface="Book Antiqua" pitchFamily="18" charset="0"/>
                <a:ea typeface="ＭＳ Ｐゴシック" pitchFamily="34" charset="-128"/>
              </a:rPr>
              <a:t>glucose</a:t>
            </a:r>
            <a:r>
              <a:rPr lang="en-US" sz="2400" dirty="0" smtClean="0">
                <a:latin typeface="Book Antiqua" pitchFamily="18" charset="0"/>
                <a:ea typeface="ＭＳ Ｐゴシック" pitchFamily="34" charset="-128"/>
              </a:rPr>
              <a:t> in </a:t>
            </a:r>
            <a:r>
              <a:rPr lang="en-US" sz="2400" b="1" dirty="0" err="1" smtClean="0">
                <a:latin typeface="Book Antiqua" pitchFamily="18" charset="0"/>
                <a:ea typeface="ＭＳ Ｐゴシック" pitchFamily="34" charset="-128"/>
              </a:rPr>
              <a:t>nonneural</a:t>
            </a:r>
            <a:r>
              <a:rPr lang="en-US" sz="2400" b="1" dirty="0" smtClean="0">
                <a:latin typeface="Book Antiqua" pitchFamily="18" charset="0"/>
                <a:ea typeface="ＭＳ Ｐゴシック" pitchFamily="34" charset="-128"/>
              </a:rPr>
              <a:t> tissue</a:t>
            </a:r>
            <a:r>
              <a:rPr lang="en-US" sz="2400" dirty="0" smtClean="0">
                <a:latin typeface="Book Antiqua" pitchFamily="18" charset="0"/>
                <a:ea typeface="ＭＳ Ｐゴシック" pitchFamily="34" charset="-128"/>
              </a:rPr>
              <a:t>.</a:t>
            </a:r>
          </a:p>
          <a:p>
            <a:pPr marL="457200" indent="-457200">
              <a:spcBef>
                <a:spcPct val="0"/>
              </a:spcBef>
              <a:buAutoNum type="alphaUcPeriod"/>
            </a:pPr>
            <a:endParaRPr lang="en-US" sz="2400" b="1" dirty="0" smtClean="0">
              <a:latin typeface="Book Antiqua" pitchFamily="18" charset="0"/>
              <a:ea typeface="ＭＳ Ｐゴシック" pitchFamily="34" charset="-128"/>
            </a:endParaRPr>
          </a:p>
          <a:p>
            <a:pPr marL="457200" indent="-457200">
              <a:spcBef>
                <a:spcPct val="0"/>
              </a:spcBef>
              <a:buAutoNum type="alphaUcPeriod"/>
            </a:pPr>
            <a:r>
              <a:rPr lang="en-US" sz="2400" b="1" dirty="0" err="1" smtClean="0">
                <a:latin typeface="Book Antiqua" pitchFamily="18" charset="0"/>
                <a:ea typeface="ＭＳ Ｐゴシック" pitchFamily="34" charset="-128"/>
              </a:rPr>
              <a:t>Globosides</a:t>
            </a:r>
            <a:r>
              <a:rPr lang="en-US" sz="2400" b="1" dirty="0" smtClean="0">
                <a:latin typeface="Book Antiqua" pitchFamily="18" charset="0"/>
                <a:ea typeface="ＭＳ Ｐゴシック" pitchFamily="34" charset="-128"/>
              </a:rPr>
              <a:t> </a:t>
            </a:r>
            <a:r>
              <a:rPr lang="en-US" sz="2400" dirty="0" smtClean="0">
                <a:latin typeface="Book Antiqua" pitchFamily="18" charset="0"/>
                <a:ea typeface="ＭＳ Ｐゴシック" pitchFamily="34" charset="-128"/>
              </a:rPr>
              <a:t>are neutral</a:t>
            </a:r>
            <a:r>
              <a:rPr lang="en-US" sz="2400" b="1" dirty="0" smtClean="0">
                <a:latin typeface="Book Antiqua" pitchFamily="18" charset="0"/>
                <a:ea typeface="ＭＳ Ｐゴシック" pitchFamily="34" charset="-128"/>
              </a:rPr>
              <a:t> </a:t>
            </a:r>
            <a:r>
              <a:rPr lang="en-US" sz="2400" dirty="0" smtClean="0">
                <a:latin typeface="Book Antiqua" pitchFamily="18" charset="0"/>
                <a:ea typeface="ＭＳ Ｐゴシック" pitchFamily="34" charset="-128"/>
              </a:rPr>
              <a:t>and</a:t>
            </a:r>
            <a:r>
              <a:rPr lang="en-US" sz="2400" b="1" dirty="0" smtClean="0">
                <a:latin typeface="Book Antiqua" pitchFamily="18" charset="0"/>
                <a:ea typeface="ＭＳ Ｐゴシック" pitchFamily="34" charset="-128"/>
              </a:rPr>
              <a:t> </a:t>
            </a:r>
            <a:r>
              <a:rPr lang="en-US" sz="2400" dirty="0" smtClean="0">
                <a:latin typeface="Book Antiqua" pitchFamily="18" charset="0"/>
                <a:ea typeface="ＭＳ Ｐゴシック" pitchFamily="34" charset="-128"/>
              </a:rPr>
              <a:t>have two or more sugars.</a:t>
            </a:r>
          </a:p>
          <a:p>
            <a:pPr marL="457200" indent="-457200">
              <a:spcBef>
                <a:spcPct val="0"/>
              </a:spcBef>
              <a:buAutoNum type="alphaUcPeriod"/>
            </a:pPr>
            <a:endParaRPr lang="en-US" sz="2400" b="1" dirty="0">
              <a:latin typeface="Book Antiqua" pitchFamily="18" charset="0"/>
              <a:ea typeface="ＭＳ Ｐゴシック" pitchFamily="34" charset="-128"/>
            </a:endParaRPr>
          </a:p>
          <a:p>
            <a:pPr marL="457200" indent="-457200">
              <a:spcBef>
                <a:spcPct val="0"/>
              </a:spcBef>
              <a:buAutoNum type="alphaUcPeriod"/>
            </a:pPr>
            <a:r>
              <a:rPr lang="en-US" sz="2400" b="1" dirty="0" err="1" smtClean="0">
                <a:latin typeface="Book Antiqua" pitchFamily="18" charset="0"/>
                <a:ea typeface="ＭＳ Ｐゴシック" pitchFamily="34" charset="-128"/>
              </a:rPr>
              <a:t>Gangliosides</a:t>
            </a:r>
            <a:r>
              <a:rPr lang="en-US" sz="2400" b="1" dirty="0" smtClean="0">
                <a:latin typeface="Book Antiqua" pitchFamily="18" charset="0"/>
                <a:ea typeface="ＭＳ Ｐゴシック" pitchFamily="34" charset="-128"/>
              </a:rPr>
              <a:t> </a:t>
            </a:r>
            <a:r>
              <a:rPr lang="en-US" sz="2400" dirty="0" smtClean="0">
                <a:latin typeface="Book Antiqua" pitchFamily="18" charset="0"/>
                <a:ea typeface="ＭＳ Ｐゴシック" pitchFamily="34" charset="-128"/>
              </a:rPr>
              <a:t>have oligosaccharides as their polar head groups and one or more residues of N-</a:t>
            </a:r>
            <a:r>
              <a:rPr lang="en-US" sz="2400" dirty="0" err="1" smtClean="0">
                <a:latin typeface="Book Antiqua" pitchFamily="18" charset="0"/>
                <a:ea typeface="ＭＳ Ｐゴシック" pitchFamily="34" charset="-128"/>
              </a:rPr>
              <a:t>acetylneuramic</a:t>
            </a:r>
            <a:r>
              <a:rPr lang="en-US" sz="2400" dirty="0" smtClean="0">
                <a:latin typeface="Book Antiqua" pitchFamily="18" charset="0"/>
                <a:ea typeface="ＭＳ Ｐゴシック" pitchFamily="34" charset="-128"/>
              </a:rPr>
              <a:t> acid (Neu5Ac), which is negatively charged.</a:t>
            </a:r>
            <a:endParaRPr lang="en-US" sz="2400" b="1" dirty="0" smtClean="0">
              <a:latin typeface="Book Antiqua" pitchFamily="18" charset="0"/>
              <a:ea typeface="ＭＳ Ｐゴシック" pitchFamily="34" charset="-128"/>
            </a:endParaRPr>
          </a:p>
        </p:txBody>
      </p:sp>
    </p:spTree>
    <p:extLst>
      <p:ext uri="{BB962C8B-B14F-4D97-AF65-F5344CB8AC3E}">
        <p14:creationId xmlns:p14="http://schemas.microsoft.com/office/powerpoint/2010/main" val="30115434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smtClean="0">
                <a:latin typeface="Book Antiqua" pitchFamily="18" charset="0"/>
              </a:rPr>
              <a:t>4B</a:t>
            </a:r>
            <a:r>
              <a:rPr lang="en-US" sz="2800" dirty="0" smtClean="0">
                <a:latin typeface="Book Antiqua" pitchFamily="18" charset="0"/>
              </a:rPr>
              <a:t>. </a:t>
            </a:r>
            <a:r>
              <a:rPr lang="en-US" sz="2800" dirty="0" err="1" smtClean="0">
                <a:latin typeface="Book Antiqua" pitchFamily="18" charset="0"/>
              </a:rPr>
              <a:t>Glycosphingolipids</a:t>
            </a:r>
            <a:r>
              <a:rPr lang="en-US" sz="2800" dirty="0" smtClean="0">
                <a:latin typeface="Book Antiqua" pitchFamily="18" charset="0"/>
              </a:rPr>
              <a:t> and Blood Groups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24</a:t>
            </a:fld>
            <a:endParaRPr lang="en-US">
              <a:solidFill>
                <a:schemeClr val="tx1"/>
              </a:solidFill>
            </a:endParaRPr>
          </a:p>
        </p:txBody>
      </p:sp>
      <p:sp>
        <p:nvSpPr>
          <p:cNvPr id="15" name="TextBox 14"/>
          <p:cNvSpPr txBox="1"/>
          <p:nvPr/>
        </p:nvSpPr>
        <p:spPr>
          <a:xfrm>
            <a:off x="3810000" y="1448812"/>
            <a:ext cx="4953000" cy="3046988"/>
          </a:xfrm>
          <a:prstGeom prst="rect">
            <a:avLst/>
          </a:prstGeom>
          <a:noFill/>
        </p:spPr>
        <p:txBody>
          <a:bodyPr wrap="square" rtlCol="0">
            <a:spAutoFit/>
          </a:bodyPr>
          <a:lstStyle/>
          <a:p>
            <a:pPr marL="342900" indent="-342900">
              <a:spcBef>
                <a:spcPct val="0"/>
              </a:spcBef>
              <a:buFont typeface="Wingdings" pitchFamily="2" charset="2"/>
              <a:buChar char="§"/>
            </a:pPr>
            <a:r>
              <a:rPr lang="en-US" sz="2400" dirty="0" smtClean="0">
                <a:latin typeface="Book Antiqua" pitchFamily="18" charset="0"/>
                <a:ea typeface="ＭＳ Ｐゴシック" pitchFamily="34" charset="-128"/>
              </a:rPr>
              <a:t>The blood groups are determined in part by the type of sugar located on the head groups in </a:t>
            </a:r>
            <a:r>
              <a:rPr lang="en-US" sz="2400" dirty="0" err="1" smtClean="0">
                <a:latin typeface="Book Antiqua" pitchFamily="18" charset="0"/>
                <a:ea typeface="ＭＳ Ｐゴシック" pitchFamily="34" charset="-128"/>
              </a:rPr>
              <a:t>glycosphingolipids</a:t>
            </a:r>
            <a:r>
              <a:rPr lang="en-US" sz="2400" dirty="0" smtClean="0">
                <a:latin typeface="Book Antiqua" pitchFamily="18" charset="0"/>
                <a:ea typeface="ＭＳ Ｐゴシック" pitchFamily="34" charset="-128"/>
              </a:rPr>
              <a:t>.</a:t>
            </a:r>
          </a:p>
          <a:p>
            <a:pPr marL="342900" indent="-342900">
              <a:spcBef>
                <a:spcPct val="0"/>
              </a:spcBef>
              <a:buFont typeface="Wingdings" pitchFamily="2" charset="2"/>
              <a:buChar char="§"/>
            </a:pPr>
            <a:endParaRPr lang="en-US" sz="2400" dirty="0">
              <a:latin typeface="Book Antiqua" pitchFamily="18" charset="0"/>
              <a:ea typeface="ＭＳ Ｐゴシック" pitchFamily="34" charset="-128"/>
            </a:endParaRPr>
          </a:p>
          <a:p>
            <a:pPr marL="342900" indent="-342900">
              <a:spcBef>
                <a:spcPct val="0"/>
              </a:spcBef>
              <a:buFont typeface="Wingdings" pitchFamily="2" charset="2"/>
              <a:buChar char="§"/>
            </a:pPr>
            <a:r>
              <a:rPr lang="en-US" sz="2400" dirty="0" smtClean="0">
                <a:latin typeface="Book Antiqua" pitchFamily="18" charset="0"/>
                <a:ea typeface="ＭＳ Ｐゴシック" pitchFamily="34" charset="-128"/>
              </a:rPr>
              <a:t>The </a:t>
            </a:r>
            <a:r>
              <a:rPr lang="en-US" sz="2400" dirty="0" err="1" smtClean="0">
                <a:latin typeface="Book Antiqua" pitchFamily="18" charset="0"/>
                <a:ea typeface="ＭＳ Ｐゴシック" pitchFamily="34" charset="-128"/>
              </a:rPr>
              <a:t>oligosacchardies</a:t>
            </a:r>
            <a:r>
              <a:rPr lang="en-US" sz="2400" dirty="0" smtClean="0">
                <a:latin typeface="Book Antiqua" pitchFamily="18" charset="0"/>
                <a:ea typeface="ＭＳ Ｐゴシック" pitchFamily="34" charset="-128"/>
              </a:rPr>
              <a:t> are found attached to certain blood proteins.</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872" y="1258824"/>
            <a:ext cx="3614928" cy="5065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88238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a:latin typeface="Book Antiqua" pitchFamily="18" charset="0"/>
              </a:rPr>
              <a:t>5</a:t>
            </a:r>
            <a:r>
              <a:rPr lang="en-US" sz="2800" dirty="0" smtClean="0">
                <a:latin typeface="Book Antiqua" pitchFamily="18" charset="0"/>
              </a:rPr>
              <a:t>. </a:t>
            </a:r>
            <a:r>
              <a:rPr lang="en-US" sz="2800" dirty="0" smtClean="0">
                <a:latin typeface="Book Antiqua" pitchFamily="18" charset="0"/>
              </a:rPr>
              <a:t>Phospholipids and </a:t>
            </a:r>
            <a:r>
              <a:rPr lang="en-US" sz="2800" dirty="0" err="1" smtClean="0">
                <a:latin typeface="Book Antiqua" pitchFamily="18" charset="0"/>
              </a:rPr>
              <a:t>S</a:t>
            </a:r>
            <a:r>
              <a:rPr lang="en-US" sz="2800" dirty="0" err="1" smtClean="0">
                <a:latin typeface="Book Antiqua" pitchFamily="18" charset="0"/>
              </a:rPr>
              <a:t>phingolipids</a:t>
            </a:r>
            <a:r>
              <a:rPr lang="en-US" sz="2800" dirty="0" smtClean="0">
                <a:latin typeface="Book Antiqua" pitchFamily="18" charset="0"/>
              </a:rPr>
              <a:t> are Degraded </a:t>
            </a:r>
            <a:br>
              <a:rPr lang="en-US" sz="2800" dirty="0" smtClean="0">
                <a:latin typeface="Book Antiqua" pitchFamily="18" charset="0"/>
              </a:rPr>
            </a:br>
            <a:r>
              <a:rPr lang="en-US" sz="2800" dirty="0" smtClean="0">
                <a:latin typeface="Book Antiqua" pitchFamily="18" charset="0"/>
              </a:rPr>
              <a:t>    in Lysosomes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25</a:t>
            </a:fld>
            <a:endParaRPr lang="en-US">
              <a:solidFill>
                <a:schemeClr val="tx1"/>
              </a:solidFill>
            </a:endParaRPr>
          </a:p>
        </p:txBody>
      </p:sp>
      <p:sp>
        <p:nvSpPr>
          <p:cNvPr id="7" name="TextBox 6"/>
          <p:cNvSpPr txBox="1"/>
          <p:nvPr/>
        </p:nvSpPr>
        <p:spPr>
          <a:xfrm>
            <a:off x="381000" y="956608"/>
            <a:ext cx="8458200" cy="1723549"/>
          </a:xfrm>
          <a:prstGeom prst="rect">
            <a:avLst/>
          </a:prstGeom>
          <a:noFill/>
        </p:spPr>
        <p:txBody>
          <a:bodyPr wrap="square" rtlCol="0">
            <a:spAutoFit/>
          </a:bodyPr>
          <a:lstStyle/>
          <a:p>
            <a:pPr>
              <a:spcBef>
                <a:spcPct val="0"/>
              </a:spcBef>
            </a:pPr>
            <a:r>
              <a:rPr lang="en-US" sz="2400" dirty="0" smtClean="0">
                <a:latin typeface="Book Antiqua" pitchFamily="18" charset="0"/>
                <a:ea typeface="ＭＳ Ｐゴシック" pitchFamily="34" charset="-128"/>
              </a:rPr>
              <a:t>Most cells continually degrade and replace their membrane lipids. </a:t>
            </a:r>
          </a:p>
          <a:p>
            <a:pPr>
              <a:spcBef>
                <a:spcPct val="0"/>
              </a:spcBef>
            </a:pPr>
            <a:endParaRPr lang="en-US" sz="1000" dirty="0">
              <a:latin typeface="Book Antiqua" pitchFamily="18" charset="0"/>
              <a:ea typeface="ＭＳ Ｐゴシック" pitchFamily="34" charset="-128"/>
            </a:endParaRPr>
          </a:p>
          <a:p>
            <a:pPr>
              <a:spcBef>
                <a:spcPct val="0"/>
              </a:spcBef>
            </a:pPr>
            <a:r>
              <a:rPr lang="en-US" sz="2400" dirty="0" smtClean="0">
                <a:latin typeface="Book Antiqua" pitchFamily="18" charset="0"/>
                <a:ea typeface="ＭＳ Ｐゴシック" pitchFamily="34" charset="-128"/>
              </a:rPr>
              <a:t>A. For each </a:t>
            </a:r>
            <a:r>
              <a:rPr lang="en-US" sz="2400" dirty="0" err="1" smtClean="0">
                <a:latin typeface="Book Antiqua" pitchFamily="18" charset="0"/>
                <a:ea typeface="ＭＳ Ｐゴシック" pitchFamily="34" charset="-128"/>
              </a:rPr>
              <a:t>hydrolyzable</a:t>
            </a:r>
            <a:r>
              <a:rPr lang="en-US" sz="2400" dirty="0" smtClean="0">
                <a:latin typeface="Book Antiqua" pitchFamily="18" charset="0"/>
                <a:ea typeface="ＭＳ Ｐゴシック" pitchFamily="34" charset="-128"/>
              </a:rPr>
              <a:t> bond in a </a:t>
            </a:r>
            <a:r>
              <a:rPr lang="en-US" sz="2400" dirty="0" err="1" smtClean="0">
                <a:latin typeface="Book Antiqua" pitchFamily="18" charset="0"/>
                <a:ea typeface="ＭＳ Ｐゴシック" pitchFamily="34" charset="-128"/>
              </a:rPr>
              <a:t>glycerophosholipid</a:t>
            </a:r>
            <a:r>
              <a:rPr lang="en-US" sz="2400" dirty="0" smtClean="0">
                <a:latin typeface="Book Antiqua" pitchFamily="18" charset="0"/>
                <a:ea typeface="ＭＳ Ｐゴシック" pitchFamily="34" charset="-128"/>
              </a:rPr>
              <a:t>, </a:t>
            </a:r>
            <a:br>
              <a:rPr lang="en-US" sz="2400" dirty="0" smtClean="0">
                <a:latin typeface="Book Antiqua" pitchFamily="18" charset="0"/>
                <a:ea typeface="ＭＳ Ｐゴシック" pitchFamily="34" charset="-128"/>
              </a:rPr>
            </a:br>
            <a:r>
              <a:rPr lang="en-US" sz="2400" dirty="0" smtClean="0">
                <a:latin typeface="Book Antiqua" pitchFamily="18" charset="0"/>
                <a:ea typeface="ＭＳ Ｐゴシック" pitchFamily="34" charset="-128"/>
              </a:rPr>
              <a:t>     there is a </a:t>
            </a:r>
            <a:r>
              <a:rPr lang="en-US" sz="2400" dirty="0" err="1" smtClean="0">
                <a:latin typeface="Book Antiqua" pitchFamily="18" charset="0"/>
                <a:ea typeface="ＭＳ Ｐゴシック" pitchFamily="34" charset="-128"/>
              </a:rPr>
              <a:t>specfic</a:t>
            </a:r>
            <a:r>
              <a:rPr lang="en-US" sz="2400" dirty="0" smtClean="0">
                <a:latin typeface="Book Antiqua" pitchFamily="18" charset="0"/>
                <a:ea typeface="ＭＳ Ｐゴシック" pitchFamily="34" charset="-128"/>
              </a:rPr>
              <a:t> hydrolytic enzyme in the lysosome.</a:t>
            </a: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9394" y="2599944"/>
            <a:ext cx="5305806" cy="4258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41502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a:latin typeface="Book Antiqua" pitchFamily="18" charset="0"/>
              </a:rPr>
              <a:t>5</a:t>
            </a:r>
            <a:r>
              <a:rPr lang="en-US" sz="2800" dirty="0" smtClean="0">
                <a:latin typeface="Book Antiqua" pitchFamily="18" charset="0"/>
              </a:rPr>
              <a:t>. </a:t>
            </a:r>
            <a:r>
              <a:rPr lang="en-US" sz="2800" dirty="0" smtClean="0">
                <a:latin typeface="Book Antiqua" pitchFamily="18" charset="0"/>
              </a:rPr>
              <a:t>Phospholipids and </a:t>
            </a:r>
            <a:r>
              <a:rPr lang="en-US" sz="2800" dirty="0" err="1" smtClean="0">
                <a:latin typeface="Book Antiqua" pitchFamily="18" charset="0"/>
              </a:rPr>
              <a:t>S</a:t>
            </a:r>
            <a:r>
              <a:rPr lang="en-US" sz="2800" dirty="0" err="1" smtClean="0">
                <a:latin typeface="Book Antiqua" pitchFamily="18" charset="0"/>
              </a:rPr>
              <a:t>phingolipids</a:t>
            </a:r>
            <a:r>
              <a:rPr lang="en-US" sz="2800" dirty="0" smtClean="0">
                <a:latin typeface="Book Antiqua" pitchFamily="18" charset="0"/>
              </a:rPr>
              <a:t> are Degraded </a:t>
            </a:r>
            <a:br>
              <a:rPr lang="en-US" sz="2800" dirty="0" smtClean="0">
                <a:latin typeface="Book Antiqua" pitchFamily="18" charset="0"/>
              </a:rPr>
            </a:br>
            <a:r>
              <a:rPr lang="en-US" sz="2800" dirty="0" smtClean="0">
                <a:latin typeface="Book Antiqua" pitchFamily="18" charset="0"/>
              </a:rPr>
              <a:t>    in Lysosomes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26</a:t>
            </a:fld>
            <a:endParaRPr lang="en-US">
              <a:solidFill>
                <a:schemeClr val="tx1"/>
              </a:solidFill>
            </a:endParaRPr>
          </a:p>
        </p:txBody>
      </p:sp>
      <p:sp>
        <p:nvSpPr>
          <p:cNvPr id="7" name="TextBox 6"/>
          <p:cNvSpPr txBox="1"/>
          <p:nvPr/>
        </p:nvSpPr>
        <p:spPr>
          <a:xfrm>
            <a:off x="381000" y="956608"/>
            <a:ext cx="8458200" cy="4924425"/>
          </a:xfrm>
          <a:prstGeom prst="rect">
            <a:avLst/>
          </a:prstGeom>
          <a:noFill/>
        </p:spPr>
        <p:txBody>
          <a:bodyPr wrap="square" rtlCol="0">
            <a:spAutoFit/>
          </a:bodyPr>
          <a:lstStyle/>
          <a:p>
            <a:pPr>
              <a:spcBef>
                <a:spcPct val="0"/>
              </a:spcBef>
            </a:pPr>
            <a:endParaRPr lang="en-US" sz="1000" dirty="0">
              <a:latin typeface="Book Antiqua" pitchFamily="18" charset="0"/>
              <a:ea typeface="ＭＳ Ｐゴシック" pitchFamily="34" charset="-128"/>
            </a:endParaRPr>
          </a:p>
          <a:p>
            <a:pPr>
              <a:spcBef>
                <a:spcPct val="0"/>
              </a:spcBef>
            </a:pPr>
            <a:r>
              <a:rPr lang="en-US" sz="2400" dirty="0" smtClean="0">
                <a:latin typeface="Book Antiqua" pitchFamily="18" charset="0"/>
                <a:ea typeface="ＭＳ Ｐゴシック" pitchFamily="34" charset="-128"/>
              </a:rPr>
              <a:t>B.  </a:t>
            </a:r>
            <a:r>
              <a:rPr lang="en-US" sz="2400" dirty="0" err="1" smtClean="0">
                <a:latin typeface="Book Antiqua" pitchFamily="18" charset="0"/>
                <a:ea typeface="ＭＳ Ｐゴシック" pitchFamily="34" charset="-128"/>
              </a:rPr>
              <a:t>Gangliosides</a:t>
            </a:r>
            <a:r>
              <a:rPr lang="en-US" sz="2400" dirty="0" smtClean="0">
                <a:latin typeface="Book Antiqua" pitchFamily="18" charset="0"/>
                <a:ea typeface="ＭＳ Ｐゴシック" pitchFamily="34" charset="-128"/>
              </a:rPr>
              <a:t> are degraded by a set of </a:t>
            </a:r>
            <a:r>
              <a:rPr lang="en-US" sz="2400" dirty="0" err="1" smtClean="0">
                <a:latin typeface="Book Antiqua" pitchFamily="18" charset="0"/>
                <a:ea typeface="ＭＳ Ｐゴシック" pitchFamily="34" charset="-128"/>
              </a:rPr>
              <a:t>lysosomal</a:t>
            </a:r>
            <a:r>
              <a:rPr lang="en-US" sz="2400" dirty="0" smtClean="0">
                <a:latin typeface="Book Antiqua" pitchFamily="18" charset="0"/>
                <a:ea typeface="ＭＳ Ｐゴシック" pitchFamily="34" charset="-128"/>
              </a:rPr>
              <a:t> enzymes </a:t>
            </a:r>
          </a:p>
          <a:p>
            <a:pPr>
              <a:spcBef>
                <a:spcPct val="0"/>
              </a:spcBef>
            </a:pPr>
            <a:r>
              <a:rPr lang="en-US" sz="2400" dirty="0" smtClean="0">
                <a:latin typeface="Book Antiqua" pitchFamily="18" charset="0"/>
                <a:ea typeface="ＭＳ Ｐゴシック" pitchFamily="34" charset="-128"/>
              </a:rPr>
              <a:t>     that catalyze the stepwise removal of sugar units, finally   </a:t>
            </a:r>
            <a:br>
              <a:rPr lang="en-US" sz="2400" dirty="0" smtClean="0">
                <a:latin typeface="Book Antiqua" pitchFamily="18" charset="0"/>
                <a:ea typeface="ＭＳ Ｐゴシック" pitchFamily="34" charset="-128"/>
              </a:rPr>
            </a:br>
            <a:r>
              <a:rPr lang="en-US" sz="2400" dirty="0" smtClean="0">
                <a:latin typeface="Book Antiqua" pitchFamily="18" charset="0"/>
                <a:ea typeface="ＭＳ Ｐゴシック" pitchFamily="34" charset="-128"/>
              </a:rPr>
              <a:t>     yielding a </a:t>
            </a:r>
            <a:r>
              <a:rPr lang="en-US" sz="2400" dirty="0" err="1" smtClean="0">
                <a:latin typeface="Book Antiqua" pitchFamily="18" charset="0"/>
                <a:ea typeface="ＭＳ Ｐゴシック" pitchFamily="34" charset="-128"/>
              </a:rPr>
              <a:t>ceramide</a:t>
            </a:r>
            <a:r>
              <a:rPr lang="en-US" sz="2400" dirty="0" smtClean="0">
                <a:latin typeface="Book Antiqua" pitchFamily="18" charset="0"/>
                <a:ea typeface="ＭＳ Ｐゴシック" pitchFamily="34" charset="-128"/>
              </a:rPr>
              <a:t>.</a:t>
            </a:r>
          </a:p>
          <a:p>
            <a:pPr>
              <a:spcBef>
                <a:spcPct val="0"/>
              </a:spcBef>
            </a:pPr>
            <a:endParaRPr lang="en-US" sz="2400" dirty="0">
              <a:latin typeface="Book Antiqua" pitchFamily="18" charset="0"/>
              <a:ea typeface="ＭＳ Ｐゴシック" pitchFamily="34" charset="-128"/>
            </a:endParaRPr>
          </a:p>
          <a:p>
            <a:pPr>
              <a:spcBef>
                <a:spcPct val="0"/>
              </a:spcBef>
            </a:pPr>
            <a:r>
              <a:rPr lang="en-US" sz="2400" dirty="0" smtClean="0">
                <a:latin typeface="Book Antiqua" pitchFamily="18" charset="0"/>
                <a:ea typeface="ＭＳ Ｐゴシック" pitchFamily="34" charset="-128"/>
              </a:rPr>
              <a:t>C.  A genetic defect in any of these hydrolytic enzymes leads  </a:t>
            </a:r>
          </a:p>
          <a:p>
            <a:pPr>
              <a:spcBef>
                <a:spcPct val="0"/>
              </a:spcBef>
            </a:pPr>
            <a:r>
              <a:rPr lang="en-US" sz="2400" dirty="0">
                <a:latin typeface="Book Antiqua" pitchFamily="18" charset="0"/>
                <a:ea typeface="ＭＳ Ｐゴシック" pitchFamily="34" charset="-128"/>
              </a:rPr>
              <a:t> </a:t>
            </a:r>
            <a:r>
              <a:rPr lang="en-US" sz="2400" dirty="0" smtClean="0">
                <a:latin typeface="Book Antiqua" pitchFamily="18" charset="0"/>
                <a:ea typeface="ＭＳ Ｐゴシック" pitchFamily="34" charset="-128"/>
              </a:rPr>
              <a:t>     to the accumulation of </a:t>
            </a:r>
            <a:r>
              <a:rPr lang="en-US" sz="2400" dirty="0" err="1" smtClean="0">
                <a:latin typeface="Book Antiqua" pitchFamily="18" charset="0"/>
                <a:ea typeface="ＭＳ Ｐゴシック" pitchFamily="34" charset="-128"/>
              </a:rPr>
              <a:t>gangliosides</a:t>
            </a:r>
            <a:r>
              <a:rPr lang="en-US" sz="2400" dirty="0" smtClean="0">
                <a:latin typeface="Book Antiqua" pitchFamily="18" charset="0"/>
                <a:ea typeface="ＭＳ Ｐゴシック" pitchFamily="34" charset="-128"/>
              </a:rPr>
              <a:t> in the cell, with  </a:t>
            </a:r>
          </a:p>
          <a:p>
            <a:pPr>
              <a:spcBef>
                <a:spcPct val="0"/>
              </a:spcBef>
            </a:pPr>
            <a:r>
              <a:rPr lang="en-US" sz="2400" dirty="0">
                <a:latin typeface="Book Antiqua" pitchFamily="18" charset="0"/>
                <a:ea typeface="ＭＳ Ｐゴシック" pitchFamily="34" charset="-128"/>
              </a:rPr>
              <a:t> </a:t>
            </a:r>
            <a:r>
              <a:rPr lang="en-US" sz="2400" dirty="0" smtClean="0">
                <a:latin typeface="Book Antiqua" pitchFamily="18" charset="0"/>
                <a:ea typeface="ＭＳ Ｐゴシック" pitchFamily="34" charset="-128"/>
              </a:rPr>
              <a:t>     severe medical consequences.</a:t>
            </a:r>
          </a:p>
          <a:p>
            <a:pPr>
              <a:spcBef>
                <a:spcPct val="0"/>
              </a:spcBef>
            </a:pPr>
            <a:endParaRPr lang="en-US" sz="1000" dirty="0" smtClean="0">
              <a:latin typeface="Book Antiqua" pitchFamily="18" charset="0"/>
              <a:ea typeface="ＭＳ Ｐゴシック" pitchFamily="34" charset="-128"/>
            </a:endParaRPr>
          </a:p>
          <a:p>
            <a:pPr marL="800100" lvl="1" indent="-342900">
              <a:spcBef>
                <a:spcPct val="0"/>
              </a:spcBef>
              <a:buFont typeface="Wingdings" pitchFamily="2" charset="2"/>
              <a:buChar char="§"/>
            </a:pPr>
            <a:r>
              <a:rPr lang="en-US" sz="2400" dirty="0" smtClean="0">
                <a:latin typeface="Book Antiqua" pitchFamily="18" charset="0"/>
                <a:ea typeface="ＭＳ Ｐゴシック" pitchFamily="34" charset="-128"/>
              </a:rPr>
              <a:t>Mental retardation</a:t>
            </a:r>
          </a:p>
          <a:p>
            <a:pPr marL="800100" lvl="1" indent="-342900">
              <a:spcBef>
                <a:spcPct val="0"/>
              </a:spcBef>
              <a:buFont typeface="Wingdings" pitchFamily="2" charset="2"/>
              <a:buChar char="§"/>
            </a:pPr>
            <a:endParaRPr lang="en-US" sz="1000" dirty="0" smtClean="0">
              <a:latin typeface="Book Antiqua" pitchFamily="18" charset="0"/>
              <a:ea typeface="ＭＳ Ｐゴシック" pitchFamily="34" charset="-128"/>
            </a:endParaRPr>
          </a:p>
          <a:p>
            <a:pPr marL="800100" lvl="1" indent="-342900">
              <a:spcBef>
                <a:spcPct val="0"/>
              </a:spcBef>
              <a:buFont typeface="Wingdings" pitchFamily="2" charset="2"/>
              <a:buChar char="§"/>
            </a:pPr>
            <a:r>
              <a:rPr lang="en-US" sz="2400" dirty="0" smtClean="0">
                <a:latin typeface="Book Antiqua" pitchFamily="18" charset="0"/>
                <a:ea typeface="ＭＳ Ｐゴシック" pitchFamily="34" charset="-128"/>
              </a:rPr>
              <a:t>Paralysis</a:t>
            </a:r>
          </a:p>
          <a:p>
            <a:pPr marL="800100" lvl="1" indent="-342900">
              <a:spcBef>
                <a:spcPct val="0"/>
              </a:spcBef>
              <a:buFont typeface="Wingdings" pitchFamily="2" charset="2"/>
              <a:buChar char="§"/>
            </a:pPr>
            <a:endParaRPr lang="en-US" sz="1000" dirty="0" smtClean="0">
              <a:latin typeface="Book Antiqua" pitchFamily="18" charset="0"/>
              <a:ea typeface="ＭＳ Ｐゴシック" pitchFamily="34" charset="-128"/>
            </a:endParaRPr>
          </a:p>
          <a:p>
            <a:pPr marL="800100" lvl="1" indent="-342900">
              <a:spcBef>
                <a:spcPct val="0"/>
              </a:spcBef>
              <a:buFont typeface="Wingdings" pitchFamily="2" charset="2"/>
              <a:buChar char="§"/>
            </a:pPr>
            <a:r>
              <a:rPr lang="en-US" sz="2400" dirty="0" smtClean="0">
                <a:latin typeface="Book Antiqua" pitchFamily="18" charset="0"/>
                <a:ea typeface="ＭＳ Ｐゴシック" pitchFamily="34" charset="-128"/>
              </a:rPr>
              <a:t>Blindness</a:t>
            </a:r>
          </a:p>
          <a:p>
            <a:pPr marL="800100" lvl="1" indent="-342900">
              <a:spcBef>
                <a:spcPct val="0"/>
              </a:spcBef>
              <a:buFont typeface="Wingdings" pitchFamily="2" charset="2"/>
              <a:buChar char="§"/>
            </a:pPr>
            <a:endParaRPr lang="en-US" sz="1000" dirty="0" smtClean="0">
              <a:latin typeface="Book Antiqua" pitchFamily="18" charset="0"/>
              <a:ea typeface="ＭＳ Ｐゴシック" pitchFamily="34" charset="-128"/>
            </a:endParaRPr>
          </a:p>
          <a:p>
            <a:pPr marL="800100" lvl="1" indent="-342900">
              <a:spcBef>
                <a:spcPct val="0"/>
              </a:spcBef>
              <a:buFont typeface="Wingdings" pitchFamily="2" charset="2"/>
              <a:buChar char="§"/>
            </a:pPr>
            <a:r>
              <a:rPr lang="en-US" sz="2400" dirty="0" smtClean="0">
                <a:latin typeface="Book Antiqua" pitchFamily="18" charset="0"/>
                <a:ea typeface="ＭＳ Ｐゴシック" pitchFamily="34" charset="-128"/>
              </a:rPr>
              <a:t>Early Death</a:t>
            </a:r>
          </a:p>
        </p:txBody>
      </p:sp>
    </p:spTree>
    <p:extLst>
      <p:ext uri="{BB962C8B-B14F-4D97-AF65-F5344CB8AC3E}">
        <p14:creationId xmlns:p14="http://schemas.microsoft.com/office/powerpoint/2010/main" val="9772407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a:latin typeface="Book Antiqua" pitchFamily="18" charset="0"/>
              </a:rPr>
              <a:t>6</a:t>
            </a:r>
            <a:r>
              <a:rPr lang="en-US" sz="2800" dirty="0" smtClean="0">
                <a:latin typeface="Book Antiqua" pitchFamily="18" charset="0"/>
              </a:rPr>
              <a:t>. </a:t>
            </a:r>
            <a:r>
              <a:rPr lang="en-US" sz="2800" dirty="0" smtClean="0">
                <a:latin typeface="Book Antiqua" pitchFamily="18" charset="0"/>
              </a:rPr>
              <a:t>Sterols-</a:t>
            </a:r>
            <a:r>
              <a:rPr lang="en-US" sz="2800" dirty="0" err="1" smtClean="0">
                <a:latin typeface="Book Antiqua" pitchFamily="18" charset="0"/>
              </a:rPr>
              <a:t>Nonfatty</a:t>
            </a:r>
            <a:r>
              <a:rPr lang="en-US" sz="2800" dirty="0" smtClean="0">
                <a:latin typeface="Book Antiqua" pitchFamily="18" charset="0"/>
              </a:rPr>
              <a:t> acid Membrane Lipids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27</a:t>
            </a:fld>
            <a:endParaRPr lang="en-US">
              <a:solidFill>
                <a:schemeClr val="tx1"/>
              </a:solidFill>
            </a:endParaRPr>
          </a:p>
        </p:txBody>
      </p:sp>
      <p:pic>
        <p:nvPicPr>
          <p:cNvPr id="8"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10590"/>
          <a:stretch/>
        </p:blipFill>
        <p:spPr bwMode="auto">
          <a:xfrm>
            <a:off x="2514600" y="2971801"/>
            <a:ext cx="5943600" cy="3246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81000" y="1062335"/>
            <a:ext cx="8458200" cy="2985433"/>
          </a:xfrm>
          <a:prstGeom prst="rect">
            <a:avLst/>
          </a:prstGeom>
          <a:noFill/>
        </p:spPr>
        <p:txBody>
          <a:bodyPr wrap="square" rtlCol="0">
            <a:spAutoFit/>
          </a:bodyPr>
          <a:lstStyle/>
          <a:p>
            <a:pPr>
              <a:spcBef>
                <a:spcPct val="0"/>
              </a:spcBef>
            </a:pPr>
            <a:r>
              <a:rPr lang="en-US" sz="2400" dirty="0" smtClean="0">
                <a:latin typeface="Book Antiqua" pitchFamily="18" charset="0"/>
                <a:ea typeface="ＭＳ Ｐゴシック" pitchFamily="34" charset="-128"/>
              </a:rPr>
              <a:t>General Structure:</a:t>
            </a:r>
          </a:p>
          <a:p>
            <a:pPr>
              <a:spcBef>
                <a:spcPct val="0"/>
              </a:spcBef>
            </a:pPr>
            <a:endParaRPr lang="en-US" sz="1000" dirty="0">
              <a:latin typeface="Book Antiqua" pitchFamily="18" charset="0"/>
              <a:ea typeface="ＭＳ Ｐゴシック" pitchFamily="34" charset="-128"/>
            </a:endParaRPr>
          </a:p>
          <a:p>
            <a:pPr>
              <a:spcBef>
                <a:spcPct val="0"/>
              </a:spcBef>
            </a:pPr>
            <a:r>
              <a:rPr lang="en-US" sz="2400" dirty="0" smtClean="0">
                <a:latin typeface="Book Antiqua" pitchFamily="18" charset="0"/>
                <a:ea typeface="ＭＳ Ｐゴシック" pitchFamily="34" charset="-128"/>
              </a:rPr>
              <a:t>Steroid Nucleus: four fused rings</a:t>
            </a:r>
          </a:p>
          <a:p>
            <a:pPr>
              <a:spcBef>
                <a:spcPct val="0"/>
              </a:spcBef>
            </a:pPr>
            <a:endParaRPr lang="en-US" sz="1000" dirty="0" smtClean="0">
              <a:latin typeface="Book Antiqua" pitchFamily="18" charset="0"/>
              <a:ea typeface="ＭＳ Ｐゴシック" pitchFamily="34" charset="-128"/>
            </a:endParaRPr>
          </a:p>
          <a:p>
            <a:pPr marL="342900" indent="-342900">
              <a:spcBef>
                <a:spcPct val="0"/>
              </a:spcBef>
              <a:buFont typeface="Wingdings" pitchFamily="2" charset="2"/>
              <a:buChar char="§"/>
            </a:pPr>
            <a:r>
              <a:rPr lang="en-US" sz="2400" dirty="0" smtClean="0">
                <a:latin typeface="Book Antiqua" pitchFamily="18" charset="0"/>
                <a:ea typeface="ＭＳ Ｐゴシック" pitchFamily="34" charset="-128"/>
              </a:rPr>
              <a:t>Three with 6 C and one with 5 C</a:t>
            </a:r>
          </a:p>
          <a:p>
            <a:pPr marL="342900" indent="-342900">
              <a:spcBef>
                <a:spcPct val="0"/>
              </a:spcBef>
              <a:buFont typeface="Wingdings" pitchFamily="2" charset="2"/>
              <a:buChar char="§"/>
            </a:pPr>
            <a:r>
              <a:rPr lang="en-US" sz="2400" dirty="0" smtClean="0">
                <a:latin typeface="Book Antiqua" pitchFamily="18" charset="0"/>
                <a:ea typeface="ＭＳ Ｐゴシック" pitchFamily="34" charset="-128"/>
              </a:rPr>
              <a:t>Hydroxyl group in the A-ring</a:t>
            </a:r>
          </a:p>
          <a:p>
            <a:pPr marL="342900" indent="-342900">
              <a:spcBef>
                <a:spcPct val="0"/>
              </a:spcBef>
              <a:buFont typeface="Wingdings" pitchFamily="2" charset="2"/>
              <a:buChar char="§"/>
            </a:pPr>
            <a:r>
              <a:rPr lang="en-US" sz="2400" dirty="0" smtClean="0">
                <a:latin typeface="Book Antiqua" pitchFamily="18" charset="0"/>
                <a:ea typeface="ＭＳ Ｐゴシック" pitchFamily="34" charset="-128"/>
              </a:rPr>
              <a:t>Various nonpolar side chains</a:t>
            </a:r>
          </a:p>
          <a:p>
            <a:pPr marL="342900" indent="-342900">
              <a:spcBef>
                <a:spcPct val="0"/>
              </a:spcBef>
              <a:buFont typeface="Wingdings" pitchFamily="2" charset="2"/>
              <a:buChar char="§"/>
            </a:pPr>
            <a:r>
              <a:rPr lang="en-US" sz="2400" dirty="0" smtClean="0">
                <a:latin typeface="Book Antiqua" pitchFamily="18" charset="0"/>
                <a:ea typeface="ＭＳ Ｐゴシック" pitchFamily="34" charset="-128"/>
              </a:rPr>
              <a:t>Almost planar</a:t>
            </a:r>
          </a:p>
          <a:p>
            <a:pPr marL="457200" indent="-457200">
              <a:spcBef>
                <a:spcPct val="0"/>
              </a:spcBef>
              <a:buAutoNum type="alphaUcPeriod"/>
            </a:pPr>
            <a:endParaRPr lang="en-US" sz="2400" dirty="0" smtClean="0">
              <a:latin typeface="Book Antiqua" pitchFamily="18" charset="0"/>
              <a:ea typeface="ＭＳ Ｐゴシック" pitchFamily="34" charset="-128"/>
            </a:endParaRPr>
          </a:p>
        </p:txBody>
      </p:sp>
    </p:spTree>
    <p:extLst>
      <p:ext uri="{BB962C8B-B14F-4D97-AF65-F5344CB8AC3E}">
        <p14:creationId xmlns:p14="http://schemas.microsoft.com/office/powerpoint/2010/main" val="8062880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smtClean="0">
                <a:latin typeface="Book Antiqua" pitchFamily="18" charset="0"/>
              </a:rPr>
              <a:t>6A. </a:t>
            </a:r>
            <a:r>
              <a:rPr lang="en-US" sz="2800" dirty="0" smtClean="0">
                <a:latin typeface="Book Antiqua" pitchFamily="18" charset="0"/>
              </a:rPr>
              <a:t>Physiological Roles of Sterols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28</a:t>
            </a:fld>
            <a:endParaRPr lang="en-US">
              <a:solidFill>
                <a:schemeClr val="tx1"/>
              </a:solidFill>
            </a:endParaRPr>
          </a:p>
        </p:txBody>
      </p:sp>
      <p:sp>
        <p:nvSpPr>
          <p:cNvPr id="7" name="TextBox 6"/>
          <p:cNvSpPr txBox="1"/>
          <p:nvPr/>
        </p:nvSpPr>
        <p:spPr>
          <a:xfrm>
            <a:off x="381000" y="1062335"/>
            <a:ext cx="8458200" cy="5293757"/>
          </a:xfrm>
          <a:prstGeom prst="rect">
            <a:avLst/>
          </a:prstGeom>
          <a:noFill/>
        </p:spPr>
        <p:txBody>
          <a:bodyPr wrap="square" rtlCol="0">
            <a:spAutoFit/>
          </a:bodyPr>
          <a:lstStyle/>
          <a:p>
            <a:pPr marL="342900" indent="-342900">
              <a:spcBef>
                <a:spcPct val="0"/>
              </a:spcBef>
              <a:buFont typeface="Wingdings" pitchFamily="2" charset="2"/>
              <a:buChar char="§"/>
            </a:pPr>
            <a:r>
              <a:rPr lang="en-US" sz="2400" dirty="0" smtClean="0">
                <a:latin typeface="Book Antiqua" pitchFamily="18" charset="0"/>
                <a:ea typeface="ＭＳ Ｐゴシック" pitchFamily="34" charset="-128"/>
              </a:rPr>
              <a:t>Cholesterol and related sterols are present in the membranes of most eukaryotic cells.</a:t>
            </a:r>
          </a:p>
          <a:p>
            <a:pPr marL="342900" indent="-342900">
              <a:spcBef>
                <a:spcPct val="0"/>
              </a:spcBef>
              <a:buFont typeface="Wingdings" pitchFamily="2" charset="2"/>
              <a:buChar char="§"/>
            </a:pPr>
            <a:endParaRPr lang="en-US" sz="1000" dirty="0" smtClean="0">
              <a:latin typeface="Book Antiqua" pitchFamily="18" charset="0"/>
              <a:ea typeface="ＭＳ Ｐゴシック" pitchFamily="34" charset="-128"/>
            </a:endParaRPr>
          </a:p>
          <a:p>
            <a:pPr marL="800100" lvl="1" indent="-342900">
              <a:spcBef>
                <a:spcPct val="0"/>
              </a:spcBef>
              <a:buFontTx/>
              <a:buChar char="-"/>
            </a:pPr>
            <a:r>
              <a:rPr lang="en-US" sz="2400" dirty="0" smtClean="0">
                <a:latin typeface="Book Antiqua" pitchFamily="18" charset="0"/>
                <a:ea typeface="ＭＳ Ｐゴシック" pitchFamily="34" charset="-128"/>
              </a:rPr>
              <a:t>Modulate fluidity and permeability</a:t>
            </a:r>
          </a:p>
          <a:p>
            <a:pPr marL="800100" lvl="1" indent="-342900">
              <a:spcBef>
                <a:spcPct val="0"/>
              </a:spcBef>
              <a:buFontTx/>
              <a:buChar char="-"/>
            </a:pPr>
            <a:r>
              <a:rPr lang="en-US" sz="2400" dirty="0" smtClean="0">
                <a:latin typeface="Book Antiqua" pitchFamily="18" charset="0"/>
                <a:ea typeface="ＭＳ Ｐゴシック" pitchFamily="34" charset="-128"/>
              </a:rPr>
              <a:t>Thicken the plasma membrane</a:t>
            </a:r>
          </a:p>
          <a:p>
            <a:pPr marL="800100" lvl="1" indent="-342900">
              <a:spcBef>
                <a:spcPct val="0"/>
              </a:spcBef>
              <a:buFontTx/>
              <a:buChar char="-"/>
            </a:pPr>
            <a:r>
              <a:rPr lang="en-US" sz="2400" dirty="0" smtClean="0">
                <a:latin typeface="Book Antiqua" pitchFamily="18" charset="0"/>
                <a:ea typeface="ＭＳ Ｐゴシック" pitchFamily="34" charset="-128"/>
              </a:rPr>
              <a:t>Most bacteria lack sterols</a:t>
            </a:r>
          </a:p>
          <a:p>
            <a:pPr lvl="1">
              <a:spcBef>
                <a:spcPct val="0"/>
              </a:spcBef>
            </a:pPr>
            <a:endParaRPr lang="en-US" sz="1000" dirty="0" smtClean="0">
              <a:latin typeface="Book Antiqua" pitchFamily="18" charset="0"/>
              <a:ea typeface="ＭＳ Ｐゴシック" pitchFamily="34" charset="-128"/>
            </a:endParaRPr>
          </a:p>
          <a:p>
            <a:pPr marL="342900" indent="-342900">
              <a:spcBef>
                <a:spcPct val="0"/>
              </a:spcBef>
              <a:buFont typeface="Wingdings" pitchFamily="2" charset="2"/>
              <a:buChar char="§"/>
            </a:pPr>
            <a:r>
              <a:rPr lang="en-US" sz="2400" dirty="0" smtClean="0">
                <a:latin typeface="Book Antiqua" pitchFamily="18" charset="0"/>
                <a:ea typeface="ＭＳ Ｐゴシック" pitchFamily="34" charset="-128"/>
              </a:rPr>
              <a:t>Mammals obtain cholesterol from food or synthesize it </a:t>
            </a:r>
            <a:r>
              <a:rPr lang="en-US" sz="2400" i="1" dirty="0" smtClean="0">
                <a:latin typeface="Book Antiqua" pitchFamily="18" charset="0"/>
                <a:ea typeface="ＭＳ Ｐゴシック" pitchFamily="34" charset="-128"/>
              </a:rPr>
              <a:t>de novo</a:t>
            </a:r>
            <a:r>
              <a:rPr lang="en-US" sz="2400" dirty="0" smtClean="0">
                <a:latin typeface="Book Antiqua" pitchFamily="18" charset="0"/>
                <a:ea typeface="ＭＳ Ｐゴシック" pitchFamily="34" charset="-128"/>
              </a:rPr>
              <a:t> in the liver.</a:t>
            </a:r>
          </a:p>
          <a:p>
            <a:pPr marL="342900" indent="-342900">
              <a:spcBef>
                <a:spcPct val="0"/>
              </a:spcBef>
              <a:buFont typeface="Wingdings" pitchFamily="2" charset="2"/>
              <a:buChar char="§"/>
            </a:pPr>
            <a:endParaRPr lang="en-US" sz="1000" dirty="0">
              <a:latin typeface="Book Antiqua" pitchFamily="18" charset="0"/>
              <a:ea typeface="ＭＳ Ｐゴシック" pitchFamily="34" charset="-128"/>
            </a:endParaRPr>
          </a:p>
          <a:p>
            <a:pPr marL="342900" indent="-342900">
              <a:spcBef>
                <a:spcPct val="0"/>
              </a:spcBef>
              <a:buFont typeface="Wingdings" pitchFamily="2" charset="2"/>
              <a:buChar char="§"/>
            </a:pPr>
            <a:r>
              <a:rPr lang="en-US" sz="2400" dirty="0" smtClean="0">
                <a:latin typeface="Book Antiqua" pitchFamily="18" charset="0"/>
                <a:ea typeface="ＭＳ Ｐゴシック" pitchFamily="34" charset="-128"/>
              </a:rPr>
              <a:t>Cholesterol, bound to proteins, is transported to tissues via blood vessels.</a:t>
            </a:r>
          </a:p>
          <a:p>
            <a:pPr marL="342900" indent="-342900">
              <a:spcBef>
                <a:spcPct val="0"/>
              </a:spcBef>
              <a:buFont typeface="Wingdings" pitchFamily="2" charset="2"/>
              <a:buChar char="§"/>
            </a:pPr>
            <a:endParaRPr lang="en-US" sz="1000" dirty="0" smtClean="0">
              <a:latin typeface="Book Antiqua" pitchFamily="18" charset="0"/>
              <a:ea typeface="ＭＳ Ｐゴシック" pitchFamily="34" charset="-128"/>
            </a:endParaRPr>
          </a:p>
          <a:p>
            <a:pPr lvl="1">
              <a:spcBef>
                <a:spcPct val="0"/>
              </a:spcBef>
            </a:pPr>
            <a:r>
              <a:rPr lang="en-US" sz="2400" dirty="0" smtClean="0">
                <a:latin typeface="Book Antiqua" pitchFamily="18" charset="0"/>
                <a:ea typeface="ＭＳ Ｐゴシック" pitchFamily="34" charset="-128"/>
              </a:rPr>
              <a:t>- Cholesterol in low-density lipoproteins tend to deposit </a:t>
            </a:r>
            <a:br>
              <a:rPr lang="en-US" sz="2400" dirty="0" smtClean="0">
                <a:latin typeface="Book Antiqua" pitchFamily="18" charset="0"/>
                <a:ea typeface="ＭＳ Ｐゴシック" pitchFamily="34" charset="-128"/>
              </a:rPr>
            </a:br>
            <a:r>
              <a:rPr lang="en-US" sz="2400" dirty="0" smtClean="0">
                <a:latin typeface="Book Antiqua" pitchFamily="18" charset="0"/>
                <a:ea typeface="ＭＳ Ｐゴシック" pitchFamily="34" charset="-128"/>
              </a:rPr>
              <a:t>   and clog arteries.</a:t>
            </a:r>
          </a:p>
          <a:p>
            <a:pPr marL="342900" indent="-342900">
              <a:spcBef>
                <a:spcPct val="0"/>
              </a:spcBef>
              <a:buFont typeface="Wingdings" pitchFamily="2" charset="2"/>
              <a:buChar char="§"/>
            </a:pPr>
            <a:endParaRPr lang="en-US" sz="1000" dirty="0">
              <a:latin typeface="Book Antiqua" pitchFamily="18" charset="0"/>
              <a:ea typeface="ＭＳ Ｐゴシック" pitchFamily="34" charset="-128"/>
            </a:endParaRPr>
          </a:p>
          <a:p>
            <a:pPr marL="342900" indent="-342900">
              <a:spcBef>
                <a:spcPct val="0"/>
              </a:spcBef>
              <a:buFont typeface="Wingdings" pitchFamily="2" charset="2"/>
              <a:buChar char="§"/>
            </a:pPr>
            <a:r>
              <a:rPr lang="en-US" sz="2400" dirty="0" smtClean="0">
                <a:latin typeface="Book Antiqua" pitchFamily="18" charset="0"/>
                <a:ea typeface="ＭＳ Ｐゴシック" pitchFamily="34" charset="-128"/>
              </a:rPr>
              <a:t>Many hormones are derivatives of sterols.</a:t>
            </a:r>
          </a:p>
        </p:txBody>
      </p:sp>
    </p:spTree>
    <p:extLst>
      <p:ext uri="{BB962C8B-B14F-4D97-AF65-F5344CB8AC3E}">
        <p14:creationId xmlns:p14="http://schemas.microsoft.com/office/powerpoint/2010/main" val="41438885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nvSpPr>
        <p:spPr bwMode="auto">
          <a:xfrm>
            <a:off x="457200" y="2743200"/>
            <a:ext cx="8153400" cy="1981200"/>
          </a:xfrm>
          <a:prstGeom prst="rect">
            <a:avLst/>
          </a:prstGeom>
          <a:noFill/>
          <a:ln>
            <a:noFill/>
          </a:ln>
          <a:effectLst>
            <a:outerShdw dist="12700"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tabLst>
                <a:tab pos="2060575" algn="l"/>
              </a:tabLst>
            </a:pPr>
            <a:r>
              <a:rPr lang="en-US" sz="3400" b="1" dirty="0" smtClean="0">
                <a:latin typeface="Book Antiqua" pitchFamily="18" charset="0"/>
              </a:rPr>
              <a:t>Biologically Active </a:t>
            </a:r>
            <a:r>
              <a:rPr lang="en-US" sz="3400" b="1" dirty="0" smtClean="0">
                <a:latin typeface="Book Antiqua" pitchFamily="18" charset="0"/>
              </a:rPr>
              <a:t>Lipids</a:t>
            </a:r>
            <a:endParaRPr lang="en-US" sz="3400" b="1" dirty="0" smtClean="0">
              <a:latin typeface="Book Antiqua" pitchFamily="18" charset="0"/>
            </a:endParaRPr>
          </a:p>
          <a:p>
            <a:pPr algn="ctr">
              <a:tabLst>
                <a:tab pos="2060575" algn="l"/>
              </a:tabLst>
            </a:pPr>
            <a:endParaRPr lang="en-US" sz="3400" dirty="0">
              <a:latin typeface="Book Antiqua" pitchFamily="18" charset="0"/>
            </a:endParaRPr>
          </a:p>
          <a:p>
            <a:pPr algn="ctr">
              <a:tabLst>
                <a:tab pos="2060575" algn="l"/>
              </a:tabLst>
            </a:pPr>
            <a:r>
              <a:rPr lang="en-US" sz="3400" dirty="0">
                <a:latin typeface="Book Antiqua" pitchFamily="18" charset="0"/>
              </a:rPr>
              <a:t> </a:t>
            </a:r>
          </a:p>
        </p:txBody>
      </p:sp>
      <p:sp>
        <p:nvSpPr>
          <p:cNvPr id="2053" name="Line 6"/>
          <p:cNvSpPr>
            <a:spLocks noChangeShapeType="1"/>
          </p:cNvSpPr>
          <p:nvPr/>
        </p:nvSpPr>
        <p:spPr bwMode="auto">
          <a:xfrm>
            <a:off x="609600" y="1752600"/>
            <a:ext cx="78803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4" name="Line 7"/>
          <p:cNvSpPr>
            <a:spLocks noChangeShapeType="1"/>
          </p:cNvSpPr>
          <p:nvPr/>
        </p:nvSpPr>
        <p:spPr bwMode="auto">
          <a:xfrm>
            <a:off x="609600" y="4899025"/>
            <a:ext cx="78803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 name="Slide Number Placeholder 2"/>
          <p:cNvSpPr>
            <a:spLocks noGrp="1"/>
          </p:cNvSpPr>
          <p:nvPr>
            <p:ph type="sldNum" sz="quarter" idx="12"/>
          </p:nvPr>
        </p:nvSpPr>
        <p:spPr/>
        <p:txBody>
          <a:bodyPr/>
          <a:lstStyle/>
          <a:p>
            <a:fld id="{F7B948D0-8D64-4A9A-84D6-207D314734C6}" type="slidenum">
              <a:rPr lang="en-US" smtClean="0">
                <a:solidFill>
                  <a:schemeClr val="tx1"/>
                </a:solidFill>
                <a:latin typeface="Book Antiqua" pitchFamily="18" charset="0"/>
              </a:rPr>
              <a:t>29</a:t>
            </a:fld>
            <a:endParaRPr lang="en-US" dirty="0">
              <a:solidFill>
                <a:schemeClr val="tx1"/>
              </a:solidFill>
              <a:latin typeface="Book Antiqua" pitchFamily="18" charset="0"/>
            </a:endParaRPr>
          </a:p>
        </p:txBody>
      </p:sp>
    </p:spTree>
    <p:extLst>
      <p:ext uri="{BB962C8B-B14F-4D97-AF65-F5344CB8AC3E}">
        <p14:creationId xmlns:p14="http://schemas.microsoft.com/office/powerpoint/2010/main" val="42221419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smtClean="0">
                <a:latin typeface="Book Antiqua" pitchFamily="18" charset="0"/>
              </a:rPr>
              <a:t>1. </a:t>
            </a:r>
            <a:r>
              <a:rPr lang="en-US" sz="2800" dirty="0" smtClean="0">
                <a:latin typeface="Book Antiqua" pitchFamily="18" charset="0"/>
              </a:rPr>
              <a:t>Membrane Lipids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3</a:t>
            </a:fld>
            <a:endParaRPr lang="en-US">
              <a:solidFill>
                <a:schemeClr val="tx1"/>
              </a:solidFill>
            </a:endParaRPr>
          </a:p>
        </p:txBody>
      </p:sp>
      <p:sp>
        <p:nvSpPr>
          <p:cNvPr id="3" name="TextBox 2"/>
          <p:cNvSpPr txBox="1"/>
          <p:nvPr/>
        </p:nvSpPr>
        <p:spPr>
          <a:xfrm>
            <a:off x="381000" y="2590800"/>
            <a:ext cx="8458200" cy="3200876"/>
          </a:xfrm>
          <a:prstGeom prst="rect">
            <a:avLst/>
          </a:prstGeom>
          <a:noFill/>
        </p:spPr>
        <p:txBody>
          <a:bodyPr wrap="square" rtlCol="0">
            <a:spAutoFit/>
          </a:bodyPr>
          <a:lstStyle/>
          <a:p>
            <a:pPr>
              <a:spcBef>
                <a:spcPct val="0"/>
              </a:spcBef>
            </a:pPr>
            <a:r>
              <a:rPr lang="en-US" sz="2400" dirty="0" smtClean="0">
                <a:latin typeface="Book Antiqua" pitchFamily="18" charset="0"/>
                <a:ea typeface="ＭＳ Ｐゴシック" pitchFamily="34" charset="-128"/>
              </a:rPr>
              <a:t>The central architectural feature of biological membranes is a double layer of lipids, which acts as a barrier to the passage of polar molecules and ions.</a:t>
            </a:r>
          </a:p>
          <a:p>
            <a:pPr>
              <a:spcBef>
                <a:spcPct val="0"/>
              </a:spcBef>
            </a:pPr>
            <a:endParaRPr lang="en-US" sz="1000" dirty="0">
              <a:latin typeface="Book Antiqua" pitchFamily="18" charset="0"/>
              <a:ea typeface="ＭＳ Ｐゴシック" pitchFamily="34" charset="-128"/>
            </a:endParaRPr>
          </a:p>
          <a:p>
            <a:pPr marL="457200" indent="-457200">
              <a:spcBef>
                <a:spcPct val="0"/>
              </a:spcBef>
              <a:buAutoNum type="alphaUcPeriod"/>
            </a:pPr>
            <a:r>
              <a:rPr lang="en-US" sz="2400" dirty="0" smtClean="0">
                <a:latin typeface="Book Antiqua" pitchFamily="18" charset="0"/>
                <a:ea typeface="ＭＳ Ｐゴシック" pitchFamily="34" charset="-128"/>
              </a:rPr>
              <a:t>Membrane lipids make up 5 to 10% of the dry mass of most cells.</a:t>
            </a:r>
          </a:p>
          <a:p>
            <a:pPr marL="457200" indent="-457200">
              <a:spcBef>
                <a:spcPct val="0"/>
              </a:spcBef>
              <a:buAutoNum type="alphaUcPeriod"/>
            </a:pPr>
            <a:endParaRPr lang="en-US" sz="2400" dirty="0" smtClean="0">
              <a:latin typeface="Book Antiqua" pitchFamily="18" charset="0"/>
              <a:ea typeface="ＭＳ Ｐゴシック" pitchFamily="34" charset="-128"/>
            </a:endParaRPr>
          </a:p>
          <a:p>
            <a:pPr marL="914400" lvl="1" indent="-457200">
              <a:spcBef>
                <a:spcPct val="0"/>
              </a:spcBef>
              <a:buFont typeface="Wingdings" pitchFamily="2" charset="2"/>
              <a:buChar char="§"/>
            </a:pPr>
            <a:r>
              <a:rPr lang="en-US" sz="2400" dirty="0" smtClean="0">
                <a:latin typeface="Book Antiqua" pitchFamily="18" charset="0"/>
                <a:ea typeface="ＭＳ Ｐゴシック" pitchFamily="34" charset="-128"/>
              </a:rPr>
              <a:t>Note that storage lipids make up more than 80% of the mass of adipocytes</a:t>
            </a:r>
          </a:p>
        </p:txBody>
      </p:sp>
      <p:pic>
        <p:nvPicPr>
          <p:cNvPr id="7"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57220" b="19956"/>
          <a:stretch/>
        </p:blipFill>
        <p:spPr bwMode="auto">
          <a:xfrm>
            <a:off x="1120775" y="1066800"/>
            <a:ext cx="6902450" cy="1493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97092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smtClean="0">
                <a:latin typeface="Book Antiqua" pitchFamily="18" charset="0"/>
              </a:rPr>
              <a:t>1A</a:t>
            </a:r>
            <a:r>
              <a:rPr lang="en-US" sz="2800" dirty="0" smtClean="0">
                <a:latin typeface="Book Antiqua" pitchFamily="18" charset="0"/>
              </a:rPr>
              <a:t>. </a:t>
            </a:r>
            <a:r>
              <a:rPr lang="en-US" sz="2800" dirty="0" smtClean="0">
                <a:latin typeface="Book Antiqua" pitchFamily="18" charset="0"/>
              </a:rPr>
              <a:t>Lipids as Signals- </a:t>
            </a:r>
            <a:r>
              <a:rPr lang="en-US" sz="2800" dirty="0" smtClean="0">
                <a:latin typeface="Book Antiqua" pitchFamily="18" charset="0"/>
                <a:ea typeface="ＭＳ Ｐゴシック" pitchFamily="34" charset="-128"/>
              </a:rPr>
              <a:t>Phosphatidylinositol 4,5-</a:t>
            </a:r>
            <a:br>
              <a:rPr lang="en-US" sz="2800" dirty="0" smtClean="0">
                <a:latin typeface="Book Antiqua" pitchFamily="18" charset="0"/>
                <a:ea typeface="ＭＳ Ｐゴシック" pitchFamily="34" charset="-128"/>
              </a:rPr>
            </a:br>
            <a:r>
              <a:rPr lang="en-US" sz="2800" dirty="0" smtClean="0">
                <a:latin typeface="Book Antiqua" pitchFamily="18" charset="0"/>
                <a:ea typeface="ＭＳ Ｐゴシック" pitchFamily="34" charset="-128"/>
              </a:rPr>
              <a:t>                                       </a:t>
            </a:r>
            <a:r>
              <a:rPr lang="en-US" sz="2800" dirty="0" err="1" smtClean="0">
                <a:latin typeface="Book Antiqua" pitchFamily="18" charset="0"/>
                <a:ea typeface="ＭＳ Ｐゴシック" pitchFamily="34" charset="-128"/>
              </a:rPr>
              <a:t>bisphosphate</a:t>
            </a:r>
            <a:r>
              <a:rPr lang="en-US" sz="2800" dirty="0" smtClean="0">
                <a:latin typeface="Book Antiqua" pitchFamily="18" charset="0"/>
                <a:ea typeface="ＭＳ Ｐゴシック" pitchFamily="34" charset="-128"/>
              </a:rPr>
              <a:t> </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30</a:t>
            </a:fld>
            <a:endParaRPr lang="en-US">
              <a:solidFill>
                <a:schemeClr val="tx1"/>
              </a:solidFill>
            </a:endParaRPr>
          </a:p>
        </p:txBody>
      </p:sp>
      <p:sp>
        <p:nvSpPr>
          <p:cNvPr id="7" name="TextBox 6"/>
          <p:cNvSpPr txBox="1"/>
          <p:nvPr/>
        </p:nvSpPr>
        <p:spPr>
          <a:xfrm>
            <a:off x="381000" y="1062335"/>
            <a:ext cx="8458200" cy="5632311"/>
          </a:xfrm>
          <a:prstGeom prst="rect">
            <a:avLst/>
          </a:prstGeom>
          <a:noFill/>
        </p:spPr>
        <p:txBody>
          <a:bodyPr wrap="square" rtlCol="0">
            <a:spAutoFit/>
          </a:bodyPr>
          <a:lstStyle/>
          <a:p>
            <a:pPr>
              <a:spcBef>
                <a:spcPct val="0"/>
              </a:spcBef>
            </a:pPr>
            <a:r>
              <a:rPr lang="en-US" sz="2400" dirty="0" smtClean="0">
                <a:latin typeface="Book Antiqua" pitchFamily="18" charset="0"/>
                <a:ea typeface="ＭＳ Ｐゴシック" pitchFamily="34" charset="-128"/>
              </a:rPr>
              <a:t>Roles of phosphatidylinositol 4,5-bisphosphate (a </a:t>
            </a:r>
            <a:r>
              <a:rPr lang="en-US" sz="2400" dirty="0" err="1" smtClean="0">
                <a:latin typeface="Book Antiqua" pitchFamily="18" charset="0"/>
                <a:ea typeface="ＭＳ Ｐゴシック" pitchFamily="34" charset="-128"/>
              </a:rPr>
              <a:t>glycerophospholipid</a:t>
            </a:r>
            <a:r>
              <a:rPr lang="en-US" sz="2400" dirty="0" smtClean="0">
                <a:latin typeface="Book Antiqua" pitchFamily="18" charset="0"/>
                <a:ea typeface="ＭＳ Ｐゴシック" pitchFamily="34" charset="-128"/>
              </a:rPr>
              <a:t>):</a:t>
            </a:r>
          </a:p>
          <a:p>
            <a:pPr>
              <a:spcBef>
                <a:spcPct val="0"/>
              </a:spcBef>
            </a:pPr>
            <a:endParaRPr lang="en-US" sz="2400" dirty="0" smtClean="0">
              <a:latin typeface="Book Antiqua" pitchFamily="18" charset="0"/>
              <a:ea typeface="ＭＳ Ｐゴシック" pitchFamily="34" charset="-128"/>
            </a:endParaRPr>
          </a:p>
          <a:p>
            <a:pPr marL="457200" indent="-457200">
              <a:spcBef>
                <a:spcPct val="0"/>
              </a:spcBef>
              <a:buAutoNum type="alphaUcPeriod"/>
            </a:pPr>
            <a:r>
              <a:rPr lang="en-US" sz="2400" dirty="0" smtClean="0">
                <a:latin typeface="Book Antiqua" pitchFamily="18" charset="0"/>
                <a:ea typeface="ＭＳ Ｐゴシック" pitchFamily="34" charset="-128"/>
              </a:rPr>
              <a:t>In</a:t>
            </a:r>
            <a:r>
              <a:rPr lang="en-US" sz="2400" b="1" dirty="0" smtClean="0">
                <a:latin typeface="Book Antiqua" pitchFamily="18" charset="0"/>
                <a:ea typeface="ＭＳ Ｐゴシック" pitchFamily="34" charset="-128"/>
              </a:rPr>
              <a:t> </a:t>
            </a:r>
            <a:r>
              <a:rPr lang="en-US" sz="2400" dirty="0" smtClean="0">
                <a:latin typeface="Book Antiqua" pitchFamily="18" charset="0"/>
                <a:ea typeface="ＭＳ Ｐゴシック" pitchFamily="34" charset="-128"/>
              </a:rPr>
              <a:t>the cytoplasmic (inner) face of plasma membranes phosphatidylinositol </a:t>
            </a:r>
            <a:r>
              <a:rPr lang="en-US" sz="2400" dirty="0">
                <a:latin typeface="Book Antiqua" pitchFamily="18" charset="0"/>
                <a:ea typeface="ＭＳ Ｐゴシック" pitchFamily="34" charset="-128"/>
              </a:rPr>
              <a:t>4,5-bisphosphate</a:t>
            </a:r>
            <a:r>
              <a:rPr lang="en-US" sz="2400" dirty="0" smtClean="0">
                <a:latin typeface="Book Antiqua" pitchFamily="18" charset="0"/>
                <a:ea typeface="ＭＳ Ｐゴシック" pitchFamily="34" charset="-128"/>
              </a:rPr>
              <a:t> serves as a specific binding site for certain cytoskeletal proteins and for some soluble proteins involved in </a:t>
            </a:r>
            <a:r>
              <a:rPr lang="en-US" sz="2400" b="1" dirty="0" smtClean="0">
                <a:latin typeface="Book Antiqua" pitchFamily="18" charset="0"/>
                <a:ea typeface="ＭＳ Ｐゴシック" pitchFamily="34" charset="-128"/>
              </a:rPr>
              <a:t>membrane fusion during exocytosis</a:t>
            </a:r>
            <a:r>
              <a:rPr lang="en-US" sz="2400" dirty="0" smtClean="0">
                <a:latin typeface="Book Antiqua" pitchFamily="18" charset="0"/>
                <a:ea typeface="ＭＳ Ｐゴシック" pitchFamily="34" charset="-128"/>
              </a:rPr>
              <a:t>.</a:t>
            </a:r>
          </a:p>
          <a:p>
            <a:pPr marL="457200" indent="-457200">
              <a:spcBef>
                <a:spcPct val="0"/>
              </a:spcBef>
              <a:buAutoNum type="alphaUcPeriod"/>
            </a:pPr>
            <a:endParaRPr lang="en-US" sz="2400" dirty="0" smtClean="0">
              <a:latin typeface="Book Antiqua" pitchFamily="18" charset="0"/>
              <a:ea typeface="ＭＳ Ｐゴシック" pitchFamily="34" charset="-128"/>
            </a:endParaRPr>
          </a:p>
          <a:p>
            <a:pPr marL="457200" indent="-457200">
              <a:spcBef>
                <a:spcPct val="0"/>
              </a:spcBef>
              <a:buAutoNum type="alphaUcPeriod"/>
            </a:pPr>
            <a:r>
              <a:rPr lang="en-US" sz="2400" dirty="0" smtClean="0">
                <a:latin typeface="Book Antiqua" pitchFamily="18" charset="0"/>
                <a:ea typeface="ＭＳ Ｐゴシック" pitchFamily="34" charset="-128"/>
              </a:rPr>
              <a:t>Also serves as a </a:t>
            </a:r>
            <a:r>
              <a:rPr lang="en-US" sz="2400" b="1" dirty="0" smtClean="0">
                <a:latin typeface="Book Antiqua" pitchFamily="18" charset="0"/>
                <a:ea typeface="ＭＳ Ｐゴシック" pitchFamily="34" charset="-128"/>
              </a:rPr>
              <a:t>reservoir of messenger molecules </a:t>
            </a:r>
            <a:r>
              <a:rPr lang="en-US" sz="2400" dirty="0" smtClean="0">
                <a:latin typeface="Book Antiqua" pitchFamily="18" charset="0"/>
                <a:ea typeface="ＭＳ Ｐゴシック" pitchFamily="34" charset="-128"/>
              </a:rPr>
              <a:t>that are released inside the cell in response to </a:t>
            </a:r>
            <a:r>
              <a:rPr lang="en-US" sz="2400" b="1" dirty="0" smtClean="0">
                <a:latin typeface="Book Antiqua" pitchFamily="18" charset="0"/>
                <a:ea typeface="ＭＳ Ｐゴシック" pitchFamily="34" charset="-128"/>
              </a:rPr>
              <a:t>extracellular signals</a:t>
            </a:r>
            <a:r>
              <a:rPr lang="en-US" sz="2400" dirty="0" smtClean="0">
                <a:latin typeface="Book Antiqua" pitchFamily="18" charset="0"/>
                <a:ea typeface="ＭＳ Ｐゴシック" pitchFamily="34" charset="-128"/>
              </a:rPr>
              <a:t> interacting with specific receptors on the outer surface of the plasma membrane.</a:t>
            </a:r>
          </a:p>
          <a:p>
            <a:pPr marL="342900" indent="-342900">
              <a:spcBef>
                <a:spcPct val="0"/>
              </a:spcBef>
              <a:buFont typeface="Wingdings" pitchFamily="2" charset="2"/>
              <a:buChar char="§"/>
            </a:pPr>
            <a:endParaRPr lang="en-US" sz="2400" dirty="0">
              <a:latin typeface="Book Antiqua" pitchFamily="18" charset="0"/>
              <a:ea typeface="ＭＳ Ｐゴシック" pitchFamily="34" charset="-128"/>
            </a:endParaRPr>
          </a:p>
          <a:p>
            <a:pPr marL="342900" indent="-342900">
              <a:spcBef>
                <a:spcPct val="0"/>
              </a:spcBef>
              <a:buFont typeface="Wingdings" pitchFamily="2" charset="2"/>
              <a:buChar char="§"/>
            </a:pPr>
            <a:endParaRPr lang="en-US" sz="2400" dirty="0" smtClean="0">
              <a:latin typeface="Book Antiqua" pitchFamily="18" charset="0"/>
              <a:ea typeface="ＭＳ Ｐゴシック" pitchFamily="34" charset="-128"/>
            </a:endParaRPr>
          </a:p>
        </p:txBody>
      </p:sp>
    </p:spTree>
    <p:extLst>
      <p:ext uri="{BB962C8B-B14F-4D97-AF65-F5344CB8AC3E}">
        <p14:creationId xmlns:p14="http://schemas.microsoft.com/office/powerpoint/2010/main" val="27601606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smtClean="0">
                <a:latin typeface="Book Antiqua" pitchFamily="18" charset="0"/>
              </a:rPr>
              <a:t>1A</a:t>
            </a:r>
            <a:r>
              <a:rPr lang="en-US" sz="2800" dirty="0" smtClean="0">
                <a:latin typeface="Book Antiqua" pitchFamily="18" charset="0"/>
              </a:rPr>
              <a:t>. </a:t>
            </a:r>
            <a:r>
              <a:rPr lang="en-US" sz="2800" dirty="0" smtClean="0">
                <a:latin typeface="Book Antiqua" pitchFamily="18" charset="0"/>
              </a:rPr>
              <a:t>Lipids as Signals- </a:t>
            </a:r>
            <a:r>
              <a:rPr lang="en-US" sz="2800" dirty="0" smtClean="0">
                <a:latin typeface="Book Antiqua" pitchFamily="18" charset="0"/>
                <a:ea typeface="ＭＳ Ｐゴシック" pitchFamily="34" charset="-128"/>
              </a:rPr>
              <a:t>Phosphatidylinositol 4,5-</a:t>
            </a:r>
            <a:br>
              <a:rPr lang="en-US" sz="2800" dirty="0" smtClean="0">
                <a:latin typeface="Book Antiqua" pitchFamily="18" charset="0"/>
                <a:ea typeface="ＭＳ Ｐゴシック" pitchFamily="34" charset="-128"/>
              </a:rPr>
            </a:br>
            <a:r>
              <a:rPr lang="en-US" sz="2800" dirty="0" smtClean="0">
                <a:latin typeface="Book Antiqua" pitchFamily="18" charset="0"/>
                <a:ea typeface="ＭＳ Ｐゴシック" pitchFamily="34" charset="-128"/>
              </a:rPr>
              <a:t>                                       </a:t>
            </a:r>
            <a:r>
              <a:rPr lang="en-US" sz="2800" dirty="0" err="1" smtClean="0">
                <a:latin typeface="Book Antiqua" pitchFamily="18" charset="0"/>
                <a:ea typeface="ＭＳ Ｐゴシック" pitchFamily="34" charset="-128"/>
              </a:rPr>
              <a:t>bisphosphate</a:t>
            </a:r>
            <a:r>
              <a:rPr lang="en-US" sz="2800" dirty="0" smtClean="0">
                <a:latin typeface="Book Antiqua" pitchFamily="18" charset="0"/>
                <a:ea typeface="ＭＳ Ｐゴシック" pitchFamily="34" charset="-128"/>
              </a:rPr>
              <a:t> </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31</a:t>
            </a:fld>
            <a:endParaRPr lang="en-US">
              <a:solidFill>
                <a:schemeClr val="tx1"/>
              </a:solidFill>
            </a:endParaRP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675" y="1066800"/>
            <a:ext cx="7232650" cy="5340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295400" y="4425950"/>
            <a:ext cx="3505200" cy="381000"/>
          </a:xfrm>
          <a:prstGeom prst="rect">
            <a:avLst/>
          </a:prstGeom>
          <a:noFill/>
        </p:spPr>
        <p:txBody>
          <a:bodyPr wrap="square" rtlCol="0">
            <a:spAutoFit/>
          </a:bodyPr>
          <a:lstStyle/>
          <a:p>
            <a:r>
              <a:rPr lang="en-US" dirty="0">
                <a:latin typeface="Arial" pitchFamily="34" charset="0"/>
                <a:cs typeface="Arial" pitchFamily="34" charset="0"/>
              </a:rPr>
              <a:t>f</a:t>
            </a:r>
            <a:r>
              <a:rPr lang="en-US" dirty="0" smtClean="0">
                <a:latin typeface="Arial" pitchFamily="34" charset="0"/>
                <a:cs typeface="Arial" pitchFamily="34" charset="0"/>
              </a:rPr>
              <a:t>rom endoplasmic reticulum</a:t>
            </a:r>
            <a:endParaRPr lang="en-US" dirty="0">
              <a:latin typeface="Arial" pitchFamily="34" charset="0"/>
              <a:cs typeface="Arial" pitchFamily="34" charset="0"/>
            </a:endParaRPr>
          </a:p>
        </p:txBody>
      </p:sp>
      <p:sp>
        <p:nvSpPr>
          <p:cNvPr id="8" name="TextBox 7"/>
          <p:cNvSpPr txBox="1"/>
          <p:nvPr/>
        </p:nvSpPr>
        <p:spPr>
          <a:xfrm>
            <a:off x="1905000" y="3206750"/>
            <a:ext cx="1752600" cy="381000"/>
          </a:xfrm>
          <a:prstGeom prst="rect">
            <a:avLst/>
          </a:prstGeom>
          <a:noFill/>
        </p:spPr>
        <p:txBody>
          <a:bodyPr wrap="square" rtlCol="0">
            <a:spAutoFit/>
          </a:bodyPr>
          <a:lstStyle/>
          <a:p>
            <a:r>
              <a:rPr lang="en-US" dirty="0" smtClean="0">
                <a:latin typeface="Arial" pitchFamily="34" charset="0"/>
                <a:cs typeface="Arial" pitchFamily="34" charset="0"/>
              </a:rPr>
              <a:t>(Water soluble)</a:t>
            </a:r>
            <a:endParaRPr lang="en-US" dirty="0">
              <a:latin typeface="Arial" pitchFamily="34" charset="0"/>
              <a:cs typeface="Arial" pitchFamily="34" charset="0"/>
            </a:endParaRPr>
          </a:p>
        </p:txBody>
      </p:sp>
      <p:sp>
        <p:nvSpPr>
          <p:cNvPr id="9" name="TextBox 8"/>
          <p:cNvSpPr txBox="1"/>
          <p:nvPr/>
        </p:nvSpPr>
        <p:spPr>
          <a:xfrm>
            <a:off x="4953000" y="3218418"/>
            <a:ext cx="4038600" cy="369332"/>
          </a:xfrm>
          <a:prstGeom prst="rect">
            <a:avLst/>
          </a:prstGeom>
          <a:noFill/>
        </p:spPr>
        <p:txBody>
          <a:bodyPr wrap="square" rtlCol="0">
            <a:spAutoFit/>
          </a:bodyPr>
          <a:lstStyle/>
          <a:p>
            <a:r>
              <a:rPr lang="en-US" dirty="0" smtClean="0">
                <a:latin typeface="Arial" pitchFamily="34" charset="0"/>
                <a:cs typeface="Arial" pitchFamily="34" charset="0"/>
              </a:rPr>
              <a:t>(Remains in plasma membrane)</a:t>
            </a:r>
            <a:endParaRPr lang="en-US" dirty="0">
              <a:latin typeface="Arial" pitchFamily="34" charset="0"/>
              <a:cs typeface="Arial" pitchFamily="34" charset="0"/>
            </a:endParaRPr>
          </a:p>
        </p:txBody>
      </p:sp>
      <p:sp>
        <p:nvSpPr>
          <p:cNvPr id="10" name="TextBox 9"/>
          <p:cNvSpPr txBox="1"/>
          <p:nvPr/>
        </p:nvSpPr>
        <p:spPr>
          <a:xfrm>
            <a:off x="381000" y="6320135"/>
            <a:ext cx="7772400" cy="461665"/>
          </a:xfrm>
          <a:prstGeom prst="rect">
            <a:avLst/>
          </a:prstGeom>
          <a:noFill/>
        </p:spPr>
        <p:txBody>
          <a:bodyPr wrap="square" rtlCol="0">
            <a:spAutoFit/>
          </a:bodyPr>
          <a:lstStyle/>
          <a:p>
            <a:pPr marL="285750" indent="-285750">
              <a:buFont typeface="Wingdings" pitchFamily="2" charset="2"/>
              <a:buChar char="§"/>
            </a:pPr>
            <a:r>
              <a:rPr lang="en-US" sz="2400" dirty="0" smtClean="0">
                <a:latin typeface="Book Antiqua" pitchFamily="18" charset="0"/>
                <a:cs typeface="Arial" pitchFamily="34" charset="0"/>
              </a:rPr>
              <a:t>Change in Ca</a:t>
            </a:r>
            <a:r>
              <a:rPr lang="en-US" sz="2400" baseline="30000" dirty="0" smtClean="0">
                <a:latin typeface="Book Antiqua" pitchFamily="18" charset="0"/>
                <a:cs typeface="Arial" pitchFamily="34" charset="0"/>
              </a:rPr>
              <a:t>2+</a:t>
            </a:r>
            <a:r>
              <a:rPr lang="en-US" sz="2400" dirty="0" smtClean="0">
                <a:latin typeface="Book Antiqua" pitchFamily="18" charset="0"/>
                <a:cs typeface="Arial" pitchFamily="34" charset="0"/>
              </a:rPr>
              <a:t> levels usually involved in signaling.</a:t>
            </a:r>
            <a:endParaRPr lang="en-US" sz="2400" dirty="0">
              <a:latin typeface="Book Antiqua" pitchFamily="18" charset="0"/>
              <a:cs typeface="Arial" pitchFamily="34" charset="0"/>
            </a:endParaRPr>
          </a:p>
        </p:txBody>
      </p:sp>
      <p:sp>
        <p:nvSpPr>
          <p:cNvPr id="11" name="TextBox 10"/>
          <p:cNvSpPr txBox="1"/>
          <p:nvPr/>
        </p:nvSpPr>
        <p:spPr>
          <a:xfrm>
            <a:off x="6511636" y="4988560"/>
            <a:ext cx="921327" cy="381000"/>
          </a:xfrm>
          <a:prstGeom prst="rect">
            <a:avLst/>
          </a:prstGeom>
          <a:noFill/>
        </p:spPr>
        <p:txBody>
          <a:bodyPr wrap="square" rtlCol="0">
            <a:spAutoFit/>
          </a:bodyPr>
          <a:lstStyle/>
          <a:p>
            <a:r>
              <a:rPr lang="en-US" dirty="0" smtClean="0">
                <a:latin typeface="Arial" pitchFamily="34" charset="0"/>
                <a:cs typeface="Arial" pitchFamily="34" charset="0"/>
              </a:rPr>
              <a:t>+ ATP</a:t>
            </a:r>
            <a:endParaRPr lang="en-US" dirty="0">
              <a:latin typeface="Arial" pitchFamily="34" charset="0"/>
              <a:cs typeface="Arial" pitchFamily="34" charset="0"/>
            </a:endParaRPr>
          </a:p>
        </p:txBody>
      </p:sp>
    </p:spTree>
    <p:extLst>
      <p:ext uri="{BB962C8B-B14F-4D97-AF65-F5344CB8AC3E}">
        <p14:creationId xmlns:p14="http://schemas.microsoft.com/office/powerpoint/2010/main" val="3603860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0" y="3429000"/>
            <a:ext cx="9017000" cy="330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274638"/>
            <a:ext cx="8458200" cy="639762"/>
          </a:xfrm>
        </p:spPr>
        <p:txBody>
          <a:bodyPr>
            <a:noAutofit/>
          </a:bodyPr>
          <a:lstStyle/>
          <a:p>
            <a:pPr algn="l"/>
            <a:r>
              <a:rPr lang="en-US" sz="2800" dirty="0" smtClean="0">
                <a:latin typeface="Book Antiqua" pitchFamily="18" charset="0"/>
              </a:rPr>
              <a:t>1B</a:t>
            </a:r>
            <a:r>
              <a:rPr lang="en-US" sz="2800" dirty="0" smtClean="0">
                <a:latin typeface="Book Antiqua" pitchFamily="18" charset="0"/>
              </a:rPr>
              <a:t>. </a:t>
            </a:r>
            <a:r>
              <a:rPr lang="en-US" sz="2800" dirty="0" smtClean="0">
                <a:latin typeface="Book Antiqua" pitchFamily="18" charset="0"/>
              </a:rPr>
              <a:t>Lipids as Signals- </a:t>
            </a:r>
            <a:r>
              <a:rPr lang="en-US" sz="2800" dirty="0" smtClean="0">
                <a:latin typeface="Book Antiqua" pitchFamily="18" charset="0"/>
                <a:ea typeface="ＭＳ Ｐゴシック" pitchFamily="34" charset="-128"/>
              </a:rPr>
              <a:t>Eicosanoids (Local Hormones)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32</a:t>
            </a:fld>
            <a:endParaRPr lang="en-US">
              <a:solidFill>
                <a:schemeClr val="tx1"/>
              </a:solidFill>
            </a:endParaRPr>
          </a:p>
        </p:txBody>
      </p:sp>
      <p:sp>
        <p:nvSpPr>
          <p:cNvPr id="7" name="TextBox 6"/>
          <p:cNvSpPr txBox="1"/>
          <p:nvPr/>
        </p:nvSpPr>
        <p:spPr>
          <a:xfrm>
            <a:off x="381000" y="1062335"/>
            <a:ext cx="8458200" cy="2677656"/>
          </a:xfrm>
          <a:prstGeom prst="rect">
            <a:avLst/>
          </a:prstGeom>
          <a:noFill/>
        </p:spPr>
        <p:txBody>
          <a:bodyPr wrap="square" rtlCol="0">
            <a:spAutoFit/>
          </a:bodyPr>
          <a:lstStyle/>
          <a:p>
            <a:pPr marL="342900" indent="-342900">
              <a:spcBef>
                <a:spcPct val="0"/>
              </a:spcBef>
              <a:buFont typeface="Wingdings" pitchFamily="2" charset="2"/>
              <a:buChar char="§"/>
            </a:pPr>
            <a:r>
              <a:rPr lang="en-US" sz="2400" dirty="0" smtClean="0">
                <a:latin typeface="Book Antiqua" pitchFamily="18" charset="0"/>
                <a:ea typeface="ＭＳ Ｐゴシック" pitchFamily="34" charset="-128"/>
              </a:rPr>
              <a:t>Eicosanoids are paracrine hormones, substances that act only on cells near the point of hormone synthesis instead of being transported in the blood to act on cells in other tissues or organs.</a:t>
            </a:r>
          </a:p>
          <a:p>
            <a:pPr marL="342900" indent="-342900">
              <a:spcBef>
                <a:spcPct val="0"/>
              </a:spcBef>
              <a:buFont typeface="Wingdings" pitchFamily="2" charset="2"/>
              <a:buChar char="§"/>
            </a:pPr>
            <a:endParaRPr lang="en-US" sz="2400" dirty="0">
              <a:latin typeface="Book Antiqua" pitchFamily="18" charset="0"/>
              <a:ea typeface="ＭＳ Ｐゴシック" pitchFamily="34" charset="-128"/>
            </a:endParaRPr>
          </a:p>
          <a:p>
            <a:pPr marL="342900" indent="-342900">
              <a:spcBef>
                <a:spcPct val="0"/>
              </a:spcBef>
              <a:buFont typeface="Wingdings" pitchFamily="2" charset="2"/>
              <a:buChar char="§"/>
            </a:pPr>
            <a:r>
              <a:rPr lang="en-US" sz="2400" dirty="0" smtClean="0">
                <a:latin typeface="Book Antiqua" pitchFamily="18" charset="0"/>
                <a:ea typeface="ＭＳ Ｐゴシック" pitchFamily="34" charset="-128"/>
              </a:rPr>
              <a:t>Are derived from </a:t>
            </a:r>
            <a:r>
              <a:rPr lang="en-US" sz="2400" dirty="0" err="1" smtClean="0">
                <a:latin typeface="Book Antiqua" pitchFamily="18" charset="0"/>
                <a:ea typeface="ＭＳ Ｐゴシック" pitchFamily="34" charset="-128"/>
              </a:rPr>
              <a:t>arachidonic</a:t>
            </a:r>
            <a:r>
              <a:rPr lang="en-US" sz="2400" dirty="0" smtClean="0">
                <a:latin typeface="Book Antiqua" pitchFamily="18" charset="0"/>
                <a:ea typeface="ＭＳ Ｐゴシック" pitchFamily="34" charset="-128"/>
              </a:rPr>
              <a:t> acid.</a:t>
            </a:r>
            <a:endParaRPr lang="en-US" sz="2400" dirty="0">
              <a:latin typeface="Book Antiqua" pitchFamily="18" charset="0"/>
              <a:ea typeface="ＭＳ Ｐゴシック" pitchFamily="34" charset="-128"/>
            </a:endParaRPr>
          </a:p>
          <a:p>
            <a:pPr marL="342900" indent="-342900">
              <a:spcBef>
                <a:spcPct val="0"/>
              </a:spcBef>
              <a:buFont typeface="Wingdings" pitchFamily="2" charset="2"/>
              <a:buChar char="§"/>
            </a:pPr>
            <a:endParaRPr lang="en-US" sz="2400" dirty="0" smtClean="0">
              <a:latin typeface="Book Antiqua" pitchFamily="18" charset="0"/>
              <a:ea typeface="ＭＳ Ｐゴシック" pitchFamily="34" charset="-128"/>
            </a:endParaRPr>
          </a:p>
        </p:txBody>
      </p:sp>
      <p:sp>
        <p:nvSpPr>
          <p:cNvPr id="3" name="TextBox 2"/>
          <p:cNvSpPr txBox="1"/>
          <p:nvPr/>
        </p:nvSpPr>
        <p:spPr>
          <a:xfrm>
            <a:off x="3429000" y="5334000"/>
            <a:ext cx="4876800" cy="461665"/>
          </a:xfrm>
          <a:prstGeom prst="rect">
            <a:avLst/>
          </a:prstGeom>
          <a:noFill/>
        </p:spPr>
        <p:txBody>
          <a:bodyPr wrap="square" rtlCol="0">
            <a:spAutoFit/>
          </a:bodyPr>
          <a:lstStyle/>
          <a:p>
            <a:r>
              <a:rPr lang="en-US" sz="2400" dirty="0" err="1" smtClean="0">
                <a:latin typeface="Book Antiqua" pitchFamily="18" charset="0"/>
              </a:rPr>
              <a:t>Arachidonic</a:t>
            </a:r>
            <a:r>
              <a:rPr lang="en-US" sz="2400" dirty="0" smtClean="0">
                <a:latin typeface="Book Antiqua" pitchFamily="18" charset="0"/>
              </a:rPr>
              <a:t> acid source</a:t>
            </a:r>
            <a:endParaRPr lang="en-US" sz="2400" dirty="0">
              <a:latin typeface="Book Antiqua" pitchFamily="18" charset="0"/>
            </a:endParaRPr>
          </a:p>
        </p:txBody>
      </p:sp>
    </p:spTree>
    <p:extLst>
      <p:ext uri="{BB962C8B-B14F-4D97-AF65-F5344CB8AC3E}">
        <p14:creationId xmlns:p14="http://schemas.microsoft.com/office/powerpoint/2010/main" val="32081010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639762"/>
          </a:xfrm>
        </p:spPr>
        <p:txBody>
          <a:bodyPr>
            <a:noAutofit/>
          </a:bodyPr>
          <a:lstStyle/>
          <a:p>
            <a:pPr algn="l"/>
            <a:r>
              <a:rPr lang="en-US" sz="2800" dirty="0" smtClean="0">
                <a:latin typeface="Book Antiqua" pitchFamily="18" charset="0"/>
              </a:rPr>
              <a:t>1B</a:t>
            </a:r>
            <a:r>
              <a:rPr lang="en-US" sz="2800" dirty="0" smtClean="0">
                <a:latin typeface="Book Antiqua" pitchFamily="18" charset="0"/>
              </a:rPr>
              <a:t>. </a:t>
            </a:r>
            <a:r>
              <a:rPr lang="en-US" sz="2800" dirty="0" smtClean="0">
                <a:latin typeface="Book Antiqua" pitchFamily="18" charset="0"/>
              </a:rPr>
              <a:t>Lipids as Signals- </a:t>
            </a:r>
            <a:r>
              <a:rPr lang="en-US" sz="2800" dirty="0" smtClean="0">
                <a:latin typeface="Book Antiqua" pitchFamily="18" charset="0"/>
                <a:ea typeface="ＭＳ Ｐゴシック" pitchFamily="34" charset="-128"/>
              </a:rPr>
              <a:t>Eicosanoids (</a:t>
            </a:r>
            <a:r>
              <a:rPr lang="en-US" sz="2800" dirty="0">
                <a:latin typeface="Book Antiqua" pitchFamily="18" charset="0"/>
                <a:ea typeface="ＭＳ Ｐゴシック" pitchFamily="34" charset="-128"/>
              </a:rPr>
              <a:t>Local </a:t>
            </a:r>
            <a:r>
              <a:rPr lang="en-US" sz="2800" dirty="0" smtClean="0">
                <a:latin typeface="Book Antiqua" pitchFamily="18" charset="0"/>
                <a:ea typeface="ＭＳ Ｐゴシック" pitchFamily="34" charset="-128"/>
              </a:rPr>
              <a:t>Hormones)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33</a:t>
            </a:fld>
            <a:endParaRPr lang="en-US">
              <a:solidFill>
                <a:schemeClr val="tx1"/>
              </a:solidFill>
            </a:endParaRPr>
          </a:p>
        </p:txBody>
      </p:sp>
      <p:sp>
        <p:nvSpPr>
          <p:cNvPr id="7" name="TextBox 6"/>
          <p:cNvSpPr txBox="1"/>
          <p:nvPr/>
        </p:nvSpPr>
        <p:spPr>
          <a:xfrm>
            <a:off x="381000" y="990600"/>
            <a:ext cx="8458200" cy="2400657"/>
          </a:xfrm>
          <a:prstGeom prst="rect">
            <a:avLst/>
          </a:prstGeom>
          <a:noFill/>
        </p:spPr>
        <p:txBody>
          <a:bodyPr wrap="square" rtlCol="0">
            <a:spAutoFit/>
          </a:bodyPr>
          <a:lstStyle/>
          <a:p>
            <a:pPr marL="457200" indent="-457200">
              <a:buFont typeface="Wingdings" pitchFamily="2" charset="2"/>
              <a:buChar char="§"/>
              <a:defRPr/>
            </a:pPr>
            <a:r>
              <a:rPr lang="en-US" sz="2400" dirty="0">
                <a:latin typeface="Book Antiqua" pitchFamily="18" charset="0"/>
                <a:ea typeface="ＭＳ Ｐゴシック" charset="-128"/>
                <a:cs typeface="Calibri" pitchFamily="34" charset="0"/>
              </a:rPr>
              <a:t>Enzymatic oxidation of </a:t>
            </a:r>
            <a:r>
              <a:rPr lang="en-US" sz="2400" dirty="0" err="1">
                <a:latin typeface="Book Antiqua" pitchFamily="18" charset="0"/>
                <a:ea typeface="ＭＳ Ｐゴシック" charset="-128"/>
                <a:cs typeface="Calibri" pitchFamily="34" charset="0"/>
              </a:rPr>
              <a:t>arachidonic</a:t>
            </a:r>
            <a:r>
              <a:rPr lang="en-US" sz="2400" dirty="0">
                <a:latin typeface="Book Antiqua" pitchFamily="18" charset="0"/>
                <a:ea typeface="ＭＳ Ｐゴシック" charset="-128"/>
                <a:cs typeface="Calibri" pitchFamily="34" charset="0"/>
              </a:rPr>
              <a:t> acid </a:t>
            </a:r>
            <a:r>
              <a:rPr lang="en-US" sz="2400" dirty="0" smtClean="0">
                <a:latin typeface="Book Antiqua" pitchFamily="18" charset="0"/>
                <a:ea typeface="ＭＳ Ｐゴシック" charset="-128"/>
                <a:cs typeface="Calibri" pitchFamily="34" charset="0"/>
              </a:rPr>
              <a:t>yields</a:t>
            </a:r>
          </a:p>
          <a:p>
            <a:pPr marL="457200" indent="-457200">
              <a:buFont typeface="Wingdings" pitchFamily="2" charset="2"/>
              <a:buChar char="§"/>
              <a:defRPr/>
            </a:pPr>
            <a:endParaRPr lang="en-US" sz="1000" dirty="0">
              <a:latin typeface="Book Antiqua" pitchFamily="18" charset="0"/>
              <a:ea typeface="ＭＳ Ｐゴシック" charset="-128"/>
              <a:cs typeface="Calibri" pitchFamily="34" charset="0"/>
            </a:endParaRPr>
          </a:p>
          <a:p>
            <a:pPr lvl="1">
              <a:defRPr/>
            </a:pPr>
            <a:r>
              <a:rPr lang="en-US" sz="2400" dirty="0" smtClean="0">
                <a:latin typeface="Book Antiqua" pitchFamily="18" charset="0"/>
                <a:ea typeface="ＭＳ Ｐゴシック" charset="-128"/>
                <a:cs typeface="Calibri" pitchFamily="34" charset="0"/>
              </a:rPr>
              <a:t>-  Prostaglandins </a:t>
            </a:r>
            <a:r>
              <a:rPr lang="en-US" sz="2400" dirty="0">
                <a:latin typeface="Book Antiqua" pitchFamily="18" charset="0"/>
                <a:ea typeface="ＭＳ Ｐゴシック" charset="-128"/>
                <a:cs typeface="Calibri" pitchFamily="34" charset="0"/>
              </a:rPr>
              <a:t>(inflammation and fever) </a:t>
            </a:r>
            <a:endParaRPr lang="en-US" sz="2400" dirty="0" smtClean="0">
              <a:latin typeface="Book Antiqua" pitchFamily="18" charset="0"/>
              <a:ea typeface="ＭＳ Ｐゴシック" charset="-128"/>
              <a:cs typeface="Calibri" pitchFamily="34" charset="0"/>
            </a:endParaRPr>
          </a:p>
          <a:p>
            <a:pPr marL="800100" lvl="1" indent="-342900">
              <a:buFont typeface="Arial" pitchFamily="34" charset="0"/>
              <a:buChar char="•"/>
              <a:defRPr/>
            </a:pPr>
            <a:endParaRPr lang="en-US" sz="1000" dirty="0">
              <a:latin typeface="Book Antiqua" pitchFamily="18" charset="0"/>
              <a:ea typeface="ＭＳ Ｐゴシック" charset="-128"/>
              <a:cs typeface="Calibri" pitchFamily="34" charset="0"/>
            </a:endParaRPr>
          </a:p>
          <a:p>
            <a:pPr lvl="1">
              <a:defRPr/>
            </a:pPr>
            <a:r>
              <a:rPr lang="en-US" sz="2400" dirty="0" smtClean="0">
                <a:latin typeface="Book Antiqua" pitchFamily="18" charset="0"/>
                <a:ea typeface="ＭＳ Ｐゴシック" charset="-128"/>
                <a:cs typeface="Calibri" pitchFamily="34" charset="0"/>
              </a:rPr>
              <a:t>-  </a:t>
            </a:r>
            <a:r>
              <a:rPr lang="en-US" sz="2400" dirty="0" err="1" smtClean="0">
                <a:latin typeface="Book Antiqua" pitchFamily="18" charset="0"/>
                <a:ea typeface="ＭＳ Ｐゴシック" charset="-128"/>
                <a:cs typeface="Calibri" pitchFamily="34" charset="0"/>
              </a:rPr>
              <a:t>Thromboxanes</a:t>
            </a:r>
            <a:r>
              <a:rPr lang="en-US" sz="2400" dirty="0" smtClean="0">
                <a:latin typeface="Book Antiqua" pitchFamily="18" charset="0"/>
                <a:ea typeface="ＭＳ Ｐゴシック" charset="-128"/>
                <a:cs typeface="Calibri" pitchFamily="34" charset="0"/>
              </a:rPr>
              <a:t> </a:t>
            </a:r>
            <a:r>
              <a:rPr lang="en-US" sz="2400" dirty="0">
                <a:latin typeface="Book Antiqua" pitchFamily="18" charset="0"/>
                <a:ea typeface="ＭＳ Ｐゴシック" charset="-128"/>
                <a:cs typeface="Calibri" pitchFamily="34" charset="0"/>
              </a:rPr>
              <a:t>(formation of blood clots</a:t>
            </a:r>
            <a:r>
              <a:rPr lang="en-US" sz="2400" dirty="0" smtClean="0">
                <a:latin typeface="Book Antiqua" pitchFamily="18" charset="0"/>
                <a:ea typeface="ＭＳ Ｐゴシック" charset="-128"/>
                <a:cs typeface="Calibri" pitchFamily="34" charset="0"/>
              </a:rPr>
              <a:t>)</a:t>
            </a:r>
          </a:p>
          <a:p>
            <a:pPr marL="800100" lvl="1" indent="-342900">
              <a:buFont typeface="Arial" pitchFamily="34" charset="0"/>
              <a:buChar char="•"/>
              <a:defRPr/>
            </a:pPr>
            <a:endParaRPr lang="en-US" sz="1000" dirty="0">
              <a:latin typeface="Book Antiqua" pitchFamily="18" charset="0"/>
              <a:ea typeface="ＭＳ Ｐゴシック" charset="-128"/>
              <a:cs typeface="Calibri" pitchFamily="34" charset="0"/>
            </a:endParaRPr>
          </a:p>
          <a:p>
            <a:pPr lvl="1">
              <a:defRPr/>
            </a:pPr>
            <a:r>
              <a:rPr lang="en-US" sz="2400" dirty="0" smtClean="0">
                <a:latin typeface="Book Antiqua" pitchFamily="18" charset="0"/>
                <a:ea typeface="ＭＳ Ｐゴシック" charset="-128"/>
                <a:cs typeface="Calibri" pitchFamily="34" charset="0"/>
              </a:rPr>
              <a:t>-  </a:t>
            </a:r>
            <a:r>
              <a:rPr lang="en-US" sz="2400" dirty="0" err="1" smtClean="0">
                <a:latin typeface="Book Antiqua" pitchFamily="18" charset="0"/>
                <a:ea typeface="ＭＳ Ｐゴシック" charset="-128"/>
                <a:cs typeface="Calibri" pitchFamily="34" charset="0"/>
              </a:rPr>
              <a:t>Leukotrienes</a:t>
            </a:r>
            <a:r>
              <a:rPr lang="en-US" sz="2400" dirty="0" smtClean="0">
                <a:latin typeface="Book Antiqua" pitchFamily="18" charset="0"/>
                <a:ea typeface="ＭＳ Ｐゴシック" charset="-128"/>
                <a:cs typeface="Calibri" pitchFamily="34" charset="0"/>
              </a:rPr>
              <a:t> </a:t>
            </a:r>
            <a:r>
              <a:rPr lang="en-US" sz="2400" dirty="0">
                <a:latin typeface="Book Antiqua" pitchFamily="18" charset="0"/>
                <a:ea typeface="ＭＳ Ｐゴシック" charset="-128"/>
                <a:cs typeface="Calibri" pitchFamily="34" charset="0"/>
              </a:rPr>
              <a:t>(smooth muscle contraction in lungs)</a:t>
            </a:r>
          </a:p>
          <a:p>
            <a:pPr marL="342900" indent="-342900">
              <a:spcBef>
                <a:spcPct val="0"/>
              </a:spcBef>
              <a:buFont typeface="Wingdings" pitchFamily="2" charset="2"/>
              <a:buChar char="§"/>
            </a:pPr>
            <a:endParaRPr lang="en-US" sz="2400" dirty="0" smtClean="0">
              <a:latin typeface="Book Antiqua" pitchFamily="18" charset="0"/>
              <a:ea typeface="ＭＳ Ｐゴシック" pitchFamily="34" charset="-128"/>
            </a:endParaRPr>
          </a:p>
        </p:txBody>
      </p:sp>
      <p:pic>
        <p:nvPicPr>
          <p:cNvPr id="8"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16006"/>
          <a:stretch/>
        </p:blipFill>
        <p:spPr bwMode="auto">
          <a:xfrm>
            <a:off x="304800" y="2895600"/>
            <a:ext cx="85344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381000" y="5562600"/>
            <a:ext cx="8458200" cy="1200329"/>
          </a:xfrm>
          <a:prstGeom prst="rect">
            <a:avLst/>
          </a:prstGeom>
          <a:noFill/>
        </p:spPr>
        <p:txBody>
          <a:bodyPr wrap="square" rtlCol="0">
            <a:spAutoFit/>
          </a:bodyPr>
          <a:lstStyle/>
          <a:p>
            <a:pPr marL="285750" indent="-285750">
              <a:buFont typeface="Wingdings" pitchFamily="2" charset="2"/>
              <a:buChar char="§"/>
            </a:pPr>
            <a:r>
              <a:rPr lang="en-US" sz="2400" dirty="0" err="1" smtClean="0">
                <a:latin typeface="Book Antiqua" pitchFamily="18" charset="0"/>
                <a:cs typeface="Arial" pitchFamily="34" charset="0"/>
              </a:rPr>
              <a:t>Nonsteroidal</a:t>
            </a:r>
            <a:r>
              <a:rPr lang="en-US" sz="2400" dirty="0" smtClean="0">
                <a:latin typeface="Book Antiqua" pitchFamily="18" charset="0"/>
                <a:cs typeface="Arial" pitchFamily="34" charset="0"/>
              </a:rPr>
              <a:t> </a:t>
            </a:r>
            <a:r>
              <a:rPr lang="en-US" sz="2400" dirty="0" err="1" smtClean="0">
                <a:latin typeface="Book Antiqua" pitchFamily="18" charset="0"/>
                <a:cs typeface="Arial" pitchFamily="34" charset="0"/>
              </a:rPr>
              <a:t>antiinflammatory</a:t>
            </a:r>
            <a:r>
              <a:rPr lang="en-US" sz="2400" dirty="0" smtClean="0">
                <a:latin typeface="Book Antiqua" pitchFamily="18" charset="0"/>
                <a:cs typeface="Arial" pitchFamily="34" charset="0"/>
              </a:rPr>
              <a:t> drugs (NSAIDS)-aspirin, ibuprofen, etc.- inhibit prostaglandin H</a:t>
            </a:r>
            <a:r>
              <a:rPr lang="en-US" sz="2400" baseline="-25000" dirty="0" smtClean="0">
                <a:latin typeface="Book Antiqua" pitchFamily="18" charset="0"/>
                <a:cs typeface="Arial" pitchFamily="34" charset="0"/>
              </a:rPr>
              <a:t>2</a:t>
            </a:r>
            <a:r>
              <a:rPr lang="en-US" sz="2400" dirty="0" smtClean="0">
                <a:latin typeface="Book Antiqua" pitchFamily="18" charset="0"/>
                <a:cs typeface="Arial" pitchFamily="34" charset="0"/>
              </a:rPr>
              <a:t> synthase, which is involved in prostaglandin and thromboxane formation.</a:t>
            </a:r>
            <a:endParaRPr lang="en-US" sz="2400" dirty="0">
              <a:latin typeface="Book Antiqua" pitchFamily="18" charset="0"/>
              <a:cs typeface="Arial" pitchFamily="34" charset="0"/>
            </a:endParaRPr>
          </a:p>
        </p:txBody>
      </p:sp>
    </p:spTree>
    <p:extLst>
      <p:ext uri="{BB962C8B-B14F-4D97-AF65-F5344CB8AC3E}">
        <p14:creationId xmlns:p14="http://schemas.microsoft.com/office/powerpoint/2010/main" val="796975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639762"/>
          </a:xfrm>
        </p:spPr>
        <p:txBody>
          <a:bodyPr>
            <a:noAutofit/>
          </a:bodyPr>
          <a:lstStyle/>
          <a:p>
            <a:pPr algn="l"/>
            <a:r>
              <a:rPr lang="en-US" sz="2800" dirty="0" smtClean="0">
                <a:latin typeface="Book Antiqua" pitchFamily="18" charset="0"/>
              </a:rPr>
              <a:t>1C</a:t>
            </a:r>
            <a:r>
              <a:rPr lang="en-US" sz="2800" dirty="0" smtClean="0">
                <a:latin typeface="Book Antiqua" pitchFamily="18" charset="0"/>
              </a:rPr>
              <a:t>. </a:t>
            </a:r>
            <a:r>
              <a:rPr lang="en-US" sz="2800" dirty="0" smtClean="0">
                <a:latin typeface="Book Antiqua" pitchFamily="18" charset="0"/>
              </a:rPr>
              <a:t>Steroid Hormones </a:t>
            </a:r>
            <a:r>
              <a:rPr lang="en-US" sz="2800" dirty="0" smtClean="0">
                <a:latin typeface="Book Antiqua" pitchFamily="18" charset="0"/>
                <a:ea typeface="ＭＳ Ｐゴシック" pitchFamily="34" charset="-128"/>
              </a:rPr>
              <a:t>(Body-wide Hormones)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34</a:t>
            </a:fld>
            <a:endParaRPr lang="en-US">
              <a:solidFill>
                <a:schemeClr val="tx1"/>
              </a:solidFill>
            </a:endParaRPr>
          </a:p>
        </p:txBody>
      </p:sp>
      <p:sp>
        <p:nvSpPr>
          <p:cNvPr id="7" name="TextBox 6"/>
          <p:cNvSpPr txBox="1"/>
          <p:nvPr/>
        </p:nvSpPr>
        <p:spPr>
          <a:xfrm>
            <a:off x="381000" y="1062335"/>
            <a:ext cx="8458200" cy="5262979"/>
          </a:xfrm>
          <a:prstGeom prst="rect">
            <a:avLst/>
          </a:prstGeom>
          <a:noFill/>
        </p:spPr>
        <p:txBody>
          <a:bodyPr wrap="square" rtlCol="0">
            <a:spAutoFit/>
          </a:bodyPr>
          <a:lstStyle/>
          <a:p>
            <a:pPr marL="342900" indent="-342900">
              <a:spcBef>
                <a:spcPct val="0"/>
              </a:spcBef>
              <a:buFont typeface="Wingdings" pitchFamily="2" charset="2"/>
              <a:buChar char="§"/>
            </a:pPr>
            <a:r>
              <a:rPr lang="en-US" sz="2400" dirty="0" smtClean="0">
                <a:latin typeface="Book Antiqua" pitchFamily="18" charset="0"/>
                <a:ea typeface="ＭＳ Ｐゴシック" pitchFamily="34" charset="-128"/>
              </a:rPr>
              <a:t>Steroids are oxidized derivatives of sterols.</a:t>
            </a:r>
          </a:p>
          <a:p>
            <a:pPr lvl="1">
              <a:spcBef>
                <a:spcPct val="0"/>
              </a:spcBef>
            </a:pPr>
            <a:r>
              <a:rPr lang="en-US" sz="2400" dirty="0" smtClean="0">
                <a:latin typeface="Book Antiqua" pitchFamily="18" charset="0"/>
                <a:ea typeface="ＭＳ Ｐゴシック" pitchFamily="34" charset="-128"/>
              </a:rPr>
              <a:t>- Have the sterol nucleus but lack the alkyl chain</a:t>
            </a:r>
          </a:p>
          <a:p>
            <a:pPr marL="342900" indent="-342900">
              <a:spcBef>
                <a:spcPct val="0"/>
              </a:spcBef>
              <a:buFont typeface="Wingdings" pitchFamily="2" charset="2"/>
              <a:buChar char="§"/>
            </a:pPr>
            <a:endParaRPr lang="en-US" sz="2400" dirty="0">
              <a:latin typeface="Book Antiqua" pitchFamily="18" charset="0"/>
              <a:ea typeface="ＭＳ Ｐゴシック" pitchFamily="34" charset="-128"/>
            </a:endParaRPr>
          </a:p>
          <a:p>
            <a:pPr marL="342900" indent="-342900">
              <a:spcBef>
                <a:spcPct val="0"/>
              </a:spcBef>
              <a:buFont typeface="Wingdings" pitchFamily="2" charset="2"/>
              <a:buChar char="§"/>
            </a:pPr>
            <a:r>
              <a:rPr lang="en-US" sz="2400" dirty="0" smtClean="0">
                <a:latin typeface="Book Antiqua" pitchFamily="18" charset="0"/>
                <a:ea typeface="ＭＳ Ｐゴシック" pitchFamily="34" charset="-128"/>
              </a:rPr>
              <a:t>More polar than cholesterol.</a:t>
            </a:r>
          </a:p>
          <a:p>
            <a:pPr marL="342900" indent="-342900">
              <a:spcBef>
                <a:spcPct val="0"/>
              </a:spcBef>
              <a:buFont typeface="Wingdings" pitchFamily="2" charset="2"/>
              <a:buChar char="§"/>
            </a:pPr>
            <a:endParaRPr lang="en-US" sz="2400" dirty="0">
              <a:latin typeface="Book Antiqua" pitchFamily="18" charset="0"/>
              <a:ea typeface="ＭＳ Ｐゴシック" pitchFamily="34" charset="-128"/>
            </a:endParaRPr>
          </a:p>
          <a:p>
            <a:pPr marL="342900" indent="-342900">
              <a:spcBef>
                <a:spcPct val="0"/>
              </a:spcBef>
              <a:buFont typeface="Wingdings" pitchFamily="2" charset="2"/>
              <a:buChar char="§"/>
            </a:pPr>
            <a:r>
              <a:rPr lang="en-US" sz="2400" dirty="0" smtClean="0">
                <a:latin typeface="Book Antiqua" pitchFamily="18" charset="0"/>
                <a:ea typeface="ＭＳ Ｐゴシック" pitchFamily="34" charset="-128"/>
              </a:rPr>
              <a:t>Steroid hormones are synthesized from cholesterol in gonads and adrenal glands.</a:t>
            </a:r>
          </a:p>
          <a:p>
            <a:pPr marL="342900" indent="-342900">
              <a:spcBef>
                <a:spcPct val="0"/>
              </a:spcBef>
              <a:buFont typeface="Wingdings" pitchFamily="2" charset="2"/>
              <a:buChar char="§"/>
            </a:pPr>
            <a:endParaRPr lang="en-US" sz="2400" dirty="0">
              <a:latin typeface="Book Antiqua" pitchFamily="18" charset="0"/>
              <a:ea typeface="ＭＳ Ｐゴシック" pitchFamily="34" charset="-128"/>
            </a:endParaRPr>
          </a:p>
          <a:p>
            <a:pPr marL="342900" indent="-342900">
              <a:spcBef>
                <a:spcPct val="0"/>
              </a:spcBef>
              <a:buFont typeface="Wingdings" pitchFamily="2" charset="2"/>
              <a:buChar char="§"/>
            </a:pPr>
            <a:r>
              <a:rPr lang="en-US" sz="2400" dirty="0" smtClean="0">
                <a:latin typeface="Book Antiqua" pitchFamily="18" charset="0"/>
                <a:ea typeface="ＭＳ Ｐゴシック" pitchFamily="34" charset="-128"/>
              </a:rPr>
              <a:t>They are carried through the body in the bloodstream, usually attached to carrier proteins.</a:t>
            </a:r>
          </a:p>
          <a:p>
            <a:pPr marL="342900" indent="-342900">
              <a:spcBef>
                <a:spcPct val="0"/>
              </a:spcBef>
              <a:buFont typeface="Wingdings" pitchFamily="2" charset="2"/>
              <a:buChar char="§"/>
            </a:pPr>
            <a:endParaRPr lang="en-US" sz="2400" dirty="0">
              <a:latin typeface="Book Antiqua" pitchFamily="18" charset="0"/>
              <a:ea typeface="ＭＳ Ｐゴシック" pitchFamily="34" charset="-128"/>
            </a:endParaRPr>
          </a:p>
          <a:p>
            <a:pPr marL="342900" indent="-342900">
              <a:spcBef>
                <a:spcPct val="0"/>
              </a:spcBef>
              <a:buFont typeface="Wingdings" pitchFamily="2" charset="2"/>
              <a:buChar char="§"/>
            </a:pPr>
            <a:r>
              <a:rPr lang="en-US" sz="2400" dirty="0" smtClean="0">
                <a:latin typeface="Book Antiqua" pitchFamily="18" charset="0"/>
                <a:ea typeface="ＭＳ Ｐゴシック" pitchFamily="34" charset="-128"/>
              </a:rPr>
              <a:t>Many of the steroid hormones are male and female sex hormones.</a:t>
            </a:r>
            <a:endParaRPr lang="en-US" sz="2400" dirty="0">
              <a:latin typeface="Book Antiqua" pitchFamily="18" charset="0"/>
              <a:ea typeface="ＭＳ Ｐゴシック" pitchFamily="34" charset="-128"/>
            </a:endParaRPr>
          </a:p>
          <a:p>
            <a:pPr marL="342900" indent="-342900">
              <a:spcBef>
                <a:spcPct val="0"/>
              </a:spcBef>
              <a:buFont typeface="Wingdings" pitchFamily="2" charset="2"/>
              <a:buChar char="§"/>
            </a:pPr>
            <a:endParaRPr lang="en-US" sz="2400" dirty="0" smtClean="0">
              <a:latin typeface="Book Antiqua" pitchFamily="18" charset="0"/>
              <a:ea typeface="ＭＳ Ｐゴシック" pitchFamily="34" charset="-128"/>
            </a:endParaRPr>
          </a:p>
        </p:txBody>
      </p:sp>
    </p:spTree>
    <p:extLst>
      <p:ext uri="{BB962C8B-B14F-4D97-AF65-F5344CB8AC3E}">
        <p14:creationId xmlns:p14="http://schemas.microsoft.com/office/powerpoint/2010/main" val="6219411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639762"/>
          </a:xfrm>
        </p:spPr>
        <p:txBody>
          <a:bodyPr>
            <a:noAutofit/>
          </a:bodyPr>
          <a:lstStyle/>
          <a:p>
            <a:pPr algn="l"/>
            <a:r>
              <a:rPr lang="en-US" sz="2800" dirty="0" smtClean="0">
                <a:latin typeface="Book Antiqua" pitchFamily="18" charset="0"/>
              </a:rPr>
              <a:t>1C</a:t>
            </a:r>
            <a:r>
              <a:rPr lang="en-US" sz="2800" dirty="0" smtClean="0">
                <a:latin typeface="Book Antiqua" pitchFamily="18" charset="0"/>
              </a:rPr>
              <a:t>. </a:t>
            </a:r>
            <a:r>
              <a:rPr lang="en-US" sz="2800" dirty="0" smtClean="0">
                <a:latin typeface="Book Antiqua" pitchFamily="18" charset="0"/>
              </a:rPr>
              <a:t>Steroid Hormones </a:t>
            </a:r>
            <a:r>
              <a:rPr lang="en-US" sz="2800" dirty="0" smtClean="0">
                <a:latin typeface="Book Antiqua" pitchFamily="18" charset="0"/>
                <a:ea typeface="ＭＳ Ｐゴシック" pitchFamily="34" charset="-128"/>
              </a:rPr>
              <a:t>(Body-wide Hormones)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35</a:t>
            </a:fld>
            <a:endParaRPr lang="en-US">
              <a:solidFill>
                <a:schemeClr val="tx1"/>
              </a:solidFill>
            </a:endParaRPr>
          </a:p>
        </p:txBody>
      </p:sp>
      <p:pic>
        <p:nvPicPr>
          <p:cNvPr id="8" name="Picture 1"/>
          <p:cNvPicPr>
            <a:picLocks noChangeAspect="1"/>
          </p:cNvPicPr>
          <p:nvPr/>
        </p:nvPicPr>
        <p:blipFill rotWithShape="1">
          <a:blip r:embed="rId3" cstate="print">
            <a:extLst>
              <a:ext uri="{28A0092B-C50C-407E-A947-70E740481C1C}">
                <a14:useLocalDpi xmlns:a14="http://schemas.microsoft.com/office/drawing/2010/main" val="0"/>
              </a:ext>
            </a:extLst>
          </a:blip>
          <a:srcRect r="71290" b="71081"/>
          <a:stretch/>
        </p:blipFill>
        <p:spPr bwMode="auto">
          <a:xfrm>
            <a:off x="1165860" y="1219200"/>
            <a:ext cx="2034540" cy="166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65806" b="40679"/>
          <a:stretch/>
        </p:blipFill>
        <p:spPr bwMode="auto">
          <a:xfrm>
            <a:off x="5334000" y="1219200"/>
            <a:ext cx="2423160" cy="3413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31515" r="71290" b="42162"/>
          <a:stretch/>
        </p:blipFill>
        <p:spPr bwMode="auto">
          <a:xfrm>
            <a:off x="1371600" y="3733800"/>
            <a:ext cx="2034540" cy="1514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735330" y="2941320"/>
            <a:ext cx="2895600" cy="461665"/>
          </a:xfrm>
          <a:prstGeom prst="rect">
            <a:avLst/>
          </a:prstGeom>
          <a:noFill/>
        </p:spPr>
        <p:txBody>
          <a:bodyPr wrap="square" rtlCol="0">
            <a:spAutoFit/>
          </a:bodyPr>
          <a:lstStyle/>
          <a:p>
            <a:r>
              <a:rPr lang="en-US" sz="2400" dirty="0" smtClean="0">
                <a:latin typeface="Book Antiqua" pitchFamily="18" charset="0"/>
              </a:rPr>
              <a:t>Male sex hormone</a:t>
            </a:r>
            <a:endParaRPr lang="en-US" sz="2400" dirty="0">
              <a:latin typeface="Book Antiqua" pitchFamily="18" charset="0"/>
            </a:endParaRPr>
          </a:p>
        </p:txBody>
      </p:sp>
      <p:sp>
        <p:nvSpPr>
          <p:cNvPr id="12" name="TextBox 11"/>
          <p:cNvSpPr txBox="1"/>
          <p:nvPr/>
        </p:nvSpPr>
        <p:spPr>
          <a:xfrm>
            <a:off x="762000" y="5486400"/>
            <a:ext cx="3581400" cy="461665"/>
          </a:xfrm>
          <a:prstGeom prst="rect">
            <a:avLst/>
          </a:prstGeom>
          <a:noFill/>
        </p:spPr>
        <p:txBody>
          <a:bodyPr wrap="square" rtlCol="0">
            <a:spAutoFit/>
          </a:bodyPr>
          <a:lstStyle/>
          <a:p>
            <a:r>
              <a:rPr lang="en-US" sz="2400" dirty="0" smtClean="0">
                <a:latin typeface="Book Antiqua" pitchFamily="18" charset="0"/>
              </a:rPr>
              <a:t>Female sex hormone</a:t>
            </a:r>
            <a:endParaRPr lang="en-US" sz="2400" dirty="0">
              <a:latin typeface="Book Antiqua" pitchFamily="18" charset="0"/>
            </a:endParaRPr>
          </a:p>
        </p:txBody>
      </p:sp>
      <p:sp>
        <p:nvSpPr>
          <p:cNvPr id="13" name="TextBox 12"/>
          <p:cNvSpPr txBox="1"/>
          <p:nvPr/>
        </p:nvSpPr>
        <p:spPr>
          <a:xfrm>
            <a:off x="4800600" y="4876800"/>
            <a:ext cx="4038600" cy="830997"/>
          </a:xfrm>
          <a:prstGeom prst="rect">
            <a:avLst/>
          </a:prstGeom>
          <a:noFill/>
        </p:spPr>
        <p:txBody>
          <a:bodyPr wrap="square" rtlCol="0">
            <a:spAutoFit/>
          </a:bodyPr>
          <a:lstStyle/>
          <a:p>
            <a:r>
              <a:rPr lang="en-US" sz="2400" dirty="0" smtClean="0">
                <a:latin typeface="Book Antiqua" pitchFamily="18" charset="0"/>
              </a:rPr>
              <a:t>Synthetic steroids used as </a:t>
            </a:r>
            <a:r>
              <a:rPr lang="en-US" sz="2400" dirty="0" err="1" smtClean="0">
                <a:latin typeface="Book Antiqua" pitchFamily="18" charset="0"/>
              </a:rPr>
              <a:t>antiinflammatory</a:t>
            </a:r>
            <a:r>
              <a:rPr lang="en-US" sz="2400" dirty="0" smtClean="0">
                <a:latin typeface="Book Antiqua" pitchFamily="18" charset="0"/>
              </a:rPr>
              <a:t> agents.</a:t>
            </a:r>
            <a:endParaRPr lang="en-US" sz="2400" dirty="0">
              <a:latin typeface="Book Antiqua" pitchFamily="18" charset="0"/>
            </a:endParaRPr>
          </a:p>
        </p:txBody>
      </p:sp>
    </p:spTree>
    <p:extLst>
      <p:ext uri="{BB962C8B-B14F-4D97-AF65-F5344CB8AC3E}">
        <p14:creationId xmlns:p14="http://schemas.microsoft.com/office/powerpoint/2010/main" val="42810757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639762"/>
          </a:xfrm>
        </p:spPr>
        <p:txBody>
          <a:bodyPr>
            <a:noAutofit/>
          </a:bodyPr>
          <a:lstStyle/>
          <a:p>
            <a:pPr algn="l"/>
            <a:r>
              <a:rPr lang="en-US" sz="2800" dirty="0" smtClean="0">
                <a:latin typeface="Book Antiqua" pitchFamily="18" charset="0"/>
              </a:rPr>
              <a:t>1D</a:t>
            </a:r>
            <a:r>
              <a:rPr lang="en-US" sz="2800" dirty="0" smtClean="0">
                <a:latin typeface="Book Antiqua" pitchFamily="18" charset="0"/>
              </a:rPr>
              <a:t>. </a:t>
            </a:r>
            <a:r>
              <a:rPr lang="en-US" sz="2800" dirty="0" smtClean="0">
                <a:latin typeface="Book Antiqua" pitchFamily="18" charset="0"/>
              </a:rPr>
              <a:t>Lipids as Signals- </a:t>
            </a:r>
            <a:r>
              <a:rPr lang="en-US" sz="2800" dirty="0" smtClean="0">
                <a:latin typeface="Book Antiqua" pitchFamily="18" charset="0"/>
                <a:ea typeface="ＭＳ Ｐゴシック" pitchFamily="34" charset="-128"/>
              </a:rPr>
              <a:t>Vitamin D (Hormone             </a:t>
            </a:r>
            <a:br>
              <a:rPr lang="en-US" sz="2800" dirty="0" smtClean="0">
                <a:latin typeface="Book Antiqua" pitchFamily="18" charset="0"/>
                <a:ea typeface="ＭＳ Ｐゴシック" pitchFamily="34" charset="-128"/>
              </a:rPr>
            </a:br>
            <a:r>
              <a:rPr lang="en-US" sz="2800" dirty="0" smtClean="0">
                <a:latin typeface="Book Antiqua" pitchFamily="18" charset="0"/>
                <a:ea typeface="ＭＳ Ｐゴシック" pitchFamily="34" charset="-128"/>
              </a:rPr>
              <a:t>                                                            precursor)</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36</a:t>
            </a:fld>
            <a:endParaRPr lang="en-US">
              <a:solidFill>
                <a:schemeClr val="tx1"/>
              </a:solidFill>
            </a:endParaRPr>
          </a:p>
        </p:txBody>
      </p:sp>
      <p:sp>
        <p:nvSpPr>
          <p:cNvPr id="7" name="TextBox 6"/>
          <p:cNvSpPr txBox="1"/>
          <p:nvPr/>
        </p:nvSpPr>
        <p:spPr>
          <a:xfrm>
            <a:off x="228600" y="1062335"/>
            <a:ext cx="8763000" cy="1938992"/>
          </a:xfrm>
          <a:prstGeom prst="rect">
            <a:avLst/>
          </a:prstGeom>
          <a:noFill/>
        </p:spPr>
        <p:txBody>
          <a:bodyPr wrap="square" rtlCol="0">
            <a:spAutoFit/>
          </a:bodyPr>
          <a:lstStyle/>
          <a:p>
            <a:pPr marL="342900" indent="-342900">
              <a:spcBef>
                <a:spcPct val="0"/>
              </a:spcBef>
              <a:buFont typeface="Wingdings" pitchFamily="2" charset="2"/>
              <a:buChar char="§"/>
            </a:pPr>
            <a:r>
              <a:rPr lang="en-US" sz="2400" dirty="0" smtClean="0">
                <a:latin typeface="Book Antiqua" pitchFamily="18" charset="0"/>
                <a:ea typeface="ＭＳ Ｐゴシック" pitchFamily="34" charset="-128"/>
              </a:rPr>
              <a:t>Vitamin D is converted by enzymes in the liver and kidney to 1,25-dihydroxycholecalciferol, a hormone that regulates calcium uptake in the intestine and calcium levels in kidney and bone.</a:t>
            </a:r>
          </a:p>
          <a:p>
            <a:pPr marL="342900" indent="-342900">
              <a:spcBef>
                <a:spcPct val="0"/>
              </a:spcBef>
              <a:buFont typeface="Wingdings" pitchFamily="2" charset="2"/>
              <a:buChar char="§"/>
            </a:pPr>
            <a:endParaRPr lang="en-US" sz="2400" dirty="0">
              <a:latin typeface="Book Antiqua" pitchFamily="18" charset="0"/>
              <a:ea typeface="ＭＳ Ｐゴシック" pitchFamily="34" charset="-128"/>
            </a:endParaRPr>
          </a:p>
        </p:txBody>
      </p:sp>
      <p:pic>
        <p:nvPicPr>
          <p:cNvPr id="8"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15000"/>
          <a:stretch/>
        </p:blipFill>
        <p:spPr bwMode="auto">
          <a:xfrm>
            <a:off x="304800" y="3149600"/>
            <a:ext cx="8534400" cy="2763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00194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8117"/>
          <a:stretch/>
        </p:blipFill>
        <p:spPr bwMode="auto">
          <a:xfrm>
            <a:off x="1295400" y="838200"/>
            <a:ext cx="7037832" cy="602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458200" cy="639762"/>
          </a:xfrm>
        </p:spPr>
        <p:txBody>
          <a:bodyPr>
            <a:noAutofit/>
          </a:bodyPr>
          <a:lstStyle/>
          <a:p>
            <a:pPr algn="l"/>
            <a:r>
              <a:rPr lang="en-US" sz="2800" dirty="0">
                <a:latin typeface="Book Antiqua" pitchFamily="18" charset="0"/>
              </a:rPr>
              <a:t>2</a:t>
            </a:r>
            <a:r>
              <a:rPr lang="en-US" sz="2800" dirty="0" smtClean="0">
                <a:latin typeface="Book Antiqua" pitchFamily="18" charset="0"/>
              </a:rPr>
              <a:t>. </a:t>
            </a:r>
            <a:r>
              <a:rPr lang="en-US" sz="2800" dirty="0" smtClean="0">
                <a:latin typeface="Book Antiqua" pitchFamily="18" charset="0"/>
              </a:rPr>
              <a:t>Vitamin E, K, and other lipid </a:t>
            </a:r>
            <a:r>
              <a:rPr lang="en-US" sz="2800" dirty="0" err="1" smtClean="0">
                <a:latin typeface="Book Antiqua" pitchFamily="18" charset="0"/>
              </a:rPr>
              <a:t>quinones</a:t>
            </a:r>
            <a:r>
              <a:rPr lang="en-US" sz="2800" dirty="0" smtClean="0">
                <a:latin typeface="Book Antiqua" pitchFamily="18" charset="0"/>
              </a:rPr>
              <a:t> are </a:t>
            </a:r>
            <a:br>
              <a:rPr lang="en-US" sz="2800" dirty="0" smtClean="0">
                <a:latin typeface="Book Antiqua" pitchFamily="18" charset="0"/>
              </a:rPr>
            </a:br>
            <a:r>
              <a:rPr lang="en-US" sz="2800" dirty="0" smtClean="0">
                <a:latin typeface="Book Antiqua" pitchFamily="18" charset="0"/>
              </a:rPr>
              <a:t>     antioxidants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37</a:t>
            </a:fld>
            <a:endParaRPr lang="en-US">
              <a:solidFill>
                <a:schemeClr val="tx1"/>
              </a:solidFill>
            </a:endParaRPr>
          </a:p>
        </p:txBody>
      </p:sp>
      <p:sp>
        <p:nvSpPr>
          <p:cNvPr id="3" name="TextBox 2"/>
          <p:cNvSpPr txBox="1"/>
          <p:nvPr/>
        </p:nvSpPr>
        <p:spPr>
          <a:xfrm>
            <a:off x="3858768" y="1524000"/>
            <a:ext cx="5132832" cy="461665"/>
          </a:xfrm>
          <a:prstGeom prst="rect">
            <a:avLst/>
          </a:prstGeom>
          <a:noFill/>
        </p:spPr>
        <p:txBody>
          <a:bodyPr wrap="square" rtlCol="0">
            <a:spAutoFit/>
          </a:bodyPr>
          <a:lstStyle/>
          <a:p>
            <a:r>
              <a:rPr lang="en-US" sz="2400" dirty="0" smtClean="0">
                <a:latin typeface="Book Antiqua" pitchFamily="18" charset="0"/>
              </a:rPr>
              <a:t>Destroys reactive oxygen species.</a:t>
            </a:r>
            <a:endParaRPr lang="en-US" sz="2400" dirty="0">
              <a:latin typeface="Book Antiqua" pitchFamily="18" charset="0"/>
            </a:endParaRPr>
          </a:p>
        </p:txBody>
      </p:sp>
    </p:spTree>
    <p:extLst>
      <p:ext uri="{BB962C8B-B14F-4D97-AF65-F5344CB8AC3E}">
        <p14:creationId xmlns:p14="http://schemas.microsoft.com/office/powerpoint/2010/main" val="16725459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639762"/>
          </a:xfrm>
        </p:spPr>
        <p:txBody>
          <a:bodyPr>
            <a:noAutofit/>
          </a:bodyPr>
          <a:lstStyle/>
          <a:p>
            <a:pPr algn="l"/>
            <a:r>
              <a:rPr lang="en-US" sz="2800" dirty="0" smtClean="0">
                <a:latin typeface="Book Antiqua" pitchFamily="18" charset="0"/>
              </a:rPr>
              <a:t>3</a:t>
            </a:r>
            <a:r>
              <a:rPr lang="en-US" sz="2800" dirty="0" smtClean="0">
                <a:latin typeface="Book Antiqua" pitchFamily="18" charset="0"/>
              </a:rPr>
              <a:t>. </a:t>
            </a:r>
            <a:r>
              <a:rPr lang="en-US" sz="2800" dirty="0" err="1" smtClean="0">
                <a:latin typeface="Book Antiqua" pitchFamily="18" charset="0"/>
              </a:rPr>
              <a:t>Polyketides</a:t>
            </a:r>
            <a:r>
              <a:rPr lang="en-US" sz="2800" dirty="0" smtClean="0">
                <a:latin typeface="Book Antiqua" pitchFamily="18" charset="0"/>
              </a:rPr>
              <a:t> in Biomedicine</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38</a:t>
            </a:fld>
            <a:endParaRPr lang="en-US">
              <a:solidFill>
                <a:schemeClr val="tx1"/>
              </a:solidFill>
            </a:endParaRPr>
          </a:p>
        </p:txBody>
      </p:sp>
      <p:pic>
        <p:nvPicPr>
          <p:cNvPr id="7"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8769"/>
          <a:stretch/>
        </p:blipFill>
        <p:spPr bwMode="auto">
          <a:xfrm>
            <a:off x="304800" y="1174705"/>
            <a:ext cx="8534400" cy="5149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70201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639762"/>
          </a:xfrm>
        </p:spPr>
        <p:txBody>
          <a:bodyPr>
            <a:noAutofit/>
          </a:bodyPr>
          <a:lstStyle/>
          <a:p>
            <a:pPr algn="l"/>
            <a:r>
              <a:rPr lang="en-US" sz="2800" dirty="0">
                <a:latin typeface="Book Antiqua" pitchFamily="18" charset="0"/>
              </a:rPr>
              <a:t>4</a:t>
            </a:r>
            <a:r>
              <a:rPr lang="en-US" sz="2800" dirty="0" smtClean="0">
                <a:latin typeface="Book Antiqua" pitchFamily="18" charset="0"/>
              </a:rPr>
              <a:t>. </a:t>
            </a:r>
            <a:r>
              <a:rPr lang="en-US" sz="2800" dirty="0" smtClean="0">
                <a:latin typeface="Book Antiqua" pitchFamily="18" charset="0"/>
              </a:rPr>
              <a:t>Lipids can provide Pigment</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39</a:t>
            </a:fld>
            <a:endParaRPr lang="en-US">
              <a:solidFill>
                <a:schemeClr val="tx1"/>
              </a:solidFill>
            </a:endParaRPr>
          </a:p>
        </p:txBody>
      </p:sp>
      <p:pic>
        <p:nvPicPr>
          <p:cNvPr id="8"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11063"/>
          <a:stretch/>
        </p:blipFill>
        <p:spPr bwMode="auto">
          <a:xfrm>
            <a:off x="304800" y="1158875"/>
            <a:ext cx="8534400" cy="4037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54830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smtClean="0">
                <a:latin typeface="Book Antiqua" pitchFamily="18" charset="0"/>
              </a:rPr>
              <a:t>1. </a:t>
            </a:r>
            <a:r>
              <a:rPr lang="en-US" sz="2800" dirty="0" smtClean="0">
                <a:latin typeface="Book Antiqua" pitchFamily="18" charset="0"/>
              </a:rPr>
              <a:t>Membrane Lipids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4</a:t>
            </a:fld>
            <a:endParaRPr lang="en-US">
              <a:solidFill>
                <a:schemeClr val="tx1"/>
              </a:solidFill>
            </a:endParaRPr>
          </a:p>
        </p:txBody>
      </p:sp>
      <p:sp>
        <p:nvSpPr>
          <p:cNvPr id="3" name="TextBox 2"/>
          <p:cNvSpPr txBox="1"/>
          <p:nvPr/>
        </p:nvSpPr>
        <p:spPr>
          <a:xfrm>
            <a:off x="381000" y="1242060"/>
            <a:ext cx="8458200" cy="4555093"/>
          </a:xfrm>
          <a:prstGeom prst="rect">
            <a:avLst/>
          </a:prstGeom>
          <a:noFill/>
        </p:spPr>
        <p:txBody>
          <a:bodyPr wrap="square" rtlCol="0">
            <a:spAutoFit/>
          </a:bodyPr>
          <a:lstStyle/>
          <a:p>
            <a:pPr marL="457200" indent="-457200">
              <a:spcBef>
                <a:spcPct val="0"/>
              </a:spcBef>
              <a:buAutoNum type="alphaUcPeriod" startAt="2"/>
            </a:pPr>
            <a:r>
              <a:rPr lang="en-US" sz="2400" dirty="0" smtClean="0">
                <a:latin typeface="Book Antiqua" pitchFamily="18" charset="0"/>
                <a:ea typeface="ＭＳ Ｐゴシック" pitchFamily="34" charset="-128"/>
              </a:rPr>
              <a:t>Are </a:t>
            </a:r>
            <a:r>
              <a:rPr lang="en-US" sz="2400" dirty="0" err="1" smtClean="0">
                <a:latin typeface="Book Antiqua" pitchFamily="18" charset="0"/>
                <a:ea typeface="ＭＳ Ｐゴシック" pitchFamily="34" charset="-128"/>
              </a:rPr>
              <a:t>amphiphatic</a:t>
            </a:r>
            <a:r>
              <a:rPr lang="en-US" sz="2400" dirty="0" smtClean="0">
                <a:latin typeface="Book Antiqua" pitchFamily="18" charset="0"/>
                <a:ea typeface="ＭＳ Ｐゴシック" pitchFamily="34" charset="-128"/>
              </a:rPr>
              <a:t> containing polar head groups and nonpolar tails (usually attached fatty acids).</a:t>
            </a:r>
          </a:p>
          <a:p>
            <a:pPr marL="457200" indent="-457200">
              <a:spcBef>
                <a:spcPct val="0"/>
              </a:spcBef>
              <a:buAutoNum type="alphaUcPeriod" startAt="2"/>
            </a:pPr>
            <a:endParaRPr lang="en-US" sz="1000" dirty="0" smtClean="0">
              <a:latin typeface="Book Antiqua" pitchFamily="18" charset="0"/>
              <a:ea typeface="ＭＳ Ｐゴシック" pitchFamily="34" charset="-128"/>
            </a:endParaRPr>
          </a:p>
          <a:p>
            <a:pPr marL="914400" lvl="1" indent="-457200">
              <a:spcBef>
                <a:spcPct val="0"/>
              </a:spcBef>
              <a:buFont typeface="Wingdings" pitchFamily="2" charset="2"/>
              <a:buChar char="§"/>
            </a:pPr>
            <a:r>
              <a:rPr lang="en-US" sz="2400" dirty="0">
                <a:latin typeface="Book Antiqua" pitchFamily="18" charset="0"/>
                <a:ea typeface="ＭＳ Ｐゴシック" pitchFamily="34" charset="-128"/>
              </a:rPr>
              <a:t>Hydrophilic exterior interacts with water </a:t>
            </a:r>
            <a:endParaRPr lang="en-US" sz="2400" dirty="0" smtClean="0">
              <a:latin typeface="Book Antiqua" pitchFamily="18" charset="0"/>
              <a:ea typeface="ＭＳ Ｐゴシック" pitchFamily="34" charset="-128"/>
            </a:endParaRPr>
          </a:p>
          <a:p>
            <a:pPr marL="914400" lvl="1" indent="-457200">
              <a:spcBef>
                <a:spcPct val="0"/>
              </a:spcBef>
              <a:buFont typeface="Wingdings" pitchFamily="2" charset="2"/>
              <a:buChar char="§"/>
            </a:pPr>
            <a:endParaRPr lang="en-US" sz="1000" dirty="0">
              <a:latin typeface="Book Antiqua" pitchFamily="18" charset="0"/>
              <a:ea typeface="ＭＳ Ｐゴシック" pitchFamily="34" charset="-128"/>
            </a:endParaRPr>
          </a:p>
          <a:p>
            <a:pPr marL="914400" lvl="1" indent="-457200">
              <a:spcBef>
                <a:spcPct val="0"/>
              </a:spcBef>
              <a:buFont typeface="Wingdings" pitchFamily="2" charset="2"/>
              <a:buChar char="§"/>
            </a:pPr>
            <a:r>
              <a:rPr lang="en-US" sz="2400" dirty="0">
                <a:latin typeface="Book Antiqua" pitchFamily="18" charset="0"/>
                <a:ea typeface="ＭＳ Ｐゴシック" pitchFamily="34" charset="-128"/>
              </a:rPr>
              <a:t>Hydrophobic interior comprise the membrane </a:t>
            </a:r>
            <a:r>
              <a:rPr lang="en-US" sz="2400" dirty="0" smtClean="0">
                <a:latin typeface="Book Antiqua" pitchFamily="18" charset="0"/>
                <a:ea typeface="ＭＳ Ｐゴシック" pitchFamily="34" charset="-128"/>
              </a:rPr>
              <a:t>bilayers</a:t>
            </a:r>
          </a:p>
          <a:p>
            <a:pPr marL="914400" lvl="1" indent="-457200">
              <a:spcBef>
                <a:spcPct val="0"/>
              </a:spcBef>
              <a:buFont typeface="Wingdings" pitchFamily="2" charset="2"/>
              <a:buChar char="§"/>
            </a:pPr>
            <a:endParaRPr lang="en-US" sz="2400" dirty="0">
              <a:latin typeface="Book Antiqua" pitchFamily="18" charset="0"/>
              <a:ea typeface="ＭＳ Ｐゴシック" pitchFamily="34" charset="-128"/>
            </a:endParaRPr>
          </a:p>
          <a:p>
            <a:pPr marL="457200" indent="-457200">
              <a:spcBef>
                <a:spcPct val="0"/>
              </a:spcBef>
              <a:buAutoNum type="alphaUcPeriod" startAt="2"/>
            </a:pPr>
            <a:r>
              <a:rPr lang="en-US" sz="2400" dirty="0" smtClean="0">
                <a:latin typeface="Book Antiqua" pitchFamily="18" charset="0"/>
                <a:ea typeface="ＭＳ Ｐゴシック" pitchFamily="34" charset="-128"/>
              </a:rPr>
              <a:t>Diversification can come from:</a:t>
            </a:r>
          </a:p>
          <a:p>
            <a:pPr marL="457200" indent="-457200">
              <a:spcBef>
                <a:spcPct val="0"/>
              </a:spcBef>
              <a:buAutoNum type="alphaUcPeriod" startAt="2"/>
            </a:pPr>
            <a:endParaRPr lang="en-US" sz="1000" dirty="0" smtClean="0">
              <a:latin typeface="Book Antiqua" pitchFamily="18" charset="0"/>
              <a:ea typeface="ＭＳ Ｐゴシック" pitchFamily="34" charset="-128"/>
            </a:endParaRPr>
          </a:p>
          <a:p>
            <a:pPr marL="914400" lvl="1" indent="-457200">
              <a:spcBef>
                <a:spcPct val="0"/>
              </a:spcBef>
              <a:buFont typeface="Wingdings" pitchFamily="2" charset="2"/>
              <a:buChar char="§"/>
            </a:pPr>
            <a:r>
              <a:rPr lang="en-US" sz="2400" dirty="0" smtClean="0">
                <a:latin typeface="Book Antiqua" pitchFamily="18" charset="0"/>
                <a:ea typeface="ＭＳ Ｐゴシック" pitchFamily="34" charset="-128"/>
              </a:rPr>
              <a:t>Modifying the backbone</a:t>
            </a:r>
          </a:p>
          <a:p>
            <a:pPr marL="914400" lvl="1" indent="-457200">
              <a:spcBef>
                <a:spcPct val="0"/>
              </a:spcBef>
              <a:buFont typeface="Wingdings" pitchFamily="2" charset="2"/>
              <a:buChar char="§"/>
            </a:pPr>
            <a:endParaRPr lang="en-US" sz="1000" dirty="0" smtClean="0">
              <a:latin typeface="Book Antiqua" pitchFamily="18" charset="0"/>
              <a:ea typeface="ＭＳ Ｐゴシック" pitchFamily="34" charset="-128"/>
            </a:endParaRPr>
          </a:p>
          <a:p>
            <a:pPr marL="914400" lvl="1" indent="-457200">
              <a:spcBef>
                <a:spcPct val="0"/>
              </a:spcBef>
              <a:buFont typeface="Wingdings" pitchFamily="2" charset="2"/>
              <a:buChar char="§"/>
            </a:pPr>
            <a:r>
              <a:rPr lang="en-US" sz="2400" dirty="0" smtClean="0">
                <a:latin typeface="Book Antiqua" pitchFamily="18" charset="0"/>
                <a:ea typeface="ＭＳ Ｐゴシック" pitchFamily="34" charset="-128"/>
              </a:rPr>
              <a:t>Changing the fatty acids</a:t>
            </a:r>
          </a:p>
          <a:p>
            <a:pPr marL="914400" lvl="1" indent="-457200">
              <a:spcBef>
                <a:spcPct val="0"/>
              </a:spcBef>
              <a:buFont typeface="Wingdings" pitchFamily="2" charset="2"/>
              <a:buChar char="§"/>
            </a:pPr>
            <a:endParaRPr lang="en-US" sz="1000" dirty="0" smtClean="0">
              <a:latin typeface="Book Antiqua" pitchFamily="18" charset="0"/>
              <a:ea typeface="ＭＳ Ｐゴシック" pitchFamily="34" charset="-128"/>
            </a:endParaRPr>
          </a:p>
          <a:p>
            <a:pPr marL="914400" lvl="1" indent="-457200">
              <a:spcBef>
                <a:spcPct val="0"/>
              </a:spcBef>
              <a:buFont typeface="Wingdings" pitchFamily="2" charset="2"/>
              <a:buChar char="§"/>
            </a:pPr>
            <a:r>
              <a:rPr lang="en-US" sz="2400" dirty="0" smtClean="0">
                <a:latin typeface="Book Antiqua" pitchFamily="18" charset="0"/>
                <a:ea typeface="ＭＳ Ｐゴシック" pitchFamily="34" charset="-128"/>
              </a:rPr>
              <a:t>Modifying the head groups</a:t>
            </a:r>
            <a:endParaRPr lang="en-US" sz="2400" dirty="0" smtClean="0">
              <a:latin typeface="Book Antiqua" pitchFamily="18" charset="0"/>
              <a:ea typeface="ＭＳ Ｐゴシック" pitchFamily="34" charset="-128"/>
            </a:endParaRPr>
          </a:p>
        </p:txBody>
      </p:sp>
    </p:spTree>
    <p:extLst>
      <p:ext uri="{BB962C8B-B14F-4D97-AF65-F5344CB8AC3E}">
        <p14:creationId xmlns:p14="http://schemas.microsoft.com/office/powerpoint/2010/main" val="11504717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nvSpPr>
        <p:spPr bwMode="auto">
          <a:xfrm>
            <a:off x="457200" y="2743200"/>
            <a:ext cx="8153400" cy="1981200"/>
          </a:xfrm>
          <a:prstGeom prst="rect">
            <a:avLst/>
          </a:prstGeom>
          <a:noFill/>
          <a:ln>
            <a:noFill/>
          </a:ln>
          <a:effectLst>
            <a:outerShdw dist="12700"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tabLst>
                <a:tab pos="2060575" algn="l"/>
              </a:tabLst>
            </a:pPr>
            <a:r>
              <a:rPr lang="en-US" sz="3400" b="1" dirty="0">
                <a:latin typeface="Book Antiqua" pitchFamily="18" charset="0"/>
              </a:rPr>
              <a:t>Lipid Isolation, Fractionation, and Identification</a:t>
            </a:r>
          </a:p>
        </p:txBody>
      </p:sp>
      <p:sp>
        <p:nvSpPr>
          <p:cNvPr id="2053" name="Line 6"/>
          <p:cNvSpPr>
            <a:spLocks noChangeShapeType="1"/>
          </p:cNvSpPr>
          <p:nvPr/>
        </p:nvSpPr>
        <p:spPr bwMode="auto">
          <a:xfrm>
            <a:off x="609600" y="1752600"/>
            <a:ext cx="78803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4" name="Line 7"/>
          <p:cNvSpPr>
            <a:spLocks noChangeShapeType="1"/>
          </p:cNvSpPr>
          <p:nvPr/>
        </p:nvSpPr>
        <p:spPr bwMode="auto">
          <a:xfrm>
            <a:off x="609600" y="4899025"/>
            <a:ext cx="78803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 name="Slide Number Placeholder 2"/>
          <p:cNvSpPr>
            <a:spLocks noGrp="1"/>
          </p:cNvSpPr>
          <p:nvPr>
            <p:ph type="sldNum" sz="quarter" idx="12"/>
          </p:nvPr>
        </p:nvSpPr>
        <p:spPr/>
        <p:txBody>
          <a:bodyPr/>
          <a:lstStyle/>
          <a:p>
            <a:fld id="{F7B948D0-8D64-4A9A-84D6-207D314734C6}" type="slidenum">
              <a:rPr lang="en-US" smtClean="0">
                <a:solidFill>
                  <a:schemeClr val="tx1"/>
                </a:solidFill>
                <a:latin typeface="Book Antiqua" pitchFamily="18" charset="0"/>
              </a:rPr>
              <a:t>40</a:t>
            </a:fld>
            <a:endParaRPr lang="en-US" dirty="0">
              <a:solidFill>
                <a:schemeClr val="tx1"/>
              </a:solidFill>
              <a:latin typeface="Book Antiqua" pitchFamily="18" charset="0"/>
            </a:endParaRPr>
          </a:p>
        </p:txBody>
      </p:sp>
    </p:spTree>
    <p:extLst>
      <p:ext uri="{BB962C8B-B14F-4D97-AF65-F5344CB8AC3E}">
        <p14:creationId xmlns:p14="http://schemas.microsoft.com/office/powerpoint/2010/main" val="39375393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639762"/>
          </a:xfrm>
        </p:spPr>
        <p:txBody>
          <a:bodyPr>
            <a:noAutofit/>
          </a:bodyPr>
          <a:lstStyle/>
          <a:p>
            <a:pPr algn="l"/>
            <a:r>
              <a:rPr lang="en-US" sz="2800" dirty="0" smtClean="0">
                <a:latin typeface="Book Antiqua" pitchFamily="18" charset="0"/>
              </a:rPr>
              <a:t>1</a:t>
            </a:r>
            <a:r>
              <a:rPr lang="en-US" sz="2800" dirty="0" smtClean="0">
                <a:latin typeface="Book Antiqua" pitchFamily="18" charset="0"/>
              </a:rPr>
              <a:t>. </a:t>
            </a:r>
            <a:r>
              <a:rPr lang="en-US" sz="2800" dirty="0" smtClean="0">
                <a:latin typeface="Book Antiqua" pitchFamily="18" charset="0"/>
              </a:rPr>
              <a:t>Working with Lipids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41</a:t>
            </a:fld>
            <a:endParaRPr lang="en-US">
              <a:solidFill>
                <a:schemeClr val="tx1"/>
              </a:solidFill>
            </a:endParaRPr>
          </a:p>
        </p:txBody>
      </p:sp>
      <p:sp>
        <p:nvSpPr>
          <p:cNvPr id="7" name="TextBox 6"/>
          <p:cNvSpPr txBox="1"/>
          <p:nvPr/>
        </p:nvSpPr>
        <p:spPr>
          <a:xfrm>
            <a:off x="381000" y="1062335"/>
            <a:ext cx="8458200" cy="5632311"/>
          </a:xfrm>
          <a:prstGeom prst="rect">
            <a:avLst/>
          </a:prstGeom>
          <a:noFill/>
        </p:spPr>
        <p:txBody>
          <a:bodyPr wrap="square" rtlCol="0">
            <a:spAutoFit/>
          </a:bodyPr>
          <a:lstStyle/>
          <a:p>
            <a:pPr marL="457200" indent="-457200">
              <a:spcBef>
                <a:spcPct val="0"/>
              </a:spcBef>
              <a:buAutoNum type="alphaUcPeriod"/>
            </a:pPr>
            <a:r>
              <a:rPr lang="en-US" sz="2400" dirty="0" smtClean="0">
                <a:latin typeface="Book Antiqua" pitchFamily="18" charset="0"/>
                <a:ea typeface="ＭＳ Ｐゴシック" pitchFamily="34" charset="-128"/>
              </a:rPr>
              <a:t>Lipids are insoluble in water and must be extracted in organic solvents.</a:t>
            </a:r>
          </a:p>
          <a:p>
            <a:pPr marL="457200" indent="-457200">
              <a:spcBef>
                <a:spcPct val="0"/>
              </a:spcBef>
              <a:buAutoNum type="alphaUcPeriod"/>
            </a:pPr>
            <a:endParaRPr lang="en-US" sz="2400" dirty="0">
              <a:latin typeface="Book Antiqua" pitchFamily="18" charset="0"/>
              <a:ea typeface="ＭＳ Ｐゴシック" pitchFamily="34" charset="-128"/>
            </a:endParaRPr>
          </a:p>
          <a:p>
            <a:pPr marL="457200" indent="-457200">
              <a:spcBef>
                <a:spcPct val="0"/>
              </a:spcBef>
              <a:buAutoNum type="alphaUcPeriod"/>
            </a:pPr>
            <a:r>
              <a:rPr lang="en-US" sz="2400" dirty="0" smtClean="0">
                <a:latin typeface="Book Antiqua" pitchFamily="18" charset="0"/>
                <a:ea typeface="ＭＳ Ｐゴシック" pitchFamily="34" charset="-128"/>
              </a:rPr>
              <a:t>Fractionation of lipids requires techniques not used in the purification of water-soluble molecules.</a:t>
            </a:r>
          </a:p>
          <a:p>
            <a:pPr marL="457200" indent="-457200">
              <a:spcBef>
                <a:spcPct val="0"/>
              </a:spcBef>
              <a:buAutoNum type="alphaUcPeriod"/>
            </a:pPr>
            <a:endParaRPr lang="en-US" sz="2400" dirty="0" smtClean="0">
              <a:latin typeface="Book Antiqua" pitchFamily="18" charset="0"/>
              <a:ea typeface="ＭＳ Ｐゴシック" pitchFamily="34" charset="-128"/>
            </a:endParaRPr>
          </a:p>
          <a:p>
            <a:pPr marL="914400" lvl="1" indent="-457200">
              <a:spcBef>
                <a:spcPct val="0"/>
              </a:spcBef>
              <a:buFont typeface="Wingdings" pitchFamily="2" charset="2"/>
              <a:buChar char="§"/>
            </a:pPr>
            <a:r>
              <a:rPr lang="en-US" sz="2400" dirty="0" smtClean="0">
                <a:latin typeface="Book Antiqua" pitchFamily="18" charset="0"/>
                <a:ea typeface="ＭＳ Ｐゴシック" pitchFamily="34" charset="-128"/>
              </a:rPr>
              <a:t>Complex mixtures of lipids are separated by differences in the polarity or solubility of the components in nonpolar solvents.</a:t>
            </a:r>
          </a:p>
          <a:p>
            <a:pPr marL="914400" lvl="1" indent="-457200">
              <a:spcBef>
                <a:spcPct val="0"/>
              </a:spcBef>
              <a:buFont typeface="Wingdings" pitchFamily="2" charset="2"/>
              <a:buChar char="§"/>
            </a:pPr>
            <a:endParaRPr lang="en-US" sz="2400" dirty="0">
              <a:latin typeface="Book Antiqua" pitchFamily="18" charset="0"/>
              <a:ea typeface="ＭＳ Ｐゴシック" pitchFamily="34" charset="-128"/>
            </a:endParaRPr>
          </a:p>
          <a:p>
            <a:pPr marL="914400" lvl="1" indent="-457200">
              <a:spcBef>
                <a:spcPct val="0"/>
              </a:spcBef>
              <a:buFont typeface="Wingdings" pitchFamily="2" charset="2"/>
              <a:buChar char="§"/>
            </a:pPr>
            <a:r>
              <a:rPr lang="en-US" sz="2400" dirty="0" smtClean="0">
                <a:latin typeface="Book Antiqua" pitchFamily="18" charset="0"/>
                <a:ea typeface="ＭＳ Ｐゴシック" pitchFamily="34" charset="-128"/>
              </a:rPr>
              <a:t>Gas-liquid chromatography</a:t>
            </a:r>
          </a:p>
          <a:p>
            <a:pPr lvl="1">
              <a:spcBef>
                <a:spcPct val="0"/>
              </a:spcBef>
            </a:pPr>
            <a:endParaRPr lang="en-US" sz="2400" dirty="0" smtClean="0">
              <a:latin typeface="Book Antiqua" pitchFamily="18" charset="0"/>
              <a:ea typeface="ＭＳ Ｐゴシック" pitchFamily="34" charset="-128"/>
            </a:endParaRPr>
          </a:p>
          <a:p>
            <a:pPr marL="0" lvl="1">
              <a:spcBef>
                <a:spcPct val="0"/>
              </a:spcBef>
            </a:pPr>
            <a:r>
              <a:rPr lang="en-US" sz="2400" dirty="0" smtClean="0">
                <a:latin typeface="Book Antiqua" pitchFamily="18" charset="0"/>
                <a:ea typeface="ＭＳ Ｐゴシック" pitchFamily="34" charset="-128"/>
              </a:rPr>
              <a:t>C. Lipids must be treated to yield their component parts for </a:t>
            </a:r>
            <a:br>
              <a:rPr lang="en-US" sz="2400" dirty="0" smtClean="0">
                <a:latin typeface="Book Antiqua" pitchFamily="18" charset="0"/>
                <a:ea typeface="ＭＳ Ｐゴシック" pitchFamily="34" charset="-128"/>
              </a:rPr>
            </a:br>
            <a:r>
              <a:rPr lang="en-US" sz="2400" dirty="0" smtClean="0">
                <a:latin typeface="Book Antiqua" pitchFamily="18" charset="0"/>
                <a:ea typeface="ＭＳ Ｐゴシック" pitchFamily="34" charset="-128"/>
              </a:rPr>
              <a:t>     analysis.</a:t>
            </a:r>
          </a:p>
          <a:p>
            <a:pPr>
              <a:spcBef>
                <a:spcPct val="0"/>
              </a:spcBef>
            </a:pPr>
            <a:endParaRPr lang="en-US" sz="2400" dirty="0" smtClean="0">
              <a:latin typeface="Book Antiqua" pitchFamily="18" charset="0"/>
              <a:ea typeface="ＭＳ Ｐゴシック" pitchFamily="34" charset="-128"/>
            </a:endParaRPr>
          </a:p>
        </p:txBody>
      </p:sp>
    </p:spTree>
    <p:extLst>
      <p:ext uri="{BB962C8B-B14F-4D97-AF65-F5344CB8AC3E}">
        <p14:creationId xmlns:p14="http://schemas.microsoft.com/office/powerpoint/2010/main" val="17037662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639762"/>
          </a:xfrm>
        </p:spPr>
        <p:txBody>
          <a:bodyPr>
            <a:noAutofit/>
          </a:bodyPr>
          <a:lstStyle/>
          <a:p>
            <a:pPr algn="l"/>
            <a:r>
              <a:rPr lang="en-US" sz="2800" dirty="0">
                <a:latin typeface="Book Antiqua" pitchFamily="18" charset="0"/>
              </a:rPr>
              <a:t>2</a:t>
            </a:r>
            <a:r>
              <a:rPr lang="en-US" sz="2800" dirty="0" smtClean="0">
                <a:latin typeface="Book Antiqua" pitchFamily="18" charset="0"/>
              </a:rPr>
              <a:t>. </a:t>
            </a:r>
            <a:r>
              <a:rPr lang="en-US" sz="2800" dirty="0" smtClean="0">
                <a:latin typeface="Book Antiqua" pitchFamily="18" charset="0"/>
              </a:rPr>
              <a:t>Lipid Extraction</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42</a:t>
            </a:fld>
            <a:endParaRPr lang="en-US">
              <a:solidFill>
                <a:schemeClr val="tx1"/>
              </a:solidFill>
            </a:endParaRPr>
          </a:p>
        </p:txBody>
      </p:sp>
      <p:sp>
        <p:nvSpPr>
          <p:cNvPr id="7" name="TextBox 6"/>
          <p:cNvSpPr txBox="1"/>
          <p:nvPr/>
        </p:nvSpPr>
        <p:spPr>
          <a:xfrm>
            <a:off x="381000" y="1062335"/>
            <a:ext cx="8458200" cy="3785652"/>
          </a:xfrm>
          <a:prstGeom prst="rect">
            <a:avLst/>
          </a:prstGeom>
          <a:noFill/>
        </p:spPr>
        <p:txBody>
          <a:bodyPr wrap="square" rtlCol="0">
            <a:spAutoFit/>
          </a:bodyPr>
          <a:lstStyle/>
          <a:p>
            <a:pPr marL="457200" indent="-457200">
              <a:spcBef>
                <a:spcPct val="0"/>
              </a:spcBef>
              <a:buAutoNum type="alphaUcPeriod"/>
            </a:pPr>
            <a:r>
              <a:rPr lang="en-US" sz="2400" b="1" dirty="0" smtClean="0">
                <a:latin typeface="Book Antiqua" pitchFamily="18" charset="0"/>
                <a:ea typeface="ＭＳ Ｐゴシック" pitchFamily="34" charset="-128"/>
              </a:rPr>
              <a:t>Neutral lipids </a:t>
            </a:r>
            <a:r>
              <a:rPr lang="en-US" sz="2400" dirty="0" smtClean="0">
                <a:latin typeface="Book Antiqua" pitchFamily="18" charset="0"/>
                <a:ea typeface="ＭＳ Ｐゴシック" pitchFamily="34" charset="-128"/>
              </a:rPr>
              <a:t>(i.e. </a:t>
            </a:r>
            <a:r>
              <a:rPr lang="en-US" sz="2400" dirty="0" err="1" smtClean="0">
                <a:latin typeface="Book Antiqua" pitchFamily="18" charset="0"/>
                <a:ea typeface="ＭＳ Ｐゴシック" pitchFamily="34" charset="-128"/>
              </a:rPr>
              <a:t>triacylglycerols</a:t>
            </a:r>
            <a:r>
              <a:rPr lang="en-US" sz="2400" dirty="0" smtClean="0">
                <a:latin typeface="Book Antiqua" pitchFamily="18" charset="0"/>
                <a:ea typeface="ＭＳ Ｐゴシック" pitchFamily="34" charset="-128"/>
              </a:rPr>
              <a:t>) are readily extracted from tissues with </a:t>
            </a:r>
            <a:r>
              <a:rPr lang="en-US" sz="2400" b="1" dirty="0" smtClean="0">
                <a:latin typeface="Book Antiqua" pitchFamily="18" charset="0"/>
                <a:ea typeface="ＭＳ Ｐゴシック" pitchFamily="34" charset="-128"/>
              </a:rPr>
              <a:t>ethyl ether, chloroform, or benzene </a:t>
            </a:r>
            <a:r>
              <a:rPr lang="en-US" sz="2400" dirty="0" smtClean="0">
                <a:latin typeface="Book Antiqua" pitchFamily="18" charset="0"/>
                <a:ea typeface="ＭＳ Ｐゴシック" pitchFamily="34" charset="-128"/>
              </a:rPr>
              <a:t>which interfere with hydrophobic interactions.</a:t>
            </a:r>
          </a:p>
          <a:p>
            <a:pPr marL="457200" indent="-457200">
              <a:spcBef>
                <a:spcPct val="0"/>
              </a:spcBef>
              <a:buAutoNum type="alphaUcPeriod"/>
            </a:pPr>
            <a:endParaRPr lang="en-US" sz="2400" dirty="0">
              <a:latin typeface="Book Antiqua" pitchFamily="18" charset="0"/>
              <a:ea typeface="ＭＳ Ｐゴシック" pitchFamily="34" charset="-128"/>
            </a:endParaRPr>
          </a:p>
          <a:p>
            <a:pPr marL="457200" indent="-457200">
              <a:spcBef>
                <a:spcPct val="0"/>
              </a:spcBef>
              <a:buAutoNum type="alphaUcPeriod"/>
            </a:pPr>
            <a:r>
              <a:rPr lang="en-US" sz="2400" b="1" dirty="0" smtClean="0">
                <a:latin typeface="Book Antiqua" pitchFamily="18" charset="0"/>
                <a:ea typeface="ＭＳ Ｐゴシック" pitchFamily="34" charset="-128"/>
              </a:rPr>
              <a:t>Membrane lipids </a:t>
            </a:r>
            <a:r>
              <a:rPr lang="en-US" sz="2400" dirty="0" smtClean="0">
                <a:latin typeface="Book Antiqua" pitchFamily="18" charset="0"/>
                <a:ea typeface="ＭＳ Ｐゴシック" pitchFamily="34" charset="-128"/>
              </a:rPr>
              <a:t>are more effectively extracted by more </a:t>
            </a:r>
            <a:r>
              <a:rPr lang="en-US" sz="2400" b="1" dirty="0" smtClean="0">
                <a:latin typeface="Book Antiqua" pitchFamily="18" charset="0"/>
                <a:ea typeface="ＭＳ Ｐゴシック" pitchFamily="34" charset="-128"/>
              </a:rPr>
              <a:t>polar organic solvents</a:t>
            </a:r>
            <a:r>
              <a:rPr lang="en-US" sz="2400" dirty="0" smtClean="0">
                <a:latin typeface="Book Antiqua" pitchFamily="18" charset="0"/>
                <a:ea typeface="ＭＳ Ｐゴシック" pitchFamily="34" charset="-128"/>
              </a:rPr>
              <a:t>, such as ethanol and methanol, which reduce hydrophobic interactions, hydrogen bonds, and electrostatic interactions between lipids and membrane proteins.</a:t>
            </a:r>
          </a:p>
          <a:p>
            <a:pPr>
              <a:spcBef>
                <a:spcPct val="0"/>
              </a:spcBef>
            </a:pPr>
            <a:endParaRPr lang="en-US" sz="2400" dirty="0" smtClean="0">
              <a:latin typeface="Book Antiqua" pitchFamily="18" charset="0"/>
              <a:ea typeface="ＭＳ Ｐゴシック" pitchFamily="34" charset="-128"/>
            </a:endParaRPr>
          </a:p>
        </p:txBody>
      </p:sp>
    </p:spTree>
    <p:extLst>
      <p:ext uri="{BB962C8B-B14F-4D97-AF65-F5344CB8AC3E}">
        <p14:creationId xmlns:p14="http://schemas.microsoft.com/office/powerpoint/2010/main" val="4585098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639762"/>
          </a:xfrm>
        </p:spPr>
        <p:txBody>
          <a:bodyPr>
            <a:noAutofit/>
          </a:bodyPr>
          <a:lstStyle/>
          <a:p>
            <a:pPr algn="l"/>
            <a:r>
              <a:rPr lang="en-US" sz="2800" dirty="0">
                <a:latin typeface="Book Antiqua" pitchFamily="18" charset="0"/>
              </a:rPr>
              <a:t>2</a:t>
            </a:r>
            <a:r>
              <a:rPr lang="en-US" sz="2800" dirty="0" smtClean="0">
                <a:latin typeface="Book Antiqua" pitchFamily="18" charset="0"/>
              </a:rPr>
              <a:t>. </a:t>
            </a:r>
            <a:r>
              <a:rPr lang="en-US" sz="2800" dirty="0" smtClean="0">
                <a:latin typeface="Book Antiqua" pitchFamily="18" charset="0"/>
              </a:rPr>
              <a:t>Lipid Extraction</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43</a:t>
            </a:fld>
            <a:endParaRPr lang="en-US">
              <a:solidFill>
                <a:schemeClr val="tx1"/>
              </a:solidFill>
            </a:endParaRPr>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162812"/>
            <a:ext cx="6370320" cy="5314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827520" y="1900535"/>
            <a:ext cx="1021080" cy="461665"/>
          </a:xfrm>
          <a:prstGeom prst="rect">
            <a:avLst/>
          </a:prstGeom>
          <a:noFill/>
        </p:spPr>
        <p:txBody>
          <a:bodyPr wrap="square" rtlCol="0">
            <a:spAutoFit/>
          </a:bodyPr>
          <a:lstStyle/>
          <a:p>
            <a:r>
              <a:rPr lang="en-US" sz="2400" b="1" dirty="0" smtClean="0">
                <a:latin typeface="Book Antiqua" pitchFamily="18" charset="0"/>
              </a:rPr>
              <a:t>1:2:0.8</a:t>
            </a:r>
            <a:endParaRPr lang="en-US" sz="2400" b="1" dirty="0">
              <a:latin typeface="Book Antiqua" pitchFamily="18" charset="0"/>
            </a:endParaRPr>
          </a:p>
        </p:txBody>
      </p:sp>
      <p:sp>
        <p:nvSpPr>
          <p:cNvPr id="8" name="TextBox 7"/>
          <p:cNvSpPr txBox="1"/>
          <p:nvPr/>
        </p:nvSpPr>
        <p:spPr>
          <a:xfrm>
            <a:off x="5608320" y="5638800"/>
            <a:ext cx="3154680" cy="830997"/>
          </a:xfrm>
          <a:prstGeom prst="rect">
            <a:avLst/>
          </a:prstGeom>
          <a:noFill/>
        </p:spPr>
        <p:txBody>
          <a:bodyPr wrap="square" rtlCol="0">
            <a:spAutoFit/>
          </a:bodyPr>
          <a:lstStyle/>
          <a:p>
            <a:r>
              <a:rPr lang="en-US" sz="2400" b="1" dirty="0" smtClean="0">
                <a:latin typeface="Book Antiqua" pitchFamily="18" charset="0"/>
              </a:rPr>
              <a:t>Lipids will remain in the chloroform layer.</a:t>
            </a:r>
            <a:endParaRPr lang="en-US" sz="2400" b="1" dirty="0">
              <a:latin typeface="Book Antiqua" pitchFamily="18" charset="0"/>
            </a:endParaRPr>
          </a:p>
        </p:txBody>
      </p:sp>
    </p:spTree>
    <p:extLst>
      <p:ext uri="{BB962C8B-B14F-4D97-AF65-F5344CB8AC3E}">
        <p14:creationId xmlns:p14="http://schemas.microsoft.com/office/powerpoint/2010/main" val="163002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914400"/>
            <a:ext cx="4280535" cy="5824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274638"/>
            <a:ext cx="8458200" cy="639762"/>
          </a:xfrm>
        </p:spPr>
        <p:txBody>
          <a:bodyPr>
            <a:noAutofit/>
          </a:bodyPr>
          <a:lstStyle/>
          <a:p>
            <a:pPr algn="l"/>
            <a:r>
              <a:rPr lang="en-US" sz="2800" dirty="0" smtClean="0">
                <a:latin typeface="Book Antiqua" pitchFamily="18" charset="0"/>
              </a:rPr>
              <a:t>3</a:t>
            </a:r>
            <a:r>
              <a:rPr lang="en-US" sz="2800" dirty="0" smtClean="0">
                <a:latin typeface="Book Antiqua" pitchFamily="18" charset="0"/>
              </a:rPr>
              <a:t>. </a:t>
            </a:r>
            <a:r>
              <a:rPr lang="en-US" sz="2800" dirty="0" smtClean="0">
                <a:latin typeface="Book Antiqua" pitchFamily="18" charset="0"/>
              </a:rPr>
              <a:t>Lipid Fractionation</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44</a:t>
            </a:fld>
            <a:endParaRPr lang="en-US">
              <a:solidFill>
                <a:schemeClr val="tx1"/>
              </a:solidFill>
            </a:endParaRPr>
          </a:p>
        </p:txBody>
      </p:sp>
    </p:spTree>
    <p:extLst>
      <p:ext uri="{BB962C8B-B14F-4D97-AF65-F5344CB8AC3E}">
        <p14:creationId xmlns:p14="http://schemas.microsoft.com/office/powerpoint/2010/main" val="317598071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639762"/>
          </a:xfrm>
        </p:spPr>
        <p:txBody>
          <a:bodyPr>
            <a:noAutofit/>
          </a:bodyPr>
          <a:lstStyle/>
          <a:p>
            <a:pPr algn="l"/>
            <a:r>
              <a:rPr lang="en-US" sz="2800" dirty="0" smtClean="0">
                <a:latin typeface="Book Antiqua" pitchFamily="18" charset="0"/>
              </a:rPr>
              <a:t>3A</a:t>
            </a:r>
            <a:r>
              <a:rPr lang="en-US" sz="2800" dirty="0" smtClean="0">
                <a:latin typeface="Book Antiqua" pitchFamily="18" charset="0"/>
              </a:rPr>
              <a:t>. </a:t>
            </a:r>
            <a:r>
              <a:rPr lang="en-US" sz="2800" dirty="0" smtClean="0">
                <a:latin typeface="Book Antiqua" pitchFamily="18" charset="0"/>
              </a:rPr>
              <a:t>Adsorption Chromatography</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45</a:t>
            </a:fld>
            <a:endParaRPr lang="en-US">
              <a:solidFill>
                <a:schemeClr val="tx1"/>
              </a:solidFill>
            </a:endParaRPr>
          </a:p>
        </p:txBody>
      </p:sp>
      <p:sp>
        <p:nvSpPr>
          <p:cNvPr id="7" name="TextBox 6"/>
          <p:cNvSpPr txBox="1"/>
          <p:nvPr/>
        </p:nvSpPr>
        <p:spPr>
          <a:xfrm>
            <a:off x="381000" y="914400"/>
            <a:ext cx="8458200" cy="5447645"/>
          </a:xfrm>
          <a:prstGeom prst="rect">
            <a:avLst/>
          </a:prstGeom>
          <a:noFill/>
        </p:spPr>
        <p:txBody>
          <a:bodyPr wrap="square" rtlCol="0">
            <a:spAutoFit/>
          </a:bodyPr>
          <a:lstStyle/>
          <a:p>
            <a:pPr>
              <a:spcBef>
                <a:spcPct val="0"/>
              </a:spcBef>
            </a:pPr>
            <a:r>
              <a:rPr lang="en-US" sz="2400" dirty="0" smtClean="0">
                <a:latin typeface="Book Antiqua" pitchFamily="18" charset="0"/>
                <a:ea typeface="ＭＳ Ｐゴシック" pitchFamily="34" charset="-128"/>
              </a:rPr>
              <a:t>In adsorption chromatography, also known as </a:t>
            </a:r>
            <a:r>
              <a:rPr lang="en-US" sz="2400" b="1" dirty="0" smtClean="0">
                <a:latin typeface="Book Antiqua" pitchFamily="18" charset="0"/>
                <a:ea typeface="ＭＳ Ｐゴシック" pitchFamily="34" charset="-128"/>
              </a:rPr>
              <a:t>normal phase liquid chromatography (NP-LC)</a:t>
            </a:r>
            <a:r>
              <a:rPr lang="en-US" sz="2400" dirty="0" smtClean="0">
                <a:latin typeface="Book Antiqua" pitchFamily="18" charset="0"/>
                <a:ea typeface="ＭＳ Ｐゴシック" pitchFamily="34" charset="-128"/>
              </a:rPr>
              <a:t>:</a:t>
            </a:r>
          </a:p>
          <a:p>
            <a:pPr>
              <a:spcBef>
                <a:spcPct val="0"/>
              </a:spcBef>
            </a:pPr>
            <a:endParaRPr lang="en-US" sz="1000" dirty="0">
              <a:latin typeface="Book Antiqua" pitchFamily="18" charset="0"/>
              <a:ea typeface="ＭＳ Ｐゴシック" pitchFamily="34" charset="-128"/>
            </a:endParaRPr>
          </a:p>
          <a:p>
            <a:pPr marL="457200" indent="-457200">
              <a:spcBef>
                <a:spcPct val="0"/>
              </a:spcBef>
              <a:buAutoNum type="alphaUcPeriod"/>
            </a:pPr>
            <a:r>
              <a:rPr lang="en-US" sz="2400" dirty="0" smtClean="0">
                <a:latin typeface="Book Antiqua" pitchFamily="18" charset="0"/>
                <a:ea typeface="ＭＳ Ｐゴシック" pitchFamily="34" charset="-128"/>
              </a:rPr>
              <a:t>An insoluble, polar material such as silica gel (a form of silicic acid, Si(OH)</a:t>
            </a:r>
            <a:r>
              <a:rPr lang="en-US" sz="2400" baseline="-25000" dirty="0" smtClean="0">
                <a:latin typeface="Book Antiqua" pitchFamily="18" charset="0"/>
                <a:ea typeface="ＭＳ Ｐゴシック" pitchFamily="34" charset="-128"/>
              </a:rPr>
              <a:t>4</a:t>
            </a:r>
            <a:r>
              <a:rPr lang="en-US" sz="2400" dirty="0" smtClean="0">
                <a:latin typeface="Book Antiqua" pitchFamily="18" charset="0"/>
                <a:ea typeface="ＭＳ Ｐゴシック" pitchFamily="34" charset="-128"/>
              </a:rPr>
              <a:t>) is the stationary phase.</a:t>
            </a:r>
          </a:p>
          <a:p>
            <a:pPr marL="457200" indent="-457200">
              <a:spcBef>
                <a:spcPct val="0"/>
              </a:spcBef>
              <a:buAutoNum type="alphaUcPeriod"/>
            </a:pPr>
            <a:endParaRPr lang="en-US" sz="1000" dirty="0">
              <a:latin typeface="Book Antiqua" pitchFamily="18" charset="0"/>
              <a:ea typeface="ＭＳ Ｐゴシック" pitchFamily="34" charset="-128"/>
            </a:endParaRPr>
          </a:p>
          <a:p>
            <a:pPr marL="457200" indent="-457200">
              <a:spcBef>
                <a:spcPct val="0"/>
              </a:spcBef>
              <a:buAutoNum type="alphaUcPeriod"/>
            </a:pPr>
            <a:r>
              <a:rPr lang="en-US" sz="2400" dirty="0" smtClean="0">
                <a:latin typeface="Book Antiqua" pitchFamily="18" charset="0"/>
                <a:ea typeface="ＭＳ Ｐゴシック" pitchFamily="34" charset="-128"/>
              </a:rPr>
              <a:t>The lipid mixture in chloroform is applied to the top of the column. The polar lipids bind tightly.</a:t>
            </a:r>
          </a:p>
          <a:p>
            <a:pPr marL="457200" indent="-457200">
              <a:spcBef>
                <a:spcPct val="0"/>
              </a:spcBef>
              <a:buAutoNum type="alphaUcPeriod"/>
            </a:pPr>
            <a:endParaRPr lang="en-US" sz="1000" dirty="0">
              <a:latin typeface="Book Antiqua" pitchFamily="18" charset="0"/>
              <a:ea typeface="ＭＳ Ｐゴシック" pitchFamily="34" charset="-128"/>
            </a:endParaRPr>
          </a:p>
          <a:p>
            <a:pPr marL="457200" indent="-457200">
              <a:spcBef>
                <a:spcPct val="0"/>
              </a:spcBef>
              <a:buAutoNum type="alphaUcPeriod"/>
            </a:pPr>
            <a:r>
              <a:rPr lang="en-US" sz="2400" dirty="0" smtClean="0">
                <a:latin typeface="Book Antiqua" pitchFamily="18" charset="0"/>
                <a:ea typeface="ＭＳ Ｐゴシック" pitchFamily="34" charset="-128"/>
              </a:rPr>
              <a:t>The mobile phase is initially chloroform and then solvents with progressively higher polarity (acetone and methanol).</a:t>
            </a:r>
          </a:p>
          <a:p>
            <a:pPr marL="457200" indent="-457200">
              <a:spcBef>
                <a:spcPct val="0"/>
              </a:spcBef>
              <a:buAutoNum type="alphaUcPeriod"/>
            </a:pPr>
            <a:endParaRPr lang="en-US" sz="1000" dirty="0">
              <a:latin typeface="Book Antiqua" pitchFamily="18" charset="0"/>
              <a:ea typeface="ＭＳ Ｐゴシック" pitchFamily="34" charset="-128"/>
            </a:endParaRPr>
          </a:p>
          <a:p>
            <a:pPr marL="457200" indent="-457200">
              <a:spcBef>
                <a:spcPct val="0"/>
              </a:spcBef>
              <a:buAutoNum type="alphaUcPeriod"/>
            </a:pPr>
            <a:r>
              <a:rPr lang="en-US" sz="2400" b="1" dirty="0" smtClean="0">
                <a:latin typeface="Book Antiqua" pitchFamily="18" charset="0"/>
                <a:ea typeface="ＭＳ Ｐゴシック" pitchFamily="34" charset="-128"/>
              </a:rPr>
              <a:t>Neutral lipids elute first</a:t>
            </a:r>
            <a:r>
              <a:rPr lang="en-US" sz="2400" dirty="0" smtClean="0">
                <a:latin typeface="Book Antiqua" pitchFamily="18" charset="0"/>
                <a:ea typeface="ＭＳ Ｐゴシック" pitchFamily="34" charset="-128"/>
              </a:rPr>
              <a:t> in the </a:t>
            </a:r>
            <a:r>
              <a:rPr lang="en-US" sz="2400" b="1" dirty="0" smtClean="0">
                <a:latin typeface="Book Antiqua" pitchFamily="18" charset="0"/>
                <a:ea typeface="ＭＳ Ｐゴシック" pitchFamily="34" charset="-128"/>
              </a:rPr>
              <a:t>chloroform</a:t>
            </a:r>
            <a:r>
              <a:rPr lang="en-US" sz="2400" dirty="0" smtClean="0">
                <a:latin typeface="Book Antiqua" pitchFamily="18" charset="0"/>
                <a:ea typeface="ＭＳ Ｐゴシック" pitchFamily="34" charset="-128"/>
              </a:rPr>
              <a:t> wash.</a:t>
            </a:r>
          </a:p>
          <a:p>
            <a:pPr marL="457200" indent="-457200">
              <a:spcBef>
                <a:spcPct val="0"/>
              </a:spcBef>
              <a:buAutoNum type="alphaUcPeriod"/>
            </a:pPr>
            <a:endParaRPr lang="en-US" sz="1000" dirty="0">
              <a:latin typeface="Book Antiqua" pitchFamily="18" charset="0"/>
              <a:ea typeface="ＭＳ Ｐゴシック" pitchFamily="34" charset="-128"/>
            </a:endParaRPr>
          </a:p>
          <a:p>
            <a:pPr marL="457200" indent="-457200">
              <a:spcBef>
                <a:spcPct val="0"/>
              </a:spcBef>
              <a:buAutoNum type="alphaUcPeriod"/>
            </a:pPr>
            <a:r>
              <a:rPr lang="en-US" sz="2400" b="1" dirty="0" smtClean="0">
                <a:latin typeface="Book Antiqua" pitchFamily="18" charset="0"/>
                <a:ea typeface="ＭＳ Ｐゴシック" pitchFamily="34" charset="-128"/>
              </a:rPr>
              <a:t>Uncharged, polar lipids </a:t>
            </a:r>
            <a:r>
              <a:rPr lang="en-US" sz="2400" dirty="0" smtClean="0">
                <a:latin typeface="Book Antiqua" pitchFamily="18" charset="0"/>
                <a:ea typeface="ＭＳ Ｐゴシック" pitchFamily="34" charset="-128"/>
              </a:rPr>
              <a:t>then elute in </a:t>
            </a:r>
            <a:r>
              <a:rPr lang="en-US" sz="2400" b="1" dirty="0" smtClean="0">
                <a:latin typeface="Book Antiqua" pitchFamily="18" charset="0"/>
                <a:ea typeface="ＭＳ Ｐゴシック" pitchFamily="34" charset="-128"/>
              </a:rPr>
              <a:t>acetone</a:t>
            </a:r>
            <a:r>
              <a:rPr lang="en-US" sz="2400" dirty="0" smtClean="0">
                <a:latin typeface="Book Antiqua" pitchFamily="18" charset="0"/>
                <a:ea typeface="ＭＳ Ｐゴシック" pitchFamily="34" charset="-128"/>
              </a:rPr>
              <a:t>.</a:t>
            </a:r>
          </a:p>
          <a:p>
            <a:pPr marL="457200" indent="-457200">
              <a:spcBef>
                <a:spcPct val="0"/>
              </a:spcBef>
              <a:buAutoNum type="alphaUcPeriod"/>
            </a:pPr>
            <a:endParaRPr lang="en-US" sz="1000" dirty="0">
              <a:latin typeface="Book Antiqua" pitchFamily="18" charset="0"/>
              <a:ea typeface="ＭＳ Ｐゴシック" pitchFamily="34" charset="-128"/>
            </a:endParaRPr>
          </a:p>
          <a:p>
            <a:pPr marL="457200" indent="-457200">
              <a:spcBef>
                <a:spcPct val="0"/>
              </a:spcBef>
              <a:buAutoNum type="alphaUcPeriod"/>
            </a:pPr>
            <a:r>
              <a:rPr lang="en-US" sz="2400" b="1" dirty="0" smtClean="0">
                <a:latin typeface="Book Antiqua" pitchFamily="18" charset="0"/>
                <a:ea typeface="ＭＳ Ｐゴシック" pitchFamily="34" charset="-128"/>
              </a:rPr>
              <a:t>Very polar or charged lipids</a:t>
            </a:r>
            <a:r>
              <a:rPr lang="en-US" sz="2400" dirty="0" smtClean="0">
                <a:latin typeface="Book Antiqua" pitchFamily="18" charset="0"/>
                <a:ea typeface="ＭＳ Ｐゴシック" pitchFamily="34" charset="-128"/>
              </a:rPr>
              <a:t> elute last in </a:t>
            </a:r>
            <a:r>
              <a:rPr lang="en-US" sz="2400" b="1" dirty="0" smtClean="0">
                <a:latin typeface="Book Antiqua" pitchFamily="18" charset="0"/>
                <a:ea typeface="ＭＳ Ｐゴシック" pitchFamily="34" charset="-128"/>
              </a:rPr>
              <a:t>methanol</a:t>
            </a:r>
            <a:r>
              <a:rPr lang="en-US" sz="2400" dirty="0" smtClean="0">
                <a:latin typeface="Book Antiqua" pitchFamily="18" charset="0"/>
                <a:ea typeface="ＭＳ Ｐゴシック" pitchFamily="34" charset="-128"/>
              </a:rPr>
              <a:t>.</a:t>
            </a:r>
            <a:endParaRPr lang="en-US" sz="2400" b="1" dirty="0" smtClean="0">
              <a:latin typeface="Book Antiqua" pitchFamily="18" charset="0"/>
              <a:ea typeface="ＭＳ Ｐゴシック" pitchFamily="34" charset="-128"/>
            </a:endParaRPr>
          </a:p>
        </p:txBody>
      </p:sp>
    </p:spTree>
    <p:extLst>
      <p:ext uri="{BB962C8B-B14F-4D97-AF65-F5344CB8AC3E}">
        <p14:creationId xmlns:p14="http://schemas.microsoft.com/office/powerpoint/2010/main" val="2414649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639762"/>
          </a:xfrm>
        </p:spPr>
        <p:txBody>
          <a:bodyPr>
            <a:noAutofit/>
          </a:bodyPr>
          <a:lstStyle/>
          <a:p>
            <a:pPr algn="l"/>
            <a:r>
              <a:rPr lang="en-US" sz="2800" dirty="0" smtClean="0">
                <a:latin typeface="Book Antiqua" pitchFamily="18" charset="0"/>
              </a:rPr>
              <a:t>3B</a:t>
            </a:r>
            <a:r>
              <a:rPr lang="en-US" sz="2800" dirty="0" smtClean="0">
                <a:latin typeface="Book Antiqua" pitchFamily="18" charset="0"/>
              </a:rPr>
              <a:t>. </a:t>
            </a:r>
            <a:r>
              <a:rPr lang="en-US" sz="2800" dirty="0" smtClean="0">
                <a:latin typeface="Book Antiqua" pitchFamily="18" charset="0"/>
              </a:rPr>
              <a:t>High-Performance Liquid Chromatography</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46</a:t>
            </a:fld>
            <a:endParaRPr lang="en-US">
              <a:solidFill>
                <a:schemeClr val="tx1"/>
              </a:solidFill>
            </a:endParaRPr>
          </a:p>
        </p:txBody>
      </p:sp>
      <p:sp>
        <p:nvSpPr>
          <p:cNvPr id="7" name="TextBox 6"/>
          <p:cNvSpPr txBox="1"/>
          <p:nvPr/>
        </p:nvSpPr>
        <p:spPr>
          <a:xfrm>
            <a:off x="381000" y="1009471"/>
            <a:ext cx="8458200" cy="4154984"/>
          </a:xfrm>
          <a:prstGeom prst="rect">
            <a:avLst/>
          </a:prstGeom>
          <a:noFill/>
        </p:spPr>
        <p:txBody>
          <a:bodyPr wrap="square" rtlCol="0">
            <a:spAutoFit/>
          </a:bodyPr>
          <a:lstStyle/>
          <a:p>
            <a:pPr>
              <a:spcBef>
                <a:spcPct val="0"/>
              </a:spcBef>
            </a:pPr>
            <a:r>
              <a:rPr lang="en-US" sz="2400" dirty="0" smtClean="0">
                <a:latin typeface="Book Antiqua" pitchFamily="18" charset="0"/>
                <a:ea typeface="ＭＳ Ｐゴシック" pitchFamily="34" charset="-128"/>
              </a:rPr>
              <a:t>High-performance liquid chromatography (HPLC) can be applied to many of the chromatographic techniques that we have talked about in general.</a:t>
            </a:r>
          </a:p>
          <a:p>
            <a:pPr>
              <a:spcBef>
                <a:spcPct val="0"/>
              </a:spcBef>
            </a:pPr>
            <a:endParaRPr lang="en-US" sz="2400" dirty="0">
              <a:latin typeface="Book Antiqua" pitchFamily="18" charset="0"/>
              <a:ea typeface="ＭＳ Ｐゴシック" pitchFamily="34" charset="-128"/>
            </a:endParaRPr>
          </a:p>
          <a:p>
            <a:pPr marL="457200" indent="-457200">
              <a:spcBef>
                <a:spcPct val="0"/>
              </a:spcBef>
              <a:buAutoNum type="alphaUcPeriod"/>
            </a:pPr>
            <a:r>
              <a:rPr lang="en-US" sz="2400" dirty="0" smtClean="0">
                <a:latin typeface="Book Antiqua" pitchFamily="18" charset="0"/>
                <a:ea typeface="ＭＳ Ｐゴシック" pitchFamily="34" charset="-128"/>
              </a:rPr>
              <a:t>Column is of smaller diameter.</a:t>
            </a:r>
          </a:p>
          <a:p>
            <a:pPr marL="457200" indent="-457200">
              <a:spcBef>
                <a:spcPct val="0"/>
              </a:spcBef>
              <a:buAutoNum type="alphaUcPeriod"/>
            </a:pPr>
            <a:endParaRPr lang="en-US" sz="2400" dirty="0">
              <a:latin typeface="Book Antiqua" pitchFamily="18" charset="0"/>
              <a:ea typeface="ＭＳ Ｐゴシック" pitchFamily="34" charset="-128"/>
            </a:endParaRPr>
          </a:p>
          <a:p>
            <a:pPr marL="457200" indent="-457200">
              <a:spcBef>
                <a:spcPct val="0"/>
              </a:spcBef>
              <a:buAutoNum type="alphaUcPeriod"/>
            </a:pPr>
            <a:r>
              <a:rPr lang="en-US" sz="2400" dirty="0" smtClean="0">
                <a:latin typeface="Book Antiqua" pitchFamily="18" charset="0"/>
                <a:ea typeface="ＭＳ Ｐゴシック" pitchFamily="34" charset="-128"/>
              </a:rPr>
              <a:t>Solvents are forced through the column under high pressure.</a:t>
            </a:r>
          </a:p>
          <a:p>
            <a:pPr marL="457200" indent="-457200">
              <a:spcBef>
                <a:spcPct val="0"/>
              </a:spcBef>
              <a:buAutoNum type="alphaUcPeriod"/>
            </a:pPr>
            <a:endParaRPr lang="en-US" sz="2400" dirty="0">
              <a:latin typeface="Book Antiqua" pitchFamily="18" charset="0"/>
              <a:ea typeface="ＭＳ Ｐゴシック" pitchFamily="34" charset="-128"/>
            </a:endParaRPr>
          </a:p>
          <a:p>
            <a:pPr marL="457200" indent="-457200">
              <a:spcBef>
                <a:spcPct val="0"/>
              </a:spcBef>
              <a:buAutoNum type="alphaUcPeriod"/>
            </a:pPr>
            <a:r>
              <a:rPr lang="en-US" sz="2400" dirty="0" smtClean="0">
                <a:latin typeface="Book Antiqua" pitchFamily="18" charset="0"/>
                <a:ea typeface="ＭＳ Ｐゴシック" pitchFamily="34" charset="-128"/>
              </a:rPr>
              <a:t>Results in faster and more efficient fractionation of samples.</a:t>
            </a:r>
          </a:p>
        </p:txBody>
      </p:sp>
    </p:spTree>
    <p:extLst>
      <p:ext uri="{BB962C8B-B14F-4D97-AF65-F5344CB8AC3E}">
        <p14:creationId xmlns:p14="http://schemas.microsoft.com/office/powerpoint/2010/main" val="381186462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639762"/>
          </a:xfrm>
        </p:spPr>
        <p:txBody>
          <a:bodyPr>
            <a:noAutofit/>
          </a:bodyPr>
          <a:lstStyle/>
          <a:p>
            <a:pPr algn="l"/>
            <a:r>
              <a:rPr lang="en-US" sz="2800" dirty="0" smtClean="0">
                <a:latin typeface="Book Antiqua" pitchFamily="18" charset="0"/>
              </a:rPr>
              <a:t>3C</a:t>
            </a:r>
            <a:r>
              <a:rPr lang="en-US" sz="2800" dirty="0" smtClean="0">
                <a:latin typeface="Book Antiqua" pitchFamily="18" charset="0"/>
              </a:rPr>
              <a:t>. </a:t>
            </a:r>
            <a:r>
              <a:rPr lang="en-US" sz="2800" dirty="0" smtClean="0">
                <a:latin typeface="Book Antiqua" pitchFamily="18" charset="0"/>
              </a:rPr>
              <a:t>Thin-Layer Chromatography (TLC)</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47</a:t>
            </a:fld>
            <a:endParaRPr lang="en-US">
              <a:solidFill>
                <a:schemeClr val="tx1"/>
              </a:solidFill>
            </a:endParaRPr>
          </a:p>
        </p:txBody>
      </p:sp>
      <p:sp>
        <p:nvSpPr>
          <p:cNvPr id="7" name="TextBox 6"/>
          <p:cNvSpPr txBox="1"/>
          <p:nvPr/>
        </p:nvSpPr>
        <p:spPr>
          <a:xfrm>
            <a:off x="381000" y="1062335"/>
            <a:ext cx="8458200" cy="5447645"/>
          </a:xfrm>
          <a:prstGeom prst="rect">
            <a:avLst/>
          </a:prstGeom>
          <a:noFill/>
        </p:spPr>
        <p:txBody>
          <a:bodyPr wrap="square" rtlCol="0">
            <a:spAutoFit/>
          </a:bodyPr>
          <a:lstStyle/>
          <a:p>
            <a:pPr>
              <a:spcBef>
                <a:spcPct val="0"/>
              </a:spcBef>
            </a:pPr>
            <a:r>
              <a:rPr lang="en-US" sz="2400" dirty="0" smtClean="0">
                <a:latin typeface="Book Antiqua" pitchFamily="18" charset="0"/>
                <a:ea typeface="ＭＳ Ｐゴシック" pitchFamily="34" charset="-128"/>
              </a:rPr>
              <a:t>TLC is more of an analytical technique but employs the same principle as NP-LC.</a:t>
            </a:r>
          </a:p>
          <a:p>
            <a:pPr>
              <a:spcBef>
                <a:spcPct val="0"/>
              </a:spcBef>
            </a:pPr>
            <a:endParaRPr lang="en-US" sz="1000" dirty="0">
              <a:latin typeface="Book Antiqua" pitchFamily="18" charset="0"/>
              <a:ea typeface="ＭＳ Ｐゴシック" pitchFamily="34" charset="-128"/>
            </a:endParaRPr>
          </a:p>
          <a:p>
            <a:pPr marL="457200" indent="-457200">
              <a:spcBef>
                <a:spcPct val="0"/>
              </a:spcBef>
              <a:buAutoNum type="alphaUcPeriod"/>
            </a:pPr>
            <a:r>
              <a:rPr lang="en-US" sz="2400" dirty="0" smtClean="0">
                <a:latin typeface="Book Antiqua" pitchFamily="18" charset="0"/>
                <a:ea typeface="ＭＳ Ｐゴシック" pitchFamily="34" charset="-128"/>
              </a:rPr>
              <a:t>A thin layer of silica is spread and adhered to a glass plate.</a:t>
            </a:r>
          </a:p>
          <a:p>
            <a:pPr marL="457200" indent="-457200">
              <a:spcBef>
                <a:spcPct val="0"/>
              </a:spcBef>
              <a:buAutoNum type="alphaUcPeriod"/>
            </a:pPr>
            <a:endParaRPr lang="en-US" sz="1000" dirty="0">
              <a:latin typeface="Book Antiqua" pitchFamily="18" charset="0"/>
              <a:ea typeface="ＭＳ Ｐゴシック" pitchFamily="34" charset="-128"/>
            </a:endParaRPr>
          </a:p>
          <a:p>
            <a:pPr marL="457200" indent="-457200">
              <a:spcBef>
                <a:spcPct val="0"/>
              </a:spcBef>
              <a:buAutoNum type="alphaUcPeriod"/>
            </a:pPr>
            <a:r>
              <a:rPr lang="en-US" sz="2400" dirty="0" smtClean="0">
                <a:latin typeface="Book Antiqua" pitchFamily="18" charset="0"/>
                <a:ea typeface="ＭＳ Ｐゴシック" pitchFamily="34" charset="-128"/>
              </a:rPr>
              <a:t>A small sample of lipids in chloroform or solvent mixture is applied near one edge of the plate in a closed-chamber.</a:t>
            </a:r>
          </a:p>
          <a:p>
            <a:pPr marL="457200" indent="-457200">
              <a:spcBef>
                <a:spcPct val="0"/>
              </a:spcBef>
              <a:buAutoNum type="alphaUcPeriod"/>
            </a:pPr>
            <a:endParaRPr lang="en-US" sz="1000" dirty="0" smtClean="0">
              <a:latin typeface="Book Antiqua" pitchFamily="18" charset="0"/>
              <a:ea typeface="ＭＳ Ｐゴシック" pitchFamily="34" charset="-128"/>
            </a:endParaRPr>
          </a:p>
          <a:p>
            <a:pPr marL="457200" indent="-457200">
              <a:spcBef>
                <a:spcPct val="0"/>
              </a:spcBef>
              <a:buAutoNum type="alphaUcPeriod"/>
            </a:pPr>
            <a:r>
              <a:rPr lang="en-US" sz="2400" dirty="0" smtClean="0">
                <a:latin typeface="Book Antiqua" pitchFamily="18" charset="0"/>
                <a:ea typeface="ＭＳ Ｐゴシック" pitchFamily="34" charset="-128"/>
              </a:rPr>
              <a:t>As solvent rises on the plate by capillary action, it carries lipids with it.</a:t>
            </a:r>
          </a:p>
          <a:p>
            <a:pPr marL="457200" indent="-457200">
              <a:spcBef>
                <a:spcPct val="0"/>
              </a:spcBef>
              <a:buAutoNum type="alphaUcPeriod"/>
            </a:pPr>
            <a:endParaRPr lang="en-US" sz="1000" dirty="0" smtClean="0">
              <a:latin typeface="Book Antiqua" pitchFamily="18" charset="0"/>
              <a:ea typeface="ＭＳ Ｐゴシック" pitchFamily="34" charset="-128"/>
            </a:endParaRPr>
          </a:p>
          <a:p>
            <a:pPr marL="800100" lvl="1" indent="-342900">
              <a:spcBef>
                <a:spcPct val="0"/>
              </a:spcBef>
              <a:buFont typeface="Wingdings" pitchFamily="2" charset="2"/>
              <a:buChar char="§"/>
            </a:pPr>
            <a:r>
              <a:rPr lang="en-US" sz="2400" dirty="0" smtClean="0">
                <a:latin typeface="Book Antiqua" pitchFamily="18" charset="0"/>
                <a:ea typeface="ＭＳ Ｐゴシック" pitchFamily="34" charset="-128"/>
              </a:rPr>
              <a:t>Less polar lipids move farthest as they have less tendency to bind to silicic acid</a:t>
            </a:r>
          </a:p>
          <a:p>
            <a:pPr marL="800100" lvl="1" indent="-342900">
              <a:spcBef>
                <a:spcPct val="0"/>
              </a:spcBef>
              <a:buFont typeface="Wingdings" pitchFamily="2" charset="2"/>
              <a:buChar char="§"/>
            </a:pPr>
            <a:endParaRPr lang="en-US" sz="1000" dirty="0" smtClean="0">
              <a:latin typeface="Book Antiqua" pitchFamily="18" charset="0"/>
              <a:ea typeface="ＭＳ Ｐゴシック" pitchFamily="34" charset="-128"/>
            </a:endParaRPr>
          </a:p>
          <a:p>
            <a:pPr marL="800100" lvl="1" indent="-342900">
              <a:spcBef>
                <a:spcPct val="0"/>
              </a:spcBef>
              <a:buFont typeface="Wingdings" pitchFamily="2" charset="2"/>
              <a:buChar char="§"/>
            </a:pPr>
            <a:r>
              <a:rPr lang="en-US" sz="2400" dirty="0" smtClean="0">
                <a:latin typeface="Book Antiqua" pitchFamily="18" charset="0"/>
                <a:ea typeface="ＭＳ Ｐゴシック" pitchFamily="34" charset="-128"/>
              </a:rPr>
              <a:t>A number of spray reagents are useful in detecting specific lipids.</a:t>
            </a:r>
          </a:p>
          <a:p>
            <a:pPr>
              <a:spcBef>
                <a:spcPct val="0"/>
              </a:spcBef>
            </a:pPr>
            <a:endParaRPr lang="en-US" sz="1000" dirty="0" smtClean="0">
              <a:latin typeface="Book Antiqua" pitchFamily="18" charset="0"/>
              <a:ea typeface="ＭＳ Ｐゴシック" pitchFamily="34" charset="-128"/>
            </a:endParaRPr>
          </a:p>
        </p:txBody>
      </p:sp>
    </p:spTree>
    <p:extLst>
      <p:ext uri="{BB962C8B-B14F-4D97-AF65-F5344CB8AC3E}">
        <p14:creationId xmlns:p14="http://schemas.microsoft.com/office/powerpoint/2010/main" val="152245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639762"/>
          </a:xfrm>
        </p:spPr>
        <p:txBody>
          <a:bodyPr>
            <a:noAutofit/>
          </a:bodyPr>
          <a:lstStyle/>
          <a:p>
            <a:pPr algn="l"/>
            <a:r>
              <a:rPr lang="en-US" sz="2800" dirty="0" smtClean="0">
                <a:latin typeface="Book Antiqua" pitchFamily="18" charset="0"/>
              </a:rPr>
              <a:t>3C</a:t>
            </a:r>
            <a:r>
              <a:rPr lang="en-US" sz="2800" dirty="0" smtClean="0">
                <a:latin typeface="Book Antiqua" pitchFamily="18" charset="0"/>
              </a:rPr>
              <a:t>. </a:t>
            </a:r>
            <a:r>
              <a:rPr lang="en-US" sz="2800" dirty="0" smtClean="0">
                <a:latin typeface="Book Antiqua" pitchFamily="18" charset="0"/>
              </a:rPr>
              <a:t>Thin-Layer Chromatography (TLC)</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48</a:t>
            </a:fld>
            <a:endParaRPr lang="en-US">
              <a:solidFill>
                <a:schemeClr val="tx1"/>
              </a:solidFill>
            </a:endParaRPr>
          </a:p>
        </p:txBody>
      </p:sp>
      <p:sp>
        <p:nvSpPr>
          <p:cNvPr id="7" name="TextBox 6"/>
          <p:cNvSpPr txBox="1"/>
          <p:nvPr/>
        </p:nvSpPr>
        <p:spPr>
          <a:xfrm>
            <a:off x="381000" y="1062335"/>
            <a:ext cx="8458200" cy="5786199"/>
          </a:xfrm>
          <a:prstGeom prst="rect">
            <a:avLst/>
          </a:prstGeom>
          <a:noFill/>
        </p:spPr>
        <p:txBody>
          <a:bodyPr wrap="square" rtlCol="0">
            <a:spAutoFit/>
          </a:bodyPr>
          <a:lstStyle/>
          <a:p>
            <a:pPr marL="800100" lvl="1" indent="-342900">
              <a:spcBef>
                <a:spcPct val="0"/>
              </a:spcBef>
              <a:buFont typeface="Wingdings" pitchFamily="2" charset="2"/>
              <a:buChar char="§"/>
            </a:pPr>
            <a:r>
              <a:rPr lang="en-US" sz="2400" dirty="0" smtClean="0">
                <a:latin typeface="Book Antiqua" pitchFamily="18" charset="0"/>
                <a:ea typeface="ＭＳ Ｐゴシック" pitchFamily="34" charset="-128"/>
              </a:rPr>
              <a:t>Lipids will have a characteristic </a:t>
            </a:r>
            <a:r>
              <a:rPr lang="en-US" sz="2400" dirty="0" err="1" smtClean="0">
                <a:latin typeface="Book Antiqua" pitchFamily="18" charset="0"/>
                <a:ea typeface="ＭＳ Ｐゴシック" pitchFamily="34" charset="-128"/>
              </a:rPr>
              <a:t>R</a:t>
            </a:r>
            <a:r>
              <a:rPr lang="en-US" sz="2400" baseline="-25000" dirty="0" err="1" smtClean="0">
                <a:latin typeface="Book Antiqua" pitchFamily="18" charset="0"/>
                <a:ea typeface="ＭＳ Ｐゴシック" pitchFamily="34" charset="-128"/>
              </a:rPr>
              <a:t>f</a:t>
            </a:r>
            <a:r>
              <a:rPr lang="en-US" sz="2400" dirty="0" smtClean="0">
                <a:latin typeface="Book Antiqua" pitchFamily="18" charset="0"/>
                <a:ea typeface="ＭＳ Ｐゴシック" pitchFamily="34" charset="-128"/>
              </a:rPr>
              <a:t> value</a:t>
            </a:r>
          </a:p>
          <a:p>
            <a:pPr marL="800100" lvl="1" indent="-342900">
              <a:spcBef>
                <a:spcPct val="0"/>
              </a:spcBef>
              <a:buFont typeface="Wingdings" pitchFamily="2" charset="2"/>
              <a:buChar char="§"/>
            </a:pPr>
            <a:endParaRPr lang="en-US" sz="2400" dirty="0">
              <a:latin typeface="Book Antiqua" pitchFamily="18" charset="0"/>
              <a:ea typeface="ＭＳ Ｐゴシック" pitchFamily="34" charset="-128"/>
            </a:endParaRPr>
          </a:p>
          <a:p>
            <a:pPr marL="800100" lvl="1" indent="-342900">
              <a:spcBef>
                <a:spcPct val="0"/>
              </a:spcBef>
              <a:buFont typeface="Wingdings" pitchFamily="2" charset="2"/>
              <a:buChar char="§"/>
            </a:pPr>
            <a:endParaRPr lang="en-US" sz="2400" dirty="0" smtClean="0">
              <a:latin typeface="Book Antiqua" pitchFamily="18" charset="0"/>
              <a:ea typeface="ＭＳ Ｐゴシック" pitchFamily="34" charset="-128"/>
            </a:endParaRPr>
          </a:p>
          <a:p>
            <a:pPr marL="800100" lvl="1" indent="-342900">
              <a:spcBef>
                <a:spcPct val="0"/>
              </a:spcBef>
              <a:buFont typeface="Wingdings" pitchFamily="2" charset="2"/>
              <a:buChar char="§"/>
            </a:pPr>
            <a:endParaRPr lang="en-US" sz="2400" dirty="0">
              <a:latin typeface="Book Antiqua" pitchFamily="18" charset="0"/>
              <a:ea typeface="ＭＳ Ｐゴシック" pitchFamily="34" charset="-128"/>
            </a:endParaRPr>
          </a:p>
          <a:p>
            <a:pPr marL="800100" lvl="1" indent="-342900">
              <a:spcBef>
                <a:spcPct val="0"/>
              </a:spcBef>
              <a:buFont typeface="Wingdings" pitchFamily="2" charset="2"/>
              <a:buChar char="§"/>
            </a:pPr>
            <a:endParaRPr lang="en-US" sz="2400" dirty="0" smtClean="0">
              <a:latin typeface="Book Antiqua" pitchFamily="18" charset="0"/>
              <a:ea typeface="ＭＳ Ｐゴシック" pitchFamily="34" charset="-128"/>
            </a:endParaRPr>
          </a:p>
          <a:p>
            <a:pPr marL="800100" lvl="1" indent="-342900">
              <a:spcBef>
                <a:spcPct val="0"/>
              </a:spcBef>
              <a:buFont typeface="Wingdings" pitchFamily="2" charset="2"/>
              <a:buChar char="§"/>
            </a:pPr>
            <a:endParaRPr lang="en-US" sz="2400" dirty="0">
              <a:latin typeface="Book Antiqua" pitchFamily="18" charset="0"/>
              <a:ea typeface="ＭＳ Ｐゴシック" pitchFamily="34" charset="-128"/>
            </a:endParaRPr>
          </a:p>
          <a:p>
            <a:pPr marL="800100" lvl="1" indent="-342900">
              <a:spcBef>
                <a:spcPct val="0"/>
              </a:spcBef>
              <a:buFont typeface="Wingdings" pitchFamily="2" charset="2"/>
              <a:buChar char="§"/>
            </a:pPr>
            <a:endParaRPr lang="en-US" sz="2400" dirty="0" smtClean="0">
              <a:latin typeface="Book Antiqua" pitchFamily="18" charset="0"/>
              <a:ea typeface="ＭＳ Ｐゴシック" pitchFamily="34" charset="-128"/>
            </a:endParaRPr>
          </a:p>
          <a:p>
            <a:pPr marL="800100" lvl="1" indent="-342900">
              <a:spcBef>
                <a:spcPct val="0"/>
              </a:spcBef>
              <a:buFont typeface="Wingdings" pitchFamily="2" charset="2"/>
              <a:buChar char="§"/>
            </a:pPr>
            <a:endParaRPr lang="en-US" sz="2400" dirty="0">
              <a:latin typeface="Book Antiqua" pitchFamily="18" charset="0"/>
              <a:ea typeface="ＭＳ Ｐゴシック" pitchFamily="34" charset="-128"/>
            </a:endParaRPr>
          </a:p>
          <a:p>
            <a:pPr marL="800100" lvl="1" indent="-342900">
              <a:spcBef>
                <a:spcPct val="0"/>
              </a:spcBef>
              <a:buFont typeface="Wingdings" pitchFamily="2" charset="2"/>
              <a:buChar char="§"/>
            </a:pPr>
            <a:endParaRPr lang="en-US" sz="2400" dirty="0" smtClean="0">
              <a:latin typeface="Book Antiqua" pitchFamily="18" charset="0"/>
              <a:ea typeface="ＭＳ Ｐゴシック" pitchFamily="34" charset="-128"/>
            </a:endParaRPr>
          </a:p>
          <a:p>
            <a:pPr marL="800100" lvl="1" indent="-342900">
              <a:spcBef>
                <a:spcPct val="0"/>
              </a:spcBef>
              <a:buFont typeface="Wingdings" pitchFamily="2" charset="2"/>
              <a:buChar char="§"/>
            </a:pPr>
            <a:endParaRPr lang="en-US" sz="2400" dirty="0">
              <a:latin typeface="Book Antiqua" pitchFamily="18" charset="0"/>
              <a:ea typeface="ＭＳ Ｐゴシック" pitchFamily="34" charset="-128"/>
            </a:endParaRPr>
          </a:p>
          <a:p>
            <a:pPr marL="800100" lvl="1" indent="-342900">
              <a:spcBef>
                <a:spcPct val="0"/>
              </a:spcBef>
              <a:buFont typeface="Wingdings" pitchFamily="2" charset="2"/>
              <a:buChar char="§"/>
            </a:pPr>
            <a:endParaRPr lang="en-US" sz="2400" dirty="0" smtClean="0">
              <a:latin typeface="Book Antiqua" pitchFamily="18" charset="0"/>
              <a:ea typeface="ＭＳ Ｐゴシック" pitchFamily="34" charset="-128"/>
            </a:endParaRPr>
          </a:p>
          <a:p>
            <a:pPr marL="0" lvl="1">
              <a:spcBef>
                <a:spcPct val="0"/>
              </a:spcBef>
            </a:pPr>
            <a:r>
              <a:rPr lang="en-US" sz="2400" dirty="0" smtClean="0">
                <a:latin typeface="Book Antiqua" pitchFamily="18" charset="0"/>
                <a:ea typeface="ＭＳ Ｐゴシック" pitchFamily="34" charset="-128"/>
              </a:rPr>
              <a:t>D.   For subsequent analysis, regions containing separated </a:t>
            </a:r>
            <a:br>
              <a:rPr lang="en-US" sz="2400" dirty="0" smtClean="0">
                <a:latin typeface="Book Antiqua" pitchFamily="18" charset="0"/>
                <a:ea typeface="ＭＳ Ｐゴシック" pitchFamily="34" charset="-128"/>
              </a:rPr>
            </a:br>
            <a:r>
              <a:rPr lang="en-US" sz="2400" dirty="0" smtClean="0">
                <a:latin typeface="Book Antiqua" pitchFamily="18" charset="0"/>
                <a:ea typeface="ＭＳ Ｐゴシック" pitchFamily="34" charset="-128"/>
              </a:rPr>
              <a:t>       lipids can be scraped from the plate and the lipids </a:t>
            </a:r>
            <a:br>
              <a:rPr lang="en-US" sz="2400" dirty="0" smtClean="0">
                <a:latin typeface="Book Antiqua" pitchFamily="18" charset="0"/>
                <a:ea typeface="ＭＳ Ｐゴシック" pitchFamily="34" charset="-128"/>
              </a:rPr>
            </a:br>
            <a:r>
              <a:rPr lang="en-US" sz="2400" dirty="0" smtClean="0">
                <a:latin typeface="Book Antiqua" pitchFamily="18" charset="0"/>
                <a:ea typeface="ＭＳ Ｐゴシック" pitchFamily="34" charset="-128"/>
              </a:rPr>
              <a:t>       recovered by extraction with an organic solvent.</a:t>
            </a:r>
          </a:p>
          <a:p>
            <a:pPr marL="0" lvl="1">
              <a:spcBef>
                <a:spcPct val="0"/>
              </a:spcBef>
            </a:pPr>
            <a:endParaRPr lang="en-US" sz="2400" dirty="0" smtClean="0">
              <a:latin typeface="Book Antiqua" pitchFamily="18" charset="0"/>
              <a:ea typeface="ＭＳ Ｐゴシック" pitchFamily="34" charset="-128"/>
            </a:endParaRPr>
          </a:p>
          <a:p>
            <a:pPr>
              <a:spcBef>
                <a:spcPct val="0"/>
              </a:spcBef>
            </a:pPr>
            <a:endParaRPr lang="en-US" sz="1000" dirty="0" smtClean="0">
              <a:latin typeface="Book Antiqua" pitchFamily="18" charset="0"/>
              <a:ea typeface="ＭＳ Ｐゴシック" pitchFamily="34" charset="-128"/>
            </a:endParaRPr>
          </a:p>
        </p:txBody>
      </p:sp>
      <p:pic>
        <p:nvPicPr>
          <p:cNvPr id="2355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9250" t="28889" r="35625" b="27555"/>
          <a:stretch/>
        </p:blipFill>
        <p:spPr bwMode="auto">
          <a:xfrm>
            <a:off x="2042160" y="1752600"/>
            <a:ext cx="4282440" cy="2987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818029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639762"/>
          </a:xfrm>
        </p:spPr>
        <p:txBody>
          <a:bodyPr>
            <a:noAutofit/>
          </a:bodyPr>
          <a:lstStyle/>
          <a:p>
            <a:pPr algn="l"/>
            <a:r>
              <a:rPr lang="en-US" sz="2800" dirty="0" smtClean="0">
                <a:latin typeface="Book Antiqua" pitchFamily="18" charset="0"/>
              </a:rPr>
              <a:t>4</a:t>
            </a:r>
            <a:r>
              <a:rPr lang="en-US" sz="2800" dirty="0" smtClean="0">
                <a:latin typeface="Book Antiqua" pitchFamily="18" charset="0"/>
              </a:rPr>
              <a:t>. </a:t>
            </a:r>
            <a:r>
              <a:rPr lang="en-US" sz="2800" dirty="0" smtClean="0">
                <a:latin typeface="Book Antiqua" pitchFamily="18" charset="0"/>
              </a:rPr>
              <a:t>Lipid Treatment for 2D-fractionation</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49</a:t>
            </a:fld>
            <a:endParaRPr lang="en-US">
              <a:solidFill>
                <a:schemeClr val="tx1"/>
              </a:solidFill>
            </a:endParaRPr>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2186" y="1493520"/>
            <a:ext cx="2872740" cy="5288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048000" y="1005840"/>
            <a:ext cx="2895600" cy="461665"/>
          </a:xfrm>
          <a:prstGeom prst="rect">
            <a:avLst/>
          </a:prstGeom>
          <a:noFill/>
        </p:spPr>
        <p:txBody>
          <a:bodyPr wrap="square" rtlCol="0">
            <a:spAutoFit/>
          </a:bodyPr>
          <a:lstStyle/>
          <a:p>
            <a:r>
              <a:rPr lang="en-US" sz="2400" b="1" dirty="0" smtClean="0">
                <a:latin typeface="Book Antiqua" pitchFamily="18" charset="0"/>
              </a:rPr>
              <a:t>Fractionated Lipids</a:t>
            </a:r>
            <a:endParaRPr lang="en-US" sz="2400" b="1" dirty="0">
              <a:latin typeface="Book Antiqua" pitchFamily="18" charset="0"/>
            </a:endParaRPr>
          </a:p>
        </p:txBody>
      </p:sp>
    </p:spTree>
    <p:extLst>
      <p:ext uri="{BB962C8B-B14F-4D97-AF65-F5344CB8AC3E}">
        <p14:creationId xmlns:p14="http://schemas.microsoft.com/office/powerpoint/2010/main" val="7159073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smtClean="0">
                <a:latin typeface="Book Antiqua" pitchFamily="18" charset="0"/>
              </a:rPr>
              <a:t>1. </a:t>
            </a:r>
            <a:r>
              <a:rPr lang="en-US" sz="2800" dirty="0" smtClean="0">
                <a:latin typeface="Book Antiqua" pitchFamily="18" charset="0"/>
              </a:rPr>
              <a:t>Membrane Lipids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5</a:t>
            </a:fld>
            <a:endParaRPr lang="en-US">
              <a:solidFill>
                <a:schemeClr val="tx1"/>
              </a:solidFill>
            </a:endParaRPr>
          </a:p>
        </p:txBody>
      </p:sp>
      <p:sp>
        <p:nvSpPr>
          <p:cNvPr id="3" name="TextBox 2"/>
          <p:cNvSpPr txBox="1"/>
          <p:nvPr/>
        </p:nvSpPr>
        <p:spPr>
          <a:xfrm>
            <a:off x="381000" y="1165860"/>
            <a:ext cx="8458200" cy="3046988"/>
          </a:xfrm>
          <a:prstGeom prst="rect">
            <a:avLst/>
          </a:prstGeom>
          <a:noFill/>
        </p:spPr>
        <p:txBody>
          <a:bodyPr wrap="square" rtlCol="0">
            <a:spAutoFit/>
          </a:bodyPr>
          <a:lstStyle/>
          <a:p>
            <a:pPr marL="457200" indent="-457200">
              <a:spcBef>
                <a:spcPct val="0"/>
              </a:spcBef>
              <a:buAutoNum type="alphaUcPeriod" startAt="4"/>
            </a:pPr>
            <a:r>
              <a:rPr lang="en-US" sz="2400" dirty="0" smtClean="0">
                <a:latin typeface="Book Antiqua" pitchFamily="18" charset="0"/>
                <a:ea typeface="ＭＳ Ｐゴシック" pitchFamily="34" charset="-128"/>
              </a:rPr>
              <a:t>The properties of head groups determine the surface </a:t>
            </a:r>
            <a:br>
              <a:rPr lang="en-US" sz="2400" dirty="0" smtClean="0">
                <a:latin typeface="Book Antiqua" pitchFamily="18" charset="0"/>
                <a:ea typeface="ＭＳ Ｐゴシック" pitchFamily="34" charset="-128"/>
              </a:rPr>
            </a:br>
            <a:r>
              <a:rPr lang="en-US" sz="2400" dirty="0" smtClean="0">
                <a:latin typeface="Book Antiqua" pitchFamily="18" charset="0"/>
                <a:ea typeface="ＭＳ Ｐゴシック" pitchFamily="34" charset="-128"/>
              </a:rPr>
              <a:t>properties of membranes.</a:t>
            </a:r>
          </a:p>
          <a:p>
            <a:pPr marL="457200" indent="-457200">
              <a:spcBef>
                <a:spcPct val="0"/>
              </a:spcBef>
              <a:buAutoNum type="alphaUcPeriod" startAt="4"/>
            </a:pPr>
            <a:endParaRPr lang="en-US" sz="2400" dirty="0" smtClean="0">
              <a:latin typeface="Book Antiqua" pitchFamily="18" charset="0"/>
              <a:ea typeface="ＭＳ Ｐゴシック" pitchFamily="34" charset="-128"/>
            </a:endParaRPr>
          </a:p>
          <a:p>
            <a:pPr marL="800100" lvl="1" indent="-342900">
              <a:spcBef>
                <a:spcPct val="0"/>
              </a:spcBef>
              <a:buFont typeface="Wingdings" pitchFamily="2" charset="2"/>
              <a:buChar char="§"/>
            </a:pPr>
            <a:r>
              <a:rPr lang="en-US" sz="2400" dirty="0" smtClean="0">
                <a:latin typeface="Book Antiqua" pitchFamily="18" charset="0"/>
                <a:ea typeface="ＭＳ Ｐゴシック" pitchFamily="34" charset="-128"/>
              </a:rPr>
              <a:t>Different organisms have different membrane lipid head group compositions</a:t>
            </a:r>
          </a:p>
          <a:p>
            <a:pPr marL="800100" lvl="1" indent="-342900">
              <a:spcBef>
                <a:spcPct val="0"/>
              </a:spcBef>
              <a:buFont typeface="Wingdings" pitchFamily="2" charset="2"/>
              <a:buChar char="§"/>
            </a:pPr>
            <a:endParaRPr lang="en-US" sz="2400" dirty="0" smtClean="0">
              <a:latin typeface="Book Antiqua" pitchFamily="18" charset="0"/>
              <a:ea typeface="ＭＳ Ｐゴシック" pitchFamily="34" charset="-128"/>
            </a:endParaRPr>
          </a:p>
          <a:p>
            <a:pPr marL="800100" lvl="1" indent="-342900">
              <a:spcBef>
                <a:spcPct val="0"/>
              </a:spcBef>
              <a:buFont typeface="Wingdings" pitchFamily="2" charset="2"/>
              <a:buChar char="§"/>
            </a:pPr>
            <a:r>
              <a:rPr lang="en-US" sz="2400" dirty="0" smtClean="0">
                <a:latin typeface="Book Antiqua" pitchFamily="18" charset="0"/>
                <a:ea typeface="ＭＳ Ｐゴシック" pitchFamily="34" charset="-128"/>
              </a:rPr>
              <a:t>Different tissues have different membrane lipid head group compositions</a:t>
            </a:r>
            <a:endParaRPr lang="en-US" sz="2400" dirty="0" smtClean="0">
              <a:latin typeface="Book Antiqua" pitchFamily="18" charset="0"/>
              <a:ea typeface="ＭＳ Ｐゴシック" pitchFamily="34" charset="-128"/>
            </a:endParaRPr>
          </a:p>
        </p:txBody>
      </p:sp>
    </p:spTree>
    <p:extLst>
      <p:ext uri="{BB962C8B-B14F-4D97-AF65-F5344CB8AC3E}">
        <p14:creationId xmlns:p14="http://schemas.microsoft.com/office/powerpoint/2010/main" val="321832121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639762"/>
          </a:xfrm>
        </p:spPr>
        <p:txBody>
          <a:bodyPr>
            <a:noAutofit/>
          </a:bodyPr>
          <a:lstStyle/>
          <a:p>
            <a:pPr algn="l"/>
            <a:r>
              <a:rPr lang="en-US" sz="2800" dirty="0" smtClean="0">
                <a:latin typeface="Book Antiqua" pitchFamily="18" charset="0"/>
              </a:rPr>
              <a:t>4A. </a:t>
            </a:r>
            <a:r>
              <a:rPr lang="en-US" sz="2800" dirty="0" smtClean="0">
                <a:latin typeface="Book Antiqua" pitchFamily="18" charset="0"/>
              </a:rPr>
              <a:t>Gas-Liquid Chromatography (TLC)</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50</a:t>
            </a:fld>
            <a:endParaRPr lang="en-US">
              <a:solidFill>
                <a:schemeClr val="tx1"/>
              </a:solidFill>
            </a:endParaRPr>
          </a:p>
        </p:txBody>
      </p:sp>
      <p:sp>
        <p:nvSpPr>
          <p:cNvPr id="7" name="TextBox 6"/>
          <p:cNvSpPr txBox="1"/>
          <p:nvPr/>
        </p:nvSpPr>
        <p:spPr>
          <a:xfrm>
            <a:off x="381000" y="1062335"/>
            <a:ext cx="8458200" cy="5139869"/>
          </a:xfrm>
          <a:prstGeom prst="rect">
            <a:avLst/>
          </a:prstGeom>
          <a:noFill/>
        </p:spPr>
        <p:txBody>
          <a:bodyPr wrap="square" rtlCol="0">
            <a:spAutoFit/>
          </a:bodyPr>
          <a:lstStyle/>
          <a:p>
            <a:pPr>
              <a:spcBef>
                <a:spcPct val="0"/>
              </a:spcBef>
            </a:pPr>
            <a:r>
              <a:rPr lang="en-US" sz="2400" dirty="0" smtClean="0">
                <a:latin typeface="Book Antiqua" pitchFamily="18" charset="0"/>
                <a:ea typeface="ＭＳ Ｐゴシック" pitchFamily="34" charset="-128"/>
              </a:rPr>
              <a:t>Gas-liquid chromatography separates volatile components of a mixture:</a:t>
            </a:r>
          </a:p>
          <a:p>
            <a:pPr>
              <a:spcBef>
                <a:spcPct val="0"/>
              </a:spcBef>
            </a:pPr>
            <a:endParaRPr lang="en-US" sz="1000" dirty="0">
              <a:latin typeface="Book Antiqua" pitchFamily="18" charset="0"/>
              <a:ea typeface="ＭＳ Ｐゴシック" pitchFamily="34" charset="-128"/>
            </a:endParaRPr>
          </a:p>
          <a:p>
            <a:pPr>
              <a:spcBef>
                <a:spcPct val="0"/>
              </a:spcBef>
            </a:pPr>
            <a:r>
              <a:rPr lang="en-US" sz="2400" dirty="0" smtClean="0">
                <a:latin typeface="Book Antiqua" pitchFamily="18" charset="0"/>
                <a:ea typeface="ＭＳ Ｐゴシック" pitchFamily="34" charset="-128"/>
              </a:rPr>
              <a:t>A. </a:t>
            </a:r>
            <a:r>
              <a:rPr lang="en-US" sz="2400" dirty="0">
                <a:latin typeface="Book Antiqua" pitchFamily="18" charset="0"/>
                <a:ea typeface="ＭＳ Ｐゴシック" pitchFamily="34" charset="-128"/>
              </a:rPr>
              <a:t>A</a:t>
            </a:r>
            <a:r>
              <a:rPr lang="en-US" sz="2400" dirty="0" smtClean="0">
                <a:latin typeface="Book Antiqua" pitchFamily="18" charset="0"/>
                <a:ea typeface="ＭＳ Ｐゴシック" pitchFamily="34" charset="-128"/>
              </a:rPr>
              <a:t>ccording to their </a:t>
            </a:r>
            <a:r>
              <a:rPr lang="en-US" sz="2400" b="1" dirty="0" smtClean="0">
                <a:latin typeface="Book Antiqua" pitchFamily="18" charset="0"/>
                <a:ea typeface="ＭＳ Ｐゴシック" pitchFamily="34" charset="-128"/>
              </a:rPr>
              <a:t>relative tendencies to dissolve in the </a:t>
            </a:r>
            <a:br>
              <a:rPr lang="en-US" sz="2400" b="1" dirty="0" smtClean="0">
                <a:latin typeface="Book Antiqua" pitchFamily="18" charset="0"/>
                <a:ea typeface="ＭＳ Ｐゴシック" pitchFamily="34" charset="-128"/>
              </a:rPr>
            </a:br>
            <a:r>
              <a:rPr lang="en-US" sz="2400" b="1" dirty="0" smtClean="0">
                <a:latin typeface="Book Antiqua" pitchFamily="18" charset="0"/>
                <a:ea typeface="ＭＳ Ｐゴシック" pitchFamily="34" charset="-128"/>
              </a:rPr>
              <a:t>     inert material</a:t>
            </a:r>
            <a:r>
              <a:rPr lang="en-US" sz="2400" dirty="0" smtClean="0">
                <a:latin typeface="Book Antiqua" pitchFamily="18" charset="0"/>
                <a:ea typeface="ＭＳ Ｐゴシック" pitchFamily="34" charset="-128"/>
              </a:rPr>
              <a:t> packed in the column</a:t>
            </a:r>
          </a:p>
          <a:p>
            <a:pPr>
              <a:spcBef>
                <a:spcPct val="0"/>
              </a:spcBef>
            </a:pPr>
            <a:endParaRPr lang="en-US" sz="1000" dirty="0">
              <a:latin typeface="Book Antiqua" pitchFamily="18" charset="0"/>
              <a:ea typeface="ＭＳ Ｐゴシック" pitchFamily="34" charset="-128"/>
            </a:endParaRPr>
          </a:p>
          <a:p>
            <a:pPr>
              <a:spcBef>
                <a:spcPct val="0"/>
              </a:spcBef>
            </a:pPr>
            <a:r>
              <a:rPr lang="en-US" sz="2400" dirty="0" smtClean="0">
                <a:latin typeface="Book Antiqua" pitchFamily="18" charset="0"/>
                <a:ea typeface="ＭＳ Ｐゴシック" pitchFamily="34" charset="-128"/>
              </a:rPr>
              <a:t>B. And to </a:t>
            </a:r>
            <a:r>
              <a:rPr lang="en-US" sz="2400" b="1" dirty="0" smtClean="0">
                <a:latin typeface="Book Antiqua" pitchFamily="18" charset="0"/>
                <a:ea typeface="ＭＳ Ｐゴシック" pitchFamily="34" charset="-128"/>
              </a:rPr>
              <a:t>volatilize and move through the column </a:t>
            </a:r>
            <a:r>
              <a:rPr lang="en-US" sz="2400" dirty="0" smtClean="0">
                <a:latin typeface="Book Antiqua" pitchFamily="18" charset="0"/>
                <a:ea typeface="ＭＳ Ｐゴシック" pitchFamily="34" charset="-128"/>
              </a:rPr>
              <a:t>via a </a:t>
            </a:r>
            <a:br>
              <a:rPr lang="en-US" sz="2400" dirty="0" smtClean="0">
                <a:latin typeface="Book Antiqua" pitchFamily="18" charset="0"/>
                <a:ea typeface="ＭＳ Ｐゴシック" pitchFamily="34" charset="-128"/>
              </a:rPr>
            </a:br>
            <a:r>
              <a:rPr lang="en-US" sz="2400" dirty="0" smtClean="0">
                <a:latin typeface="Book Antiqua" pitchFamily="18" charset="0"/>
                <a:ea typeface="ＭＳ Ｐゴシック" pitchFamily="34" charset="-128"/>
              </a:rPr>
              <a:t>     stream of inert gas such as helium</a:t>
            </a:r>
          </a:p>
          <a:p>
            <a:pPr>
              <a:spcBef>
                <a:spcPct val="0"/>
              </a:spcBef>
            </a:pPr>
            <a:endParaRPr lang="en-US" sz="1000" dirty="0" smtClean="0">
              <a:latin typeface="Book Antiqua" pitchFamily="18" charset="0"/>
              <a:ea typeface="ＭＳ Ｐゴシック" pitchFamily="34" charset="-128"/>
            </a:endParaRPr>
          </a:p>
          <a:p>
            <a:pPr marL="800100" lvl="1" indent="-342900">
              <a:spcBef>
                <a:spcPct val="0"/>
              </a:spcBef>
              <a:buFont typeface="Wingdings" pitchFamily="2" charset="2"/>
              <a:buChar char="§"/>
            </a:pPr>
            <a:r>
              <a:rPr lang="en-US" sz="2400" dirty="0" smtClean="0">
                <a:latin typeface="Book Antiqua" pitchFamily="18" charset="0"/>
                <a:ea typeface="ＭＳ Ｐゴシック" pitchFamily="34" charset="-128"/>
              </a:rPr>
              <a:t>Some lipids are naturally volatile</a:t>
            </a:r>
          </a:p>
          <a:p>
            <a:pPr marL="800100" lvl="1" indent="-342900">
              <a:spcBef>
                <a:spcPct val="0"/>
              </a:spcBef>
              <a:buFont typeface="Wingdings" pitchFamily="2" charset="2"/>
              <a:buChar char="§"/>
            </a:pPr>
            <a:endParaRPr lang="en-US" sz="1000" dirty="0" smtClean="0">
              <a:latin typeface="Book Antiqua" pitchFamily="18" charset="0"/>
              <a:ea typeface="ＭＳ Ｐゴシック" pitchFamily="34" charset="-128"/>
            </a:endParaRPr>
          </a:p>
          <a:p>
            <a:pPr marL="800100" lvl="1" indent="-342900">
              <a:spcBef>
                <a:spcPct val="0"/>
              </a:spcBef>
              <a:buFont typeface="Wingdings" pitchFamily="2" charset="2"/>
              <a:buChar char="§"/>
            </a:pPr>
            <a:r>
              <a:rPr lang="en-US" sz="2400" dirty="0" smtClean="0">
                <a:latin typeface="Book Antiqua" pitchFamily="18" charset="0"/>
                <a:ea typeface="ＭＳ Ｐゴシック" pitchFamily="34" charset="-128"/>
              </a:rPr>
              <a:t>Others have to be </a:t>
            </a:r>
            <a:r>
              <a:rPr lang="en-US" sz="2400" dirty="0" err="1" smtClean="0">
                <a:latin typeface="Book Antiqua" pitchFamily="18" charset="0"/>
                <a:ea typeface="ＭＳ Ｐゴシック" pitchFamily="34" charset="-128"/>
              </a:rPr>
              <a:t>derivatized</a:t>
            </a:r>
            <a:r>
              <a:rPr lang="en-US" sz="2400" dirty="0" smtClean="0">
                <a:latin typeface="Book Antiqua" pitchFamily="18" charset="0"/>
                <a:ea typeface="ＭＳ Ｐゴシック" pitchFamily="34" charset="-128"/>
              </a:rPr>
              <a:t> to increase their volatility</a:t>
            </a:r>
          </a:p>
          <a:p>
            <a:pPr lvl="2">
              <a:spcBef>
                <a:spcPct val="0"/>
              </a:spcBef>
            </a:pPr>
            <a:r>
              <a:rPr lang="en-US" sz="2400" dirty="0" smtClean="0">
                <a:latin typeface="Book Antiqua" pitchFamily="18" charset="0"/>
                <a:ea typeface="ＭＳ Ｐゴシック" pitchFamily="34" charset="-128"/>
              </a:rPr>
              <a:t>- Fatty acids in phospholipids are heated in </a:t>
            </a:r>
            <a:br>
              <a:rPr lang="en-US" sz="2400" dirty="0" smtClean="0">
                <a:latin typeface="Book Antiqua" pitchFamily="18" charset="0"/>
                <a:ea typeface="ＭＳ Ｐゴシック" pitchFamily="34" charset="-128"/>
              </a:rPr>
            </a:br>
            <a:r>
              <a:rPr lang="en-US" sz="2400" dirty="0" smtClean="0">
                <a:latin typeface="Book Antiqua" pitchFamily="18" charset="0"/>
                <a:ea typeface="ＭＳ Ｐゴシック" pitchFamily="34" charset="-128"/>
              </a:rPr>
              <a:t>  methanol/</a:t>
            </a:r>
            <a:r>
              <a:rPr lang="en-US" sz="2400" dirty="0" err="1" smtClean="0">
                <a:latin typeface="Book Antiqua" pitchFamily="18" charset="0"/>
                <a:ea typeface="ＭＳ Ｐゴシック" pitchFamily="34" charset="-128"/>
              </a:rPr>
              <a:t>HCl</a:t>
            </a:r>
            <a:r>
              <a:rPr lang="en-US" sz="2400" dirty="0" smtClean="0">
                <a:latin typeface="Book Antiqua" pitchFamily="18" charset="0"/>
                <a:ea typeface="ＭＳ Ｐゴシック" pitchFamily="34" charset="-128"/>
              </a:rPr>
              <a:t> or methanol/</a:t>
            </a:r>
            <a:r>
              <a:rPr lang="en-US" sz="2400" dirty="0" err="1" smtClean="0">
                <a:latin typeface="Book Antiqua" pitchFamily="18" charset="0"/>
                <a:ea typeface="ＭＳ Ｐゴシック" pitchFamily="34" charset="-128"/>
              </a:rPr>
              <a:t>NaOH</a:t>
            </a:r>
            <a:r>
              <a:rPr lang="en-US" sz="2400" dirty="0" smtClean="0">
                <a:latin typeface="Book Antiqua" pitchFamily="18" charset="0"/>
                <a:ea typeface="ＭＳ Ｐゴシック" pitchFamily="34" charset="-128"/>
              </a:rPr>
              <a:t> to yield fatty </a:t>
            </a:r>
            <a:br>
              <a:rPr lang="en-US" sz="2400" dirty="0" smtClean="0">
                <a:latin typeface="Book Antiqua" pitchFamily="18" charset="0"/>
                <a:ea typeface="ＭＳ Ｐゴシック" pitchFamily="34" charset="-128"/>
              </a:rPr>
            </a:br>
            <a:r>
              <a:rPr lang="en-US" sz="2400" dirty="0" smtClean="0">
                <a:latin typeface="Book Antiqua" pitchFamily="18" charset="0"/>
                <a:ea typeface="ＭＳ Ｐゴシック" pitchFamily="34" charset="-128"/>
              </a:rPr>
              <a:t>  acyl methyl esters.</a:t>
            </a:r>
          </a:p>
        </p:txBody>
      </p:sp>
    </p:spTree>
    <p:extLst>
      <p:ext uri="{BB962C8B-B14F-4D97-AF65-F5344CB8AC3E}">
        <p14:creationId xmlns:p14="http://schemas.microsoft.com/office/powerpoint/2010/main" val="322098264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639762"/>
          </a:xfrm>
        </p:spPr>
        <p:txBody>
          <a:bodyPr>
            <a:noAutofit/>
          </a:bodyPr>
          <a:lstStyle/>
          <a:p>
            <a:pPr algn="l"/>
            <a:r>
              <a:rPr lang="en-US" sz="2800" dirty="0" smtClean="0">
                <a:latin typeface="Book Antiqua" pitchFamily="18" charset="0"/>
              </a:rPr>
              <a:t>5. </a:t>
            </a:r>
            <a:r>
              <a:rPr lang="en-US" sz="2800" dirty="0" smtClean="0">
                <a:latin typeface="Book Antiqua" pitchFamily="18" charset="0"/>
              </a:rPr>
              <a:t>Specific Hydrolysis Aids in Determination of </a:t>
            </a:r>
            <a:br>
              <a:rPr lang="en-US" sz="2800" dirty="0" smtClean="0">
                <a:latin typeface="Book Antiqua" pitchFamily="18" charset="0"/>
              </a:rPr>
            </a:br>
            <a:r>
              <a:rPr lang="en-US" sz="2800" dirty="0" smtClean="0">
                <a:latin typeface="Book Antiqua" pitchFamily="18" charset="0"/>
              </a:rPr>
              <a:t>    Lipid Structure</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51</a:t>
            </a:fld>
            <a:endParaRPr lang="en-US">
              <a:solidFill>
                <a:schemeClr val="tx1"/>
              </a:solidFill>
            </a:endParaRPr>
          </a:p>
        </p:txBody>
      </p:sp>
      <p:sp>
        <p:nvSpPr>
          <p:cNvPr id="7" name="TextBox 6"/>
          <p:cNvSpPr txBox="1"/>
          <p:nvPr/>
        </p:nvSpPr>
        <p:spPr>
          <a:xfrm>
            <a:off x="381000" y="1150203"/>
            <a:ext cx="8458200" cy="4093428"/>
          </a:xfrm>
          <a:prstGeom prst="rect">
            <a:avLst/>
          </a:prstGeom>
          <a:noFill/>
        </p:spPr>
        <p:txBody>
          <a:bodyPr wrap="square" rtlCol="0">
            <a:spAutoFit/>
          </a:bodyPr>
          <a:lstStyle/>
          <a:p>
            <a:pPr marL="342900" indent="-342900">
              <a:spcBef>
                <a:spcPct val="0"/>
              </a:spcBef>
              <a:buFont typeface="Wingdings" pitchFamily="2" charset="2"/>
              <a:buChar char="§"/>
            </a:pPr>
            <a:r>
              <a:rPr lang="en-US" sz="2400" dirty="0" smtClean="0">
                <a:latin typeface="Book Antiqua" pitchFamily="18" charset="0"/>
                <a:ea typeface="ＭＳ Ｐゴシック" pitchFamily="34" charset="-128"/>
              </a:rPr>
              <a:t>Certain classes of lipids are susceptible to degradation under specific conditions.</a:t>
            </a:r>
          </a:p>
          <a:p>
            <a:pPr marL="342900" indent="-342900">
              <a:spcBef>
                <a:spcPct val="0"/>
              </a:spcBef>
              <a:buFont typeface="Wingdings" pitchFamily="2" charset="2"/>
              <a:buChar char="§"/>
            </a:pPr>
            <a:endParaRPr lang="en-US" sz="1000" dirty="0" smtClean="0">
              <a:latin typeface="Book Antiqua" pitchFamily="18" charset="0"/>
              <a:ea typeface="ＭＳ Ｐゴシック" pitchFamily="34" charset="-128"/>
            </a:endParaRPr>
          </a:p>
          <a:p>
            <a:pPr marL="800100" lvl="1" indent="-342900">
              <a:spcBef>
                <a:spcPct val="0"/>
              </a:spcBef>
              <a:buFontTx/>
              <a:buChar char="-"/>
            </a:pPr>
            <a:r>
              <a:rPr lang="en-US" sz="2400" dirty="0" smtClean="0">
                <a:latin typeface="Book Antiqua" pitchFamily="18" charset="0"/>
                <a:ea typeface="ＭＳ Ｐゴシック" pitchFamily="34" charset="-128"/>
              </a:rPr>
              <a:t>Mild acid or base treatment</a:t>
            </a:r>
          </a:p>
          <a:p>
            <a:pPr marL="800100" lvl="1" indent="-342900">
              <a:spcBef>
                <a:spcPct val="0"/>
              </a:spcBef>
              <a:buFontTx/>
              <a:buChar char="-"/>
            </a:pPr>
            <a:endParaRPr lang="en-US" sz="1000" dirty="0" smtClean="0">
              <a:latin typeface="Book Antiqua" pitchFamily="18" charset="0"/>
              <a:ea typeface="ＭＳ Ｐゴシック" pitchFamily="34" charset="-128"/>
            </a:endParaRPr>
          </a:p>
          <a:p>
            <a:pPr marL="800100" lvl="1" indent="-342900">
              <a:spcBef>
                <a:spcPct val="0"/>
              </a:spcBef>
              <a:buFontTx/>
              <a:buChar char="-"/>
            </a:pPr>
            <a:r>
              <a:rPr lang="en-US" sz="2400" dirty="0" smtClean="0">
                <a:latin typeface="Book Antiqua" pitchFamily="18" charset="0"/>
                <a:ea typeface="ＭＳ Ｐゴシック" pitchFamily="34" charset="-128"/>
              </a:rPr>
              <a:t>Treatment with specific hydrolysis enzymes</a:t>
            </a:r>
          </a:p>
          <a:p>
            <a:pPr marL="342900" indent="-342900">
              <a:spcBef>
                <a:spcPct val="0"/>
              </a:spcBef>
              <a:buFont typeface="Wingdings" pitchFamily="2" charset="2"/>
              <a:buChar char="§"/>
            </a:pPr>
            <a:endParaRPr lang="en-US" sz="2400" dirty="0">
              <a:latin typeface="Book Antiqua" pitchFamily="18" charset="0"/>
              <a:ea typeface="ＭＳ Ｐゴシック" pitchFamily="34" charset="-128"/>
            </a:endParaRPr>
          </a:p>
          <a:p>
            <a:pPr marL="342900" indent="-342900">
              <a:spcBef>
                <a:spcPct val="0"/>
              </a:spcBef>
              <a:buFont typeface="Wingdings" pitchFamily="2" charset="2"/>
              <a:buChar char="§"/>
            </a:pPr>
            <a:r>
              <a:rPr lang="en-US" sz="2400" dirty="0" smtClean="0">
                <a:latin typeface="Book Antiqua" pitchFamily="18" charset="0"/>
                <a:ea typeface="ＭＳ Ｐゴシック" pitchFamily="34" charset="-128"/>
              </a:rPr>
              <a:t>Following hydrolysis, the degradation products can be fractionated by chromatographic techniques.</a:t>
            </a:r>
          </a:p>
          <a:p>
            <a:pPr marL="342900" indent="-342900">
              <a:spcBef>
                <a:spcPct val="0"/>
              </a:spcBef>
              <a:buFont typeface="Wingdings" pitchFamily="2" charset="2"/>
              <a:buChar char="§"/>
            </a:pPr>
            <a:endParaRPr lang="en-US" sz="2400" dirty="0">
              <a:latin typeface="Book Antiqua" pitchFamily="18" charset="0"/>
              <a:ea typeface="ＭＳ Ｐゴシック" pitchFamily="34" charset="-128"/>
            </a:endParaRPr>
          </a:p>
          <a:p>
            <a:pPr marL="342900" indent="-342900">
              <a:spcBef>
                <a:spcPct val="0"/>
              </a:spcBef>
              <a:buFont typeface="Wingdings" pitchFamily="2" charset="2"/>
              <a:buChar char="§"/>
            </a:pPr>
            <a:r>
              <a:rPr lang="en-US" sz="2400" dirty="0" smtClean="0">
                <a:latin typeface="Book Antiqua" pitchFamily="18" charset="0"/>
                <a:ea typeface="ＭＳ Ｐゴシック" pitchFamily="34" charset="-128"/>
              </a:rPr>
              <a:t>The resulting purified products can be analyzed to determine lipid structure by NMR and mass spectrometry.</a:t>
            </a:r>
          </a:p>
        </p:txBody>
      </p:sp>
    </p:spTree>
    <p:extLst>
      <p:ext uri="{BB962C8B-B14F-4D97-AF65-F5344CB8AC3E}">
        <p14:creationId xmlns:p14="http://schemas.microsoft.com/office/powerpoint/2010/main" val="182921998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90600"/>
            <a:ext cx="8016240" cy="4069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274638"/>
            <a:ext cx="8458200" cy="639762"/>
          </a:xfrm>
        </p:spPr>
        <p:txBody>
          <a:bodyPr>
            <a:noAutofit/>
          </a:bodyPr>
          <a:lstStyle/>
          <a:p>
            <a:pPr algn="l"/>
            <a:r>
              <a:rPr lang="en-US" sz="2800" dirty="0" smtClean="0">
                <a:latin typeface="Book Antiqua" pitchFamily="18" charset="0"/>
              </a:rPr>
              <a:t>4</a:t>
            </a:r>
            <a:r>
              <a:rPr lang="en-US" sz="2800" dirty="0" smtClean="0">
                <a:latin typeface="Book Antiqua" pitchFamily="18" charset="0"/>
              </a:rPr>
              <a:t>. </a:t>
            </a:r>
            <a:r>
              <a:rPr lang="en-US" sz="2800" dirty="0" smtClean="0">
                <a:latin typeface="Book Antiqua" pitchFamily="18" charset="0"/>
              </a:rPr>
              <a:t>Lipid Mass Spectrometry</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52</a:t>
            </a:fld>
            <a:endParaRPr lang="en-US">
              <a:solidFill>
                <a:schemeClr val="tx1"/>
              </a:solidFill>
            </a:endParaRPr>
          </a:p>
        </p:txBody>
      </p:sp>
      <p:sp>
        <p:nvSpPr>
          <p:cNvPr id="3" name="TextBox 2"/>
          <p:cNvSpPr txBox="1"/>
          <p:nvPr/>
        </p:nvSpPr>
        <p:spPr>
          <a:xfrm>
            <a:off x="8077200" y="1074003"/>
            <a:ext cx="914400" cy="830997"/>
          </a:xfrm>
          <a:prstGeom prst="rect">
            <a:avLst/>
          </a:prstGeom>
          <a:noFill/>
        </p:spPr>
        <p:txBody>
          <a:bodyPr wrap="square" rtlCol="0">
            <a:spAutoFit/>
          </a:bodyPr>
          <a:lstStyle/>
          <a:p>
            <a:r>
              <a:rPr lang="en-US" sz="2400" b="1" dirty="0" smtClean="0">
                <a:latin typeface="Book Antiqua" pitchFamily="18" charset="0"/>
              </a:rPr>
              <a:t>Base</a:t>
            </a:r>
          </a:p>
          <a:p>
            <a:r>
              <a:rPr lang="en-US" sz="2400" b="1" dirty="0" smtClean="0">
                <a:latin typeface="Book Antiqua" pitchFamily="18" charset="0"/>
              </a:rPr>
              <a:t>Peak</a:t>
            </a:r>
            <a:endParaRPr lang="en-US" sz="2400" b="1" dirty="0">
              <a:latin typeface="Book Antiqua" pitchFamily="18" charset="0"/>
            </a:endParaRPr>
          </a:p>
        </p:txBody>
      </p:sp>
      <p:sp>
        <p:nvSpPr>
          <p:cNvPr id="9" name="TextBox 8"/>
          <p:cNvSpPr txBox="1"/>
          <p:nvPr/>
        </p:nvSpPr>
        <p:spPr>
          <a:xfrm>
            <a:off x="381000" y="5029200"/>
            <a:ext cx="8458200" cy="2308324"/>
          </a:xfrm>
          <a:prstGeom prst="rect">
            <a:avLst/>
          </a:prstGeom>
          <a:noFill/>
        </p:spPr>
        <p:txBody>
          <a:bodyPr wrap="square" rtlCol="0">
            <a:spAutoFit/>
          </a:bodyPr>
          <a:lstStyle/>
          <a:p>
            <a:pPr marL="342900" indent="-342900">
              <a:spcBef>
                <a:spcPct val="0"/>
              </a:spcBef>
              <a:buFont typeface="Wingdings" pitchFamily="2" charset="2"/>
              <a:buChar char="§"/>
            </a:pPr>
            <a:r>
              <a:rPr lang="en-US" sz="2400" dirty="0" smtClean="0">
                <a:latin typeface="Book Antiqua" pitchFamily="18" charset="0"/>
                <a:ea typeface="ＭＳ Ｐゴシック" pitchFamily="34" charset="-128"/>
              </a:rPr>
              <a:t>MS can be taken of fractionated lipids.</a:t>
            </a:r>
          </a:p>
          <a:p>
            <a:pPr marL="342900" indent="-342900">
              <a:spcBef>
                <a:spcPct val="0"/>
              </a:spcBef>
              <a:buFont typeface="Wingdings" pitchFamily="2" charset="2"/>
              <a:buChar char="§"/>
            </a:pPr>
            <a:r>
              <a:rPr lang="en-US" sz="2400" dirty="0" smtClean="0">
                <a:latin typeface="Book Antiqua" pitchFamily="18" charset="0"/>
                <a:ea typeface="ＭＳ Ｐゴシック" pitchFamily="34" charset="-128"/>
              </a:rPr>
              <a:t>MS can tell you the MW of the lipid (</a:t>
            </a:r>
            <a:r>
              <a:rPr lang="en-US" sz="2400" b="1" dirty="0" smtClean="0">
                <a:latin typeface="Book Antiqua" pitchFamily="18" charset="0"/>
                <a:ea typeface="ＭＳ Ｐゴシック" pitchFamily="34" charset="-128"/>
              </a:rPr>
              <a:t>Base Peak</a:t>
            </a:r>
            <a:r>
              <a:rPr lang="en-US" sz="2400" dirty="0" smtClean="0">
                <a:latin typeface="Book Antiqua" pitchFamily="18" charset="0"/>
                <a:ea typeface="ＭＳ Ｐゴシック" pitchFamily="34" charset="-128"/>
              </a:rPr>
              <a:t>).</a:t>
            </a:r>
          </a:p>
          <a:p>
            <a:pPr marL="342900" indent="-342900">
              <a:spcBef>
                <a:spcPct val="0"/>
              </a:spcBef>
              <a:buFont typeface="Wingdings" pitchFamily="2" charset="2"/>
              <a:buChar char="§"/>
            </a:pPr>
            <a:r>
              <a:rPr lang="en-US" sz="2400" dirty="0" smtClean="0">
                <a:latin typeface="Book Antiqua" pitchFamily="18" charset="0"/>
                <a:ea typeface="ＭＳ Ｐゴシック" pitchFamily="34" charset="-128"/>
              </a:rPr>
              <a:t>Unique pattern of fragmentation can tell you the length of a hydrocarbon chain or the position of double bonds.</a:t>
            </a:r>
          </a:p>
          <a:p>
            <a:pPr marL="342900" indent="-342900">
              <a:spcBef>
                <a:spcPct val="0"/>
              </a:spcBef>
              <a:buFont typeface="Wingdings" pitchFamily="2" charset="2"/>
              <a:buChar char="§"/>
            </a:pPr>
            <a:endParaRPr lang="en-US" sz="2400" dirty="0">
              <a:latin typeface="Book Antiqua" pitchFamily="18" charset="0"/>
              <a:ea typeface="ＭＳ Ｐゴシック" pitchFamily="34" charset="-128"/>
            </a:endParaRPr>
          </a:p>
          <a:p>
            <a:pPr marL="342900" indent="-342900">
              <a:spcBef>
                <a:spcPct val="0"/>
              </a:spcBef>
              <a:buFont typeface="Wingdings" pitchFamily="2" charset="2"/>
              <a:buChar char="§"/>
            </a:pPr>
            <a:endParaRPr lang="en-US" sz="2400" dirty="0" smtClean="0">
              <a:latin typeface="Book Antiqua" pitchFamily="18" charset="0"/>
              <a:ea typeface="ＭＳ Ｐゴシック" pitchFamily="34" charset="-128"/>
            </a:endParaRPr>
          </a:p>
        </p:txBody>
      </p:sp>
    </p:spTree>
    <p:extLst>
      <p:ext uri="{BB962C8B-B14F-4D97-AF65-F5344CB8AC3E}">
        <p14:creationId xmlns:p14="http://schemas.microsoft.com/office/powerpoint/2010/main" val="175591458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051" name="Rectangle 3"/>
          <p:cNvSpPr>
            <a:spLocks noGrp="1" noChangeArrowheads="1"/>
          </p:cNvSpPr>
          <p:nvPr/>
        </p:nvSpPr>
        <p:spPr bwMode="auto">
          <a:xfrm>
            <a:off x="457200" y="457200"/>
            <a:ext cx="8153400" cy="1981200"/>
          </a:xfrm>
          <a:prstGeom prst="rect">
            <a:avLst/>
          </a:prstGeom>
          <a:noFill/>
          <a:ln>
            <a:noFill/>
          </a:ln>
          <a:effectLst>
            <a:outerShdw dist="12700"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tabLst>
                <a:tab pos="2060575" algn="l"/>
              </a:tabLst>
            </a:pPr>
            <a:r>
              <a:rPr lang="en-US" sz="5000" b="1" dirty="0" smtClean="0">
                <a:latin typeface="Book Antiqua" pitchFamily="18" charset="0"/>
              </a:rPr>
              <a:t>Happy Easter!!!!</a:t>
            </a:r>
            <a:endParaRPr lang="en-US" sz="5000" b="1" dirty="0" smtClean="0">
              <a:latin typeface="Book Antiqua" pitchFamily="18" charset="0"/>
            </a:endParaRPr>
          </a:p>
          <a:p>
            <a:pPr algn="ctr">
              <a:tabLst>
                <a:tab pos="2060575" algn="l"/>
              </a:tabLst>
            </a:pPr>
            <a:endParaRPr lang="en-US" sz="3400" dirty="0">
              <a:latin typeface="Book Antiqua" pitchFamily="18" charset="0"/>
            </a:endParaRPr>
          </a:p>
          <a:p>
            <a:pPr algn="ctr">
              <a:tabLst>
                <a:tab pos="2060575" algn="l"/>
              </a:tabLst>
            </a:pPr>
            <a:r>
              <a:rPr lang="en-US" sz="3400" dirty="0">
                <a:latin typeface="Book Antiqua" pitchFamily="18" charset="0"/>
              </a:rPr>
              <a:t> </a:t>
            </a:r>
          </a:p>
        </p:txBody>
      </p:sp>
      <p:sp>
        <p:nvSpPr>
          <p:cNvPr id="3" name="Slide Number Placeholder 2"/>
          <p:cNvSpPr>
            <a:spLocks noGrp="1"/>
          </p:cNvSpPr>
          <p:nvPr>
            <p:ph type="sldNum" sz="quarter" idx="12"/>
          </p:nvPr>
        </p:nvSpPr>
        <p:spPr/>
        <p:txBody>
          <a:bodyPr/>
          <a:lstStyle/>
          <a:p>
            <a:fld id="{F7B948D0-8D64-4A9A-84D6-207D314734C6}" type="slidenum">
              <a:rPr lang="en-US" smtClean="0">
                <a:solidFill>
                  <a:schemeClr val="tx1"/>
                </a:solidFill>
                <a:latin typeface="Book Antiqua" pitchFamily="18" charset="0"/>
              </a:rPr>
              <a:t>53</a:t>
            </a:fld>
            <a:endParaRPr lang="en-US" dirty="0">
              <a:solidFill>
                <a:schemeClr val="tx1"/>
              </a:solidFill>
              <a:latin typeface="Book Antiqua" pitchFamily="18" charset="0"/>
            </a:endParaRP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371600"/>
            <a:ext cx="6858000" cy="52978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3650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a:latin typeface="Book Antiqua" pitchFamily="18" charset="0"/>
              </a:rPr>
              <a:t>2</a:t>
            </a:r>
            <a:r>
              <a:rPr lang="en-US" sz="2800" dirty="0" smtClean="0">
                <a:latin typeface="Book Antiqua" pitchFamily="18" charset="0"/>
              </a:rPr>
              <a:t>. Membrane Lipid Divisions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6</a:t>
            </a:fld>
            <a:endParaRPr lang="en-US">
              <a:solidFill>
                <a:schemeClr val="tx1"/>
              </a:solidFill>
            </a:endParaRPr>
          </a:p>
        </p:txBody>
      </p:sp>
      <p:sp>
        <p:nvSpPr>
          <p:cNvPr id="3" name="TextBox 2"/>
          <p:cNvSpPr txBox="1"/>
          <p:nvPr/>
        </p:nvSpPr>
        <p:spPr>
          <a:xfrm>
            <a:off x="381000" y="1143000"/>
            <a:ext cx="8458200" cy="5047536"/>
          </a:xfrm>
          <a:prstGeom prst="rect">
            <a:avLst/>
          </a:prstGeom>
          <a:noFill/>
        </p:spPr>
        <p:txBody>
          <a:bodyPr wrap="square" rtlCol="0">
            <a:spAutoFit/>
          </a:bodyPr>
          <a:lstStyle/>
          <a:p>
            <a:pPr>
              <a:spcBef>
                <a:spcPct val="0"/>
              </a:spcBef>
            </a:pPr>
            <a:r>
              <a:rPr lang="en-US" sz="2400" dirty="0" smtClean="0">
                <a:latin typeface="Book Antiqua" pitchFamily="18" charset="0"/>
                <a:ea typeface="ＭＳ Ｐゴシック" pitchFamily="34" charset="-128"/>
              </a:rPr>
              <a:t>Fatty acids:</a:t>
            </a:r>
            <a:endParaRPr lang="en-US" sz="2400" dirty="0" smtClean="0">
              <a:latin typeface="Book Antiqua" pitchFamily="18" charset="0"/>
              <a:ea typeface="ＭＳ Ｐゴシック" pitchFamily="34" charset="-128"/>
            </a:endParaRPr>
          </a:p>
          <a:p>
            <a:pPr marL="514350" indent="-514350">
              <a:spcBef>
                <a:spcPct val="0"/>
              </a:spcBef>
              <a:buAutoNum type="alphaUcPeriod"/>
            </a:pPr>
            <a:r>
              <a:rPr lang="en-US" sz="2400" dirty="0" smtClean="0">
                <a:latin typeface="Book Antiqua" pitchFamily="18" charset="0"/>
                <a:ea typeface="ＭＳ Ｐゴシック" pitchFamily="34" charset="-128"/>
              </a:rPr>
              <a:t>Glycerol-based lipids</a:t>
            </a:r>
          </a:p>
          <a:p>
            <a:pPr marL="971550" lvl="1" indent="-514350">
              <a:spcBef>
                <a:spcPct val="0"/>
              </a:spcBef>
              <a:buFont typeface="Wingdings" pitchFamily="2" charset="2"/>
              <a:buChar char="§"/>
            </a:pPr>
            <a:r>
              <a:rPr lang="en-US" sz="2400" dirty="0" smtClean="0">
                <a:latin typeface="Book Antiqua" pitchFamily="18" charset="0"/>
                <a:ea typeface="ＭＳ Ｐゴシック" pitchFamily="34" charset="-128"/>
              </a:rPr>
              <a:t>Contain phosphate derivatives</a:t>
            </a:r>
          </a:p>
          <a:p>
            <a:pPr marL="971550" lvl="1" indent="-514350">
              <a:spcBef>
                <a:spcPct val="0"/>
              </a:spcBef>
              <a:buFont typeface="Wingdings" pitchFamily="2" charset="2"/>
              <a:buChar char="§"/>
            </a:pPr>
            <a:r>
              <a:rPr lang="en-US" sz="2400" dirty="0" smtClean="0">
                <a:latin typeface="Book Antiqua" pitchFamily="18" charset="0"/>
                <a:ea typeface="ＭＳ Ｐゴシック" pitchFamily="34" charset="-128"/>
              </a:rPr>
              <a:t>Contain sugar derivatives</a:t>
            </a:r>
          </a:p>
          <a:p>
            <a:pPr marL="971550" lvl="1" indent="-514350">
              <a:spcBef>
                <a:spcPct val="0"/>
              </a:spcBef>
              <a:buFont typeface="Wingdings" pitchFamily="2" charset="2"/>
              <a:buChar char="§"/>
            </a:pPr>
            <a:r>
              <a:rPr lang="en-US" sz="2400" dirty="0" smtClean="0">
                <a:latin typeface="Book Antiqua" pitchFamily="18" charset="0"/>
                <a:ea typeface="ＭＳ Ｐゴシック" pitchFamily="34" charset="-128"/>
              </a:rPr>
              <a:t>Contain ether-linked groups</a:t>
            </a:r>
          </a:p>
          <a:p>
            <a:pPr marL="971550" lvl="1" indent="-514350">
              <a:spcBef>
                <a:spcPct val="0"/>
              </a:spcBef>
              <a:buFont typeface="Wingdings" pitchFamily="2" charset="2"/>
              <a:buChar char="§"/>
            </a:pPr>
            <a:endParaRPr lang="en-US" sz="2400" dirty="0" smtClean="0">
              <a:latin typeface="Book Antiqua" pitchFamily="18" charset="0"/>
              <a:ea typeface="ＭＳ Ｐゴシック" pitchFamily="34" charset="-128"/>
            </a:endParaRPr>
          </a:p>
          <a:p>
            <a:pPr marL="514350" indent="-514350">
              <a:spcBef>
                <a:spcPct val="0"/>
              </a:spcBef>
              <a:buAutoNum type="alphaUcPeriod"/>
            </a:pPr>
            <a:r>
              <a:rPr lang="en-US" sz="2400" dirty="0" err="1" smtClean="0">
                <a:latin typeface="Book Antiqua" pitchFamily="18" charset="0"/>
                <a:ea typeface="ＭＳ Ｐゴシック" pitchFamily="34" charset="-128"/>
              </a:rPr>
              <a:t>Sphingosine</a:t>
            </a:r>
            <a:r>
              <a:rPr lang="en-US" sz="2400" dirty="0" smtClean="0">
                <a:latin typeface="Book Antiqua" pitchFamily="18" charset="0"/>
                <a:ea typeface="ＭＳ Ｐゴシック" pitchFamily="34" charset="-128"/>
              </a:rPr>
              <a:t>-based lipids</a:t>
            </a:r>
          </a:p>
          <a:p>
            <a:pPr marL="971550" lvl="1" indent="-514350">
              <a:spcBef>
                <a:spcPct val="0"/>
              </a:spcBef>
              <a:buFont typeface="Wingdings" pitchFamily="2" charset="2"/>
              <a:buChar char="§"/>
            </a:pPr>
            <a:r>
              <a:rPr lang="en-US" sz="2400" dirty="0">
                <a:latin typeface="Book Antiqua" pitchFamily="18" charset="0"/>
                <a:ea typeface="ＭＳ Ｐゴシック" pitchFamily="34" charset="-128"/>
              </a:rPr>
              <a:t>Contain phosphate derivatives</a:t>
            </a:r>
          </a:p>
          <a:p>
            <a:pPr marL="971550" lvl="1" indent="-514350">
              <a:spcBef>
                <a:spcPct val="0"/>
              </a:spcBef>
              <a:buFont typeface="Wingdings" pitchFamily="2" charset="2"/>
              <a:buChar char="§"/>
            </a:pPr>
            <a:r>
              <a:rPr lang="en-US" sz="2400" dirty="0">
                <a:latin typeface="Book Antiqua" pitchFamily="18" charset="0"/>
                <a:ea typeface="ＭＳ Ｐゴシック" pitchFamily="34" charset="-128"/>
              </a:rPr>
              <a:t>Contain sugar </a:t>
            </a:r>
            <a:r>
              <a:rPr lang="en-US" sz="2400" dirty="0" smtClean="0">
                <a:latin typeface="Book Antiqua" pitchFamily="18" charset="0"/>
                <a:ea typeface="ＭＳ Ｐゴシック" pitchFamily="34" charset="-128"/>
              </a:rPr>
              <a:t>derivatives</a:t>
            </a:r>
          </a:p>
          <a:p>
            <a:pPr marL="514350" indent="-514350">
              <a:spcBef>
                <a:spcPct val="0"/>
              </a:spcBef>
              <a:buAutoNum type="alphaUcPeriod"/>
            </a:pPr>
            <a:endParaRPr lang="en-US" sz="2400" dirty="0">
              <a:latin typeface="Book Antiqua" pitchFamily="18" charset="0"/>
              <a:ea typeface="ＭＳ Ｐゴシック" pitchFamily="34" charset="-128"/>
            </a:endParaRPr>
          </a:p>
          <a:p>
            <a:pPr>
              <a:spcBef>
                <a:spcPct val="0"/>
              </a:spcBef>
            </a:pPr>
            <a:r>
              <a:rPr lang="en-US" sz="2400" dirty="0" err="1" smtClean="0">
                <a:latin typeface="Book Antiqua" pitchFamily="18" charset="0"/>
                <a:ea typeface="ＭＳ Ｐゴシック" pitchFamily="34" charset="-128"/>
              </a:rPr>
              <a:t>Nonfatty</a:t>
            </a:r>
            <a:r>
              <a:rPr lang="en-US" sz="2400" dirty="0" smtClean="0">
                <a:latin typeface="Book Antiqua" pitchFamily="18" charset="0"/>
                <a:ea typeface="ＭＳ Ｐゴシック" pitchFamily="34" charset="-128"/>
              </a:rPr>
              <a:t> acids:</a:t>
            </a:r>
            <a:endParaRPr lang="en-US" sz="2400" dirty="0" smtClean="0">
              <a:latin typeface="Book Antiqua" pitchFamily="18" charset="0"/>
              <a:ea typeface="ＭＳ Ｐゴシック" pitchFamily="34" charset="-128"/>
            </a:endParaRPr>
          </a:p>
          <a:p>
            <a:pPr marL="514350" indent="-514350">
              <a:spcBef>
                <a:spcPct val="0"/>
              </a:spcBef>
              <a:buAutoNum type="alphaUcPeriod"/>
            </a:pPr>
            <a:endParaRPr lang="en-US" sz="1000" dirty="0" smtClean="0">
              <a:latin typeface="Book Antiqua" pitchFamily="18" charset="0"/>
              <a:ea typeface="ＭＳ Ｐゴシック" pitchFamily="34" charset="-128"/>
            </a:endParaRPr>
          </a:p>
          <a:p>
            <a:pPr marL="971550" lvl="1" indent="-514350">
              <a:spcBef>
                <a:spcPct val="0"/>
              </a:spcBef>
              <a:buFont typeface="Wingdings" pitchFamily="2" charset="2"/>
              <a:buChar char="§"/>
            </a:pPr>
            <a:r>
              <a:rPr lang="en-US" sz="2400" dirty="0" smtClean="0">
                <a:latin typeface="Book Antiqua" pitchFamily="18" charset="0"/>
                <a:ea typeface="ＭＳ Ｐゴシック" pitchFamily="34" charset="-128"/>
              </a:rPr>
              <a:t>Sterols</a:t>
            </a:r>
            <a:endParaRPr lang="en-US" sz="2400" dirty="0">
              <a:latin typeface="Book Antiqua" pitchFamily="18" charset="0"/>
              <a:ea typeface="ＭＳ Ｐゴシック" pitchFamily="34" charset="-128"/>
            </a:endParaRPr>
          </a:p>
          <a:p>
            <a:pPr marL="971550" lvl="1" indent="-514350">
              <a:spcBef>
                <a:spcPct val="0"/>
              </a:spcBef>
              <a:buFont typeface="Wingdings" pitchFamily="2" charset="2"/>
              <a:buChar char="§"/>
            </a:pPr>
            <a:endParaRPr lang="en-US" sz="2400" dirty="0" smtClean="0">
              <a:latin typeface="Book Antiqua" pitchFamily="18" charset="0"/>
              <a:ea typeface="ＭＳ Ｐゴシック" pitchFamily="34" charset="-128"/>
            </a:endParaRPr>
          </a:p>
        </p:txBody>
      </p:sp>
    </p:spTree>
    <p:extLst>
      <p:ext uri="{BB962C8B-B14F-4D97-AF65-F5344CB8AC3E}">
        <p14:creationId xmlns:p14="http://schemas.microsoft.com/office/powerpoint/2010/main" val="40831554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smtClean="0">
                <a:latin typeface="Book Antiqua" pitchFamily="18" charset="0"/>
              </a:rPr>
              <a:t>3</a:t>
            </a:r>
            <a:r>
              <a:rPr lang="en-US" sz="2800" dirty="0" smtClean="0">
                <a:latin typeface="Book Antiqua" pitchFamily="18" charset="0"/>
              </a:rPr>
              <a:t>. Glycerol-based lipids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7</a:t>
            </a:fld>
            <a:endParaRPr lang="en-US">
              <a:solidFill>
                <a:schemeClr val="tx1"/>
              </a:solidFill>
            </a:endParaRPr>
          </a:p>
        </p:txBody>
      </p:sp>
      <p:pic>
        <p:nvPicPr>
          <p:cNvPr id="8" name="Picture 1"/>
          <p:cNvPicPr>
            <a:picLocks noChangeAspect="1"/>
          </p:cNvPicPr>
          <p:nvPr/>
        </p:nvPicPr>
        <p:blipFill rotWithShape="1">
          <a:blip r:embed="rId4">
            <a:extLst>
              <a:ext uri="{28A0092B-C50C-407E-A947-70E740481C1C}">
                <a14:useLocalDpi xmlns:a14="http://schemas.microsoft.com/office/drawing/2010/main" val="0"/>
              </a:ext>
            </a:extLst>
          </a:blip>
          <a:srcRect l="11786" t="45202" r="71964" b="17130"/>
          <a:stretch/>
        </p:blipFill>
        <p:spPr bwMode="auto">
          <a:xfrm>
            <a:off x="3124200" y="914400"/>
            <a:ext cx="3467100" cy="2666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
          <p:cNvPicPr>
            <a:picLocks noChangeAspect="1"/>
          </p:cNvPicPr>
          <p:nvPr/>
        </p:nvPicPr>
        <p:blipFill rotWithShape="1">
          <a:blip r:embed="rId4">
            <a:extLst>
              <a:ext uri="{28A0092B-C50C-407E-A947-70E740481C1C}">
                <a14:useLocalDpi xmlns:a14="http://schemas.microsoft.com/office/drawing/2010/main" val="0"/>
              </a:ext>
            </a:extLst>
          </a:blip>
          <a:srcRect l="58036" t="45740" r="24821" b="16591"/>
          <a:stretch/>
        </p:blipFill>
        <p:spPr bwMode="auto">
          <a:xfrm>
            <a:off x="3276600" y="3658020"/>
            <a:ext cx="3657630" cy="2666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Object 9"/>
          <p:cNvGraphicFramePr>
            <a:graphicFrameLocks noChangeAspect="1"/>
          </p:cNvGraphicFramePr>
          <p:nvPr>
            <p:extLst>
              <p:ext uri="{D42A27DB-BD31-4B8C-83A1-F6EECF244321}">
                <p14:modId xmlns:p14="http://schemas.microsoft.com/office/powerpoint/2010/main" val="3202765995"/>
              </p:ext>
            </p:extLst>
          </p:nvPr>
        </p:nvGraphicFramePr>
        <p:xfrm>
          <a:off x="381000" y="2133600"/>
          <a:ext cx="2480360" cy="2587140"/>
        </p:xfrm>
        <a:graphic>
          <a:graphicData uri="http://schemas.openxmlformats.org/presentationml/2006/ole">
            <mc:AlternateContent xmlns:mc="http://schemas.openxmlformats.org/markup-compatibility/2006">
              <mc:Choice xmlns:v="urn:schemas-microsoft-com:vml" Requires="v">
                <p:oleObj spid="_x0000_s4147" name="CS ChemDraw Drawing" r:id="rId5" imgW="992144" imgH="1034856" progId="ChemDraw.Document.6.0">
                  <p:embed/>
                </p:oleObj>
              </mc:Choice>
              <mc:Fallback>
                <p:oleObj name="CS ChemDraw Drawing" r:id="rId5" imgW="992144" imgH="1034856" progId="ChemDraw.Document.6.0">
                  <p:embed/>
                  <p:pic>
                    <p:nvPicPr>
                      <p:cNvPr id="0" name=""/>
                      <p:cNvPicPr/>
                      <p:nvPr/>
                    </p:nvPicPr>
                    <p:blipFill>
                      <a:blip r:embed="rId6"/>
                      <a:stretch>
                        <a:fillRect/>
                      </a:stretch>
                    </p:blipFill>
                    <p:spPr>
                      <a:xfrm>
                        <a:off x="381000" y="2133600"/>
                        <a:ext cx="2480360" cy="2587140"/>
                      </a:xfrm>
                      <a:prstGeom prst="rect">
                        <a:avLst/>
                      </a:prstGeom>
                    </p:spPr>
                  </p:pic>
                </p:oleObj>
              </mc:Fallback>
            </mc:AlternateContent>
          </a:graphicData>
        </a:graphic>
      </p:graphicFrame>
      <p:sp>
        <p:nvSpPr>
          <p:cNvPr id="11" name="TextBox 10"/>
          <p:cNvSpPr txBox="1"/>
          <p:nvPr/>
        </p:nvSpPr>
        <p:spPr>
          <a:xfrm>
            <a:off x="381000" y="4876800"/>
            <a:ext cx="2743200" cy="954107"/>
          </a:xfrm>
          <a:prstGeom prst="rect">
            <a:avLst/>
          </a:prstGeom>
          <a:noFill/>
        </p:spPr>
        <p:txBody>
          <a:bodyPr wrap="square" rtlCol="0">
            <a:spAutoFit/>
          </a:bodyPr>
          <a:lstStyle/>
          <a:p>
            <a:pPr algn="ctr"/>
            <a:r>
              <a:rPr lang="en-US" sz="2800" b="1" dirty="0" smtClean="0">
                <a:latin typeface="Book Antiqua" pitchFamily="18" charset="0"/>
              </a:rPr>
              <a:t>Glycerol</a:t>
            </a:r>
          </a:p>
          <a:p>
            <a:pPr algn="ctr"/>
            <a:r>
              <a:rPr lang="en-US" sz="2800" b="1" dirty="0">
                <a:latin typeface="Book Antiqua" pitchFamily="18" charset="0"/>
              </a:rPr>
              <a:t>a</a:t>
            </a:r>
            <a:r>
              <a:rPr lang="en-US" sz="2800" b="1" dirty="0" smtClean="0">
                <a:latin typeface="Book Antiqua" pitchFamily="18" charset="0"/>
              </a:rPr>
              <a:t>s backbone</a:t>
            </a:r>
            <a:endParaRPr lang="en-US" sz="2800" b="1" dirty="0">
              <a:latin typeface="Book Antiqua" pitchFamily="18" charset="0"/>
            </a:endParaRPr>
          </a:p>
        </p:txBody>
      </p:sp>
      <p:sp>
        <p:nvSpPr>
          <p:cNvPr id="12" name="Rectangle 11"/>
          <p:cNvSpPr/>
          <p:nvPr/>
        </p:nvSpPr>
        <p:spPr>
          <a:xfrm>
            <a:off x="6172200" y="1143000"/>
            <a:ext cx="2819400" cy="4572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13" name="TextBox 12"/>
          <p:cNvSpPr txBox="1"/>
          <p:nvPr/>
        </p:nvSpPr>
        <p:spPr>
          <a:xfrm>
            <a:off x="6172200" y="1143000"/>
            <a:ext cx="2971800" cy="461665"/>
          </a:xfrm>
          <a:prstGeom prst="rect">
            <a:avLst/>
          </a:prstGeom>
          <a:noFill/>
        </p:spPr>
        <p:txBody>
          <a:bodyPr wrap="square" rtlCol="0">
            <a:spAutoFit/>
          </a:bodyPr>
          <a:lstStyle/>
          <a:p>
            <a:r>
              <a:rPr lang="en-US" sz="2400" b="1" dirty="0" smtClean="0">
                <a:latin typeface="Arial" pitchFamily="34" charset="0"/>
                <a:cs typeface="Arial" pitchFamily="34" charset="0"/>
              </a:rPr>
              <a:t>Ether linked group</a:t>
            </a:r>
            <a:endParaRPr lang="en-US" sz="2400" b="1" dirty="0">
              <a:latin typeface="Arial" pitchFamily="34" charset="0"/>
              <a:cs typeface="Arial" pitchFamily="34" charset="0"/>
            </a:endParaRPr>
          </a:p>
        </p:txBody>
      </p:sp>
      <p:sp>
        <p:nvSpPr>
          <p:cNvPr id="14" name="TextBox 13"/>
          <p:cNvSpPr txBox="1"/>
          <p:nvPr/>
        </p:nvSpPr>
        <p:spPr>
          <a:xfrm>
            <a:off x="5715000" y="1143000"/>
            <a:ext cx="609600" cy="461665"/>
          </a:xfrm>
          <a:prstGeom prst="rect">
            <a:avLst/>
          </a:prstGeom>
          <a:noFill/>
        </p:spPr>
        <p:txBody>
          <a:bodyPr wrap="square" rtlCol="0">
            <a:spAutoFit/>
          </a:bodyPr>
          <a:lstStyle/>
          <a:p>
            <a:r>
              <a:rPr lang="en-US" sz="2400" b="1" dirty="0" smtClean="0"/>
              <a:t>or</a:t>
            </a:r>
            <a:endParaRPr lang="en-US" sz="2400" b="1" dirty="0"/>
          </a:p>
        </p:txBody>
      </p:sp>
      <p:sp>
        <p:nvSpPr>
          <p:cNvPr id="15" name="TextBox 14"/>
          <p:cNvSpPr txBox="1"/>
          <p:nvPr/>
        </p:nvSpPr>
        <p:spPr>
          <a:xfrm>
            <a:off x="6019800" y="2247655"/>
            <a:ext cx="2819400" cy="523220"/>
          </a:xfrm>
          <a:prstGeom prst="rect">
            <a:avLst/>
          </a:prstGeom>
          <a:noFill/>
        </p:spPr>
        <p:txBody>
          <a:bodyPr wrap="square" rtlCol="0">
            <a:spAutoFit/>
          </a:bodyPr>
          <a:lstStyle/>
          <a:p>
            <a:r>
              <a:rPr lang="en-US" sz="2800" b="1" dirty="0" smtClean="0">
                <a:latin typeface="Book Antiqua" pitchFamily="18" charset="0"/>
              </a:rPr>
              <a:t>Phospholipids</a:t>
            </a:r>
            <a:endParaRPr lang="en-US" sz="2800" b="1" dirty="0">
              <a:latin typeface="Book Antiqua" pitchFamily="18" charset="0"/>
            </a:endParaRPr>
          </a:p>
        </p:txBody>
      </p:sp>
      <p:sp>
        <p:nvSpPr>
          <p:cNvPr id="16" name="TextBox 15"/>
          <p:cNvSpPr txBox="1"/>
          <p:nvPr/>
        </p:nvSpPr>
        <p:spPr>
          <a:xfrm>
            <a:off x="6019800" y="4429780"/>
            <a:ext cx="2819400" cy="523220"/>
          </a:xfrm>
          <a:prstGeom prst="rect">
            <a:avLst/>
          </a:prstGeom>
          <a:noFill/>
        </p:spPr>
        <p:txBody>
          <a:bodyPr wrap="square" rtlCol="0">
            <a:spAutoFit/>
          </a:bodyPr>
          <a:lstStyle/>
          <a:p>
            <a:r>
              <a:rPr lang="en-US" sz="2800" b="1" dirty="0" smtClean="0">
                <a:latin typeface="Book Antiqua" pitchFamily="18" charset="0"/>
              </a:rPr>
              <a:t>Glycolipids</a:t>
            </a:r>
            <a:endParaRPr lang="en-US" sz="2800" b="1" dirty="0">
              <a:latin typeface="Book Antiqua" pitchFamily="18" charset="0"/>
            </a:endParaRPr>
          </a:p>
        </p:txBody>
      </p:sp>
    </p:spTree>
    <p:extLst>
      <p:ext uri="{BB962C8B-B14F-4D97-AF65-F5344CB8AC3E}">
        <p14:creationId xmlns:p14="http://schemas.microsoft.com/office/powerpoint/2010/main" val="2178784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smtClean="0">
                <a:latin typeface="Book Antiqua" pitchFamily="18" charset="0"/>
              </a:rPr>
              <a:t>3A. Glycerol-based lipids are chiral</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8</a:t>
            </a:fld>
            <a:endParaRPr lang="en-US">
              <a:solidFill>
                <a:schemeClr val="tx1"/>
              </a:solidFill>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2487682965"/>
              </p:ext>
            </p:extLst>
          </p:nvPr>
        </p:nvGraphicFramePr>
        <p:xfrm>
          <a:off x="381000" y="1457980"/>
          <a:ext cx="2480360" cy="2587140"/>
        </p:xfrm>
        <a:graphic>
          <a:graphicData uri="http://schemas.openxmlformats.org/presentationml/2006/ole">
            <mc:AlternateContent xmlns:mc="http://schemas.openxmlformats.org/markup-compatibility/2006">
              <mc:Choice xmlns:v="urn:schemas-microsoft-com:vml" Requires="v">
                <p:oleObj spid="_x0000_s6190" name="CS ChemDraw Drawing" r:id="rId4" imgW="992144" imgH="1034856" progId="ChemDraw.Document.6.0">
                  <p:embed/>
                </p:oleObj>
              </mc:Choice>
              <mc:Fallback>
                <p:oleObj name="CS ChemDraw Drawing" r:id="rId4" imgW="992144" imgH="1034856" progId="ChemDraw.Document.6.0">
                  <p:embed/>
                  <p:pic>
                    <p:nvPicPr>
                      <p:cNvPr id="0" name=""/>
                      <p:cNvPicPr/>
                      <p:nvPr/>
                    </p:nvPicPr>
                    <p:blipFill>
                      <a:blip r:embed="rId5"/>
                      <a:stretch>
                        <a:fillRect/>
                      </a:stretch>
                    </p:blipFill>
                    <p:spPr>
                      <a:xfrm>
                        <a:off x="381000" y="1457980"/>
                        <a:ext cx="2480360" cy="2587140"/>
                      </a:xfrm>
                      <a:prstGeom prst="rect">
                        <a:avLst/>
                      </a:prstGeom>
                    </p:spPr>
                  </p:pic>
                </p:oleObj>
              </mc:Fallback>
            </mc:AlternateContent>
          </a:graphicData>
        </a:graphic>
      </p:graphicFrame>
      <p:sp>
        <p:nvSpPr>
          <p:cNvPr id="11" name="TextBox 10"/>
          <p:cNvSpPr txBox="1"/>
          <p:nvPr/>
        </p:nvSpPr>
        <p:spPr>
          <a:xfrm>
            <a:off x="609600" y="4201180"/>
            <a:ext cx="2590800" cy="1815882"/>
          </a:xfrm>
          <a:prstGeom prst="rect">
            <a:avLst/>
          </a:prstGeom>
          <a:noFill/>
        </p:spPr>
        <p:txBody>
          <a:bodyPr wrap="square" rtlCol="0">
            <a:spAutoFit/>
          </a:bodyPr>
          <a:lstStyle/>
          <a:p>
            <a:r>
              <a:rPr lang="en-US" sz="2800" b="1" dirty="0" smtClean="0">
                <a:latin typeface="Book Antiqua" pitchFamily="18" charset="0"/>
              </a:rPr>
              <a:t>Glycerol</a:t>
            </a:r>
          </a:p>
          <a:p>
            <a:endParaRPr lang="en-US" sz="2800" b="1" dirty="0">
              <a:latin typeface="Book Antiqua" pitchFamily="18" charset="0"/>
            </a:endParaRPr>
          </a:p>
          <a:p>
            <a:pPr marL="457200" indent="-457200">
              <a:buFont typeface="Wingdings" pitchFamily="2" charset="2"/>
              <a:buChar char="§"/>
            </a:pPr>
            <a:r>
              <a:rPr lang="en-US" sz="2800" b="1" dirty="0" smtClean="0">
                <a:latin typeface="Book Antiqua" pitchFamily="18" charset="0"/>
              </a:rPr>
              <a:t>A </a:t>
            </a:r>
            <a:r>
              <a:rPr lang="en-US" sz="2800" b="1" dirty="0" err="1" smtClean="0">
                <a:latin typeface="Book Antiqua" pitchFamily="18" charset="0"/>
              </a:rPr>
              <a:t>prochiral</a:t>
            </a:r>
            <a:r>
              <a:rPr lang="en-US" sz="2800" b="1" dirty="0" smtClean="0">
                <a:latin typeface="Book Antiqua" pitchFamily="18" charset="0"/>
              </a:rPr>
              <a:t> molecule</a:t>
            </a:r>
            <a:endParaRPr lang="en-US" sz="2800" b="1" dirty="0">
              <a:latin typeface="Book Antiqua" pitchFamily="18" charset="0"/>
            </a:endParaRPr>
          </a:p>
        </p:txBody>
      </p:sp>
      <p:pic>
        <p:nvPicPr>
          <p:cNvPr id="15" name="Picture 1"/>
          <p:cNvPicPr>
            <a:picLocks noChangeAspect="1"/>
          </p:cNvPicPr>
          <p:nvPr/>
        </p:nvPicPr>
        <p:blipFill rotWithShape="1">
          <a:blip r:embed="rId6">
            <a:extLst>
              <a:ext uri="{28A0092B-C50C-407E-A947-70E740481C1C}">
                <a14:useLocalDpi xmlns:a14="http://schemas.microsoft.com/office/drawing/2010/main" val="0"/>
              </a:ext>
            </a:extLst>
          </a:blip>
          <a:srcRect r="52362" b="32117"/>
          <a:stretch/>
        </p:blipFill>
        <p:spPr bwMode="auto">
          <a:xfrm>
            <a:off x="3045574" y="1600200"/>
            <a:ext cx="6098426" cy="3702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nvSpPr>
        <p:spPr>
          <a:xfrm>
            <a:off x="4267200" y="5267980"/>
            <a:ext cx="4038600" cy="523220"/>
          </a:xfrm>
          <a:prstGeom prst="rect">
            <a:avLst/>
          </a:prstGeom>
          <a:noFill/>
        </p:spPr>
        <p:txBody>
          <a:bodyPr wrap="square" rtlCol="0">
            <a:spAutoFit/>
          </a:bodyPr>
          <a:lstStyle/>
          <a:p>
            <a:r>
              <a:rPr lang="en-US" sz="2800" b="1" dirty="0" smtClean="0">
                <a:latin typeface="Book Antiqua" pitchFamily="18" charset="0"/>
              </a:rPr>
              <a:t>L-Glycerol 3-phosphate</a:t>
            </a:r>
          </a:p>
        </p:txBody>
      </p:sp>
      <p:sp>
        <p:nvSpPr>
          <p:cNvPr id="3" name="TextBox 2"/>
          <p:cNvSpPr txBox="1"/>
          <p:nvPr/>
        </p:nvSpPr>
        <p:spPr>
          <a:xfrm>
            <a:off x="5029200" y="2539425"/>
            <a:ext cx="367408" cy="584775"/>
          </a:xfrm>
          <a:prstGeom prst="rect">
            <a:avLst/>
          </a:prstGeom>
          <a:noFill/>
        </p:spPr>
        <p:txBody>
          <a:bodyPr wrap="none" rtlCol="0">
            <a:spAutoFit/>
          </a:bodyPr>
          <a:lstStyle/>
          <a:p>
            <a:r>
              <a:rPr lang="en-US" sz="3200" b="1" dirty="0">
                <a:latin typeface="Book Antiqua" pitchFamily="18" charset="0"/>
              </a:rPr>
              <a:t>*</a:t>
            </a:r>
          </a:p>
        </p:txBody>
      </p:sp>
    </p:spTree>
    <p:extLst>
      <p:ext uri="{BB962C8B-B14F-4D97-AF65-F5344CB8AC3E}">
        <p14:creationId xmlns:p14="http://schemas.microsoft.com/office/powerpoint/2010/main" val="1473089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smtClean="0">
                <a:latin typeface="Book Antiqua" pitchFamily="18" charset="0"/>
              </a:rPr>
              <a:t>3B. </a:t>
            </a:r>
            <a:r>
              <a:rPr lang="en-US" sz="2800" dirty="0" err="1" smtClean="0">
                <a:latin typeface="Book Antiqua" pitchFamily="18" charset="0"/>
              </a:rPr>
              <a:t>Glycerophos</a:t>
            </a:r>
            <a:r>
              <a:rPr lang="en-US" sz="2800" dirty="0" err="1" smtClean="0">
                <a:latin typeface="Book Antiqua" pitchFamily="18" charset="0"/>
              </a:rPr>
              <a:t>pholipids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9</a:t>
            </a:fld>
            <a:endParaRPr lang="en-US">
              <a:solidFill>
                <a:schemeClr val="tx1"/>
              </a:solidFill>
            </a:endParaRPr>
          </a:p>
        </p:txBody>
      </p:sp>
      <p:sp>
        <p:nvSpPr>
          <p:cNvPr id="3" name="TextBox 2"/>
          <p:cNvSpPr txBox="1"/>
          <p:nvPr/>
        </p:nvSpPr>
        <p:spPr>
          <a:xfrm>
            <a:off x="381000" y="1143000"/>
            <a:ext cx="8458200" cy="1200329"/>
          </a:xfrm>
          <a:prstGeom prst="rect">
            <a:avLst/>
          </a:prstGeom>
          <a:noFill/>
        </p:spPr>
        <p:txBody>
          <a:bodyPr wrap="square" rtlCol="0">
            <a:spAutoFit/>
          </a:bodyPr>
          <a:lstStyle/>
          <a:p>
            <a:pPr marL="342900" indent="-342900">
              <a:spcBef>
                <a:spcPct val="0"/>
              </a:spcBef>
              <a:buFont typeface="Wingdings" pitchFamily="2" charset="2"/>
              <a:buChar char="§"/>
            </a:pPr>
            <a:r>
              <a:rPr lang="en-US" sz="2400" dirty="0" smtClean="0">
                <a:latin typeface="Book Antiqua" pitchFamily="18" charset="0"/>
                <a:ea typeface="ＭＳ Ｐゴシック" pitchFamily="34" charset="-128"/>
              </a:rPr>
              <a:t>The primary constituents of cell membranes.</a:t>
            </a:r>
          </a:p>
          <a:p>
            <a:pPr>
              <a:spcBef>
                <a:spcPct val="0"/>
              </a:spcBef>
            </a:pPr>
            <a:endParaRPr lang="en-US" sz="2400" dirty="0">
              <a:latin typeface="Book Antiqua" pitchFamily="18" charset="0"/>
              <a:ea typeface="ＭＳ Ｐゴシック" pitchFamily="34" charset="-128"/>
            </a:endParaRPr>
          </a:p>
          <a:p>
            <a:pPr>
              <a:spcBef>
                <a:spcPct val="0"/>
              </a:spcBef>
            </a:pPr>
            <a:r>
              <a:rPr lang="en-US" sz="2400" dirty="0" smtClean="0">
                <a:latin typeface="Book Antiqua" pitchFamily="18" charset="0"/>
                <a:ea typeface="ＭＳ Ｐゴシック" pitchFamily="34" charset="-128"/>
              </a:rPr>
              <a:t>General Structure</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524125"/>
            <a:ext cx="8229600" cy="2886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48524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18998</TotalTime>
  <Words>2024</Words>
  <Application>Microsoft Office PowerPoint</Application>
  <PresentationFormat>On-screen Show (4:3)</PresentationFormat>
  <Paragraphs>452</Paragraphs>
  <Slides>53</Slides>
  <Notes>53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55" baseType="lpstr">
      <vt:lpstr>Office Theme</vt:lpstr>
      <vt:lpstr>CS ChemDraw Drawing</vt:lpstr>
      <vt:lpstr>PowerPoint Presentation</vt:lpstr>
      <vt:lpstr>PowerPoint Presentation</vt:lpstr>
      <vt:lpstr>1. Membrane Lipids</vt:lpstr>
      <vt:lpstr>1. Membrane Lipids</vt:lpstr>
      <vt:lpstr>1. Membrane Lipids</vt:lpstr>
      <vt:lpstr>2. Membrane Lipid Divisions</vt:lpstr>
      <vt:lpstr>3. Glycerol-based lipids</vt:lpstr>
      <vt:lpstr>3A. Glycerol-based lipids are chiral</vt:lpstr>
      <vt:lpstr>3B. Glycerophospholipids</vt:lpstr>
      <vt:lpstr>3B. Glycerophospholipids</vt:lpstr>
      <vt:lpstr>3BI. Examples of Glycerophospholipids</vt:lpstr>
      <vt:lpstr>3BI. Examples of Glycerophospholipids</vt:lpstr>
      <vt:lpstr>3BII. Phosphatidylcholine</vt:lpstr>
      <vt:lpstr>3C. Ether Lipids</vt:lpstr>
      <vt:lpstr>3CI. Ether Lipids: Plasmalogen</vt:lpstr>
      <vt:lpstr>3CII. Ether Lipids: Platelets-Activating Factor</vt:lpstr>
      <vt:lpstr>3DI. Glycolipids-Galactolipids</vt:lpstr>
      <vt:lpstr>3DI. Glycolipids-Sulfolipids</vt:lpstr>
      <vt:lpstr>4. Sphingosine-based lipids</vt:lpstr>
      <vt:lpstr>4. Sphingosine-based lipids</vt:lpstr>
      <vt:lpstr>4A. Examples of Sphingolipids</vt:lpstr>
      <vt:lpstr>4A. Examples of Sphingolipids</vt:lpstr>
      <vt:lpstr>4B. Glycosphingolipids</vt:lpstr>
      <vt:lpstr>4B. Glycosphingolipids and Blood Groups</vt:lpstr>
      <vt:lpstr>5. Phospholipids and Sphingolipids are Degraded      in Lysosomes</vt:lpstr>
      <vt:lpstr>5. Phospholipids and Sphingolipids are Degraded      in Lysosomes</vt:lpstr>
      <vt:lpstr>6. Sterols-Nonfatty acid Membrane Lipids</vt:lpstr>
      <vt:lpstr>6A. Physiological Roles of Sterols</vt:lpstr>
      <vt:lpstr>PowerPoint Presentation</vt:lpstr>
      <vt:lpstr>1A. Lipids as Signals- Phosphatidylinositol 4,5-                                        bisphosphate </vt:lpstr>
      <vt:lpstr>1A. Lipids as Signals- Phosphatidylinositol 4,5-                                        bisphosphate </vt:lpstr>
      <vt:lpstr>1B. Lipids as Signals- Eicosanoids (Local Hormones)</vt:lpstr>
      <vt:lpstr>1B. Lipids as Signals- Eicosanoids (Local Hormones)</vt:lpstr>
      <vt:lpstr>1C. Steroid Hormones (Body-wide Hormones)</vt:lpstr>
      <vt:lpstr>1C. Steroid Hormones (Body-wide Hormones)</vt:lpstr>
      <vt:lpstr>1D. Lipids as Signals- Vitamin D (Hormone                                                                          precursor)</vt:lpstr>
      <vt:lpstr>2. Vitamin E, K, and other lipid quinones are       antioxidants</vt:lpstr>
      <vt:lpstr>3. Polyketides in Biomedicine</vt:lpstr>
      <vt:lpstr>4. Lipids can provide Pigment</vt:lpstr>
      <vt:lpstr>PowerPoint Presentation</vt:lpstr>
      <vt:lpstr>1. Working with Lipids</vt:lpstr>
      <vt:lpstr>2. Lipid Extraction</vt:lpstr>
      <vt:lpstr>2. Lipid Extraction</vt:lpstr>
      <vt:lpstr>3. Lipid Fractionation</vt:lpstr>
      <vt:lpstr>3A. Adsorption Chromatography</vt:lpstr>
      <vt:lpstr>3B. High-Performance Liquid Chromatography</vt:lpstr>
      <vt:lpstr>3C. Thin-Layer Chromatography (TLC)</vt:lpstr>
      <vt:lpstr>3C. Thin-Layer Chromatography (TLC)</vt:lpstr>
      <vt:lpstr>4. Lipid Treatment for 2D-fractionation</vt:lpstr>
      <vt:lpstr>4A. Gas-Liquid Chromatography (TLC)</vt:lpstr>
      <vt:lpstr>5. Specific Hydrolysis Aids in Determination of      Lipid Structure</vt:lpstr>
      <vt:lpstr>4. Lipid Mass Spectrometry</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atinoco9278</dc:creator>
  <cp:lastModifiedBy>atinoco9278</cp:lastModifiedBy>
  <cp:revision>735</cp:revision>
  <dcterms:created xsi:type="dcterms:W3CDTF">2012-12-24T03:15:39Z</dcterms:created>
  <dcterms:modified xsi:type="dcterms:W3CDTF">2013-03-26T15:15:27Z</dcterms:modified>
</cp:coreProperties>
</file>