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21" r:id="rId2"/>
    <p:sldId id="391" r:id="rId3"/>
    <p:sldId id="342" r:id="rId4"/>
    <p:sldId id="390" r:id="rId5"/>
    <p:sldId id="392" r:id="rId6"/>
    <p:sldId id="393" r:id="rId7"/>
    <p:sldId id="394" r:id="rId8"/>
    <p:sldId id="395" r:id="rId9"/>
    <p:sldId id="425" r:id="rId10"/>
    <p:sldId id="426" r:id="rId11"/>
    <p:sldId id="427" r:id="rId12"/>
    <p:sldId id="428" r:id="rId13"/>
    <p:sldId id="429" r:id="rId14"/>
    <p:sldId id="435" r:id="rId15"/>
    <p:sldId id="430" r:id="rId16"/>
    <p:sldId id="431" r:id="rId17"/>
    <p:sldId id="432" r:id="rId18"/>
    <p:sldId id="433" r:id="rId19"/>
    <p:sldId id="434" r:id="rId20"/>
    <p:sldId id="437" r:id="rId21"/>
    <p:sldId id="436" r:id="rId22"/>
    <p:sldId id="438" r:id="rId23"/>
    <p:sldId id="439" r:id="rId24"/>
    <p:sldId id="440" r:id="rId25"/>
    <p:sldId id="441" r:id="rId26"/>
    <p:sldId id="442" r:id="rId27"/>
    <p:sldId id="443" r:id="rId28"/>
    <p:sldId id="444" r:id="rId29"/>
    <p:sldId id="445" r:id="rId30"/>
    <p:sldId id="446" r:id="rId31"/>
    <p:sldId id="447" r:id="rId32"/>
    <p:sldId id="450" r:id="rId33"/>
    <p:sldId id="448" r:id="rId34"/>
    <p:sldId id="449" r:id="rId35"/>
    <p:sldId id="455" r:id="rId36"/>
    <p:sldId id="451" r:id="rId37"/>
    <p:sldId id="452" r:id="rId38"/>
    <p:sldId id="453" r:id="rId39"/>
    <p:sldId id="454" r:id="rId40"/>
    <p:sldId id="456" r:id="rId41"/>
    <p:sldId id="457" r:id="rId42"/>
    <p:sldId id="458" r:id="rId43"/>
    <p:sldId id="459" r:id="rId44"/>
    <p:sldId id="460" r:id="rId45"/>
    <p:sldId id="461" r:id="rId46"/>
    <p:sldId id="462" r:id="rId47"/>
    <p:sldId id="46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7244" autoAdjust="0"/>
  </p:normalViewPr>
  <p:slideViewPr>
    <p:cSldViewPr>
      <p:cViewPr>
        <p:scale>
          <a:sx n="66" d="100"/>
          <a:sy n="66" d="100"/>
        </p:scale>
        <p:origin x="298" y="-1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49A63-DDEB-4194-BA5C-815C5B8285E0}" type="datetimeFigureOut">
              <a:rPr lang="en-US" smtClean="0"/>
              <a:t>4/12/2013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43C7B4-9249-41A5-BD6D-E1585C583CE2}" type="slidenum">
              <a:rPr lang="en-US" smtClean="0"/>
              <a:t>‹#›</a:t>
            </a:fld>
            <a:endParaRPr lang="en-US"/>
          </a:p>
        </p:txBody>
      </p:sp>
    </p:spTree>
    <p:extLst>
      <p:ext uri="{BB962C8B-B14F-4D97-AF65-F5344CB8AC3E}">
        <p14:creationId xmlns:p14="http://schemas.microsoft.com/office/powerpoint/2010/main" val="348685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1</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15</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2</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28</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permeability</a:t>
            </a:r>
            <a:r>
              <a:rPr lang="en-US" baseline="0" dirty="0" smtClean="0"/>
              <a:t> of membranes can be increased with chemical agents or if a </a:t>
            </a:r>
            <a:r>
              <a:rPr lang="en-US" baseline="0" smtClean="0"/>
              <a:t>cell is cancerous.</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Book Antiqua"/>
              </a:rPr>
              <a:t> helices and </a:t>
            </a:r>
            <a:r>
              <a:rPr lang="el-GR" sz="1200" dirty="0" smtClean="0">
                <a:latin typeface="Book Antiqua"/>
              </a:rPr>
              <a:t>β</a:t>
            </a:r>
            <a:r>
              <a:rPr lang="en-US" sz="1200" dirty="0" smtClean="0">
                <a:latin typeface="Book Antiqua"/>
              </a:rPr>
              <a:t> barrels </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9</a:t>
            </a:fld>
            <a:endParaRPr lang="en-US"/>
          </a:p>
        </p:txBody>
      </p:sp>
    </p:spTree>
    <p:extLst>
      <p:ext uri="{BB962C8B-B14F-4D97-AF65-F5344CB8AC3E}">
        <p14:creationId xmlns:p14="http://schemas.microsoft.com/office/powerpoint/2010/main" val="378061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5ECB61-9FC2-46FA-B9F6-22A5D26FFACA}"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110291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ECB61-9FC2-46FA-B9F6-22A5D26FFACA}"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144029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ECB61-9FC2-46FA-B9F6-22A5D26FFACA}"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133046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ECB61-9FC2-46FA-B9F6-22A5D26FFACA}"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369906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5ECB61-9FC2-46FA-B9F6-22A5D26FFACA}"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354934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5ECB61-9FC2-46FA-B9F6-22A5D26FFACA}" type="datetimeFigureOut">
              <a:rPr lang="en-US" smtClean="0"/>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378012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5ECB61-9FC2-46FA-B9F6-22A5D26FFACA}" type="datetimeFigureOut">
              <a:rPr lang="en-US" smtClean="0"/>
              <a:t>4/12/2013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29136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5ECB61-9FC2-46FA-B9F6-22A5D26FFACA}" type="datetimeFigureOut">
              <a:rPr lang="en-US" smtClean="0"/>
              <a:t>4/12/2013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168467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ECB61-9FC2-46FA-B9F6-22A5D26FFACA}" type="datetimeFigureOut">
              <a:rPr lang="en-US" smtClean="0"/>
              <a:t>4/12/2013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204155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ECB61-9FC2-46FA-B9F6-22A5D26FFACA}" type="datetimeFigureOut">
              <a:rPr lang="en-US" smtClean="0"/>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290907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ECB61-9FC2-46FA-B9F6-22A5D26FFACA}" type="datetimeFigureOut">
              <a:rPr lang="en-US" smtClean="0"/>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23398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ECB61-9FC2-46FA-B9F6-22A5D26FFACA}" type="datetimeFigureOut">
              <a:rPr lang="en-US" smtClean="0"/>
              <a:t>4/12/2013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4C383-47C0-4674-A570-4B07622D4945}" type="slidenum">
              <a:rPr lang="en-US" smtClean="0"/>
              <a:t>‹#›</a:t>
            </a:fld>
            <a:endParaRPr lang="en-US"/>
          </a:p>
        </p:txBody>
      </p:sp>
    </p:spTree>
    <p:extLst>
      <p:ext uri="{BB962C8B-B14F-4D97-AF65-F5344CB8AC3E}">
        <p14:creationId xmlns:p14="http://schemas.microsoft.com/office/powerpoint/2010/main" val="4115577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152400" y="914400"/>
            <a:ext cx="88392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Continuation of Membrane Dynamics</a:t>
            </a:r>
          </a:p>
          <a:p>
            <a:pPr algn="ctr">
              <a:tabLst>
                <a:tab pos="2060575" algn="l"/>
              </a:tabLst>
            </a:pPr>
            <a:r>
              <a:rPr lang="en-US" sz="3400" b="1" dirty="0" smtClean="0">
                <a:latin typeface="Book Antiqua" pitchFamily="18" charset="0"/>
              </a:rPr>
              <a:t>And </a:t>
            </a:r>
          </a:p>
          <a:p>
            <a:pPr algn="ctr">
              <a:tabLst>
                <a:tab pos="2060575" algn="l"/>
              </a:tabLst>
            </a:pPr>
            <a:r>
              <a:rPr lang="en-US" sz="3400" b="1" dirty="0" smtClean="0">
                <a:latin typeface="Book Antiqua" pitchFamily="18" charset="0"/>
              </a:rPr>
              <a:t>Introduction to </a:t>
            </a:r>
          </a:p>
          <a:p>
            <a:pPr algn="ctr">
              <a:tabLst>
                <a:tab pos="2060575" algn="l"/>
              </a:tabLst>
            </a:pPr>
            <a:r>
              <a:rPr lang="en-US" sz="3400" b="1" dirty="0" smtClean="0">
                <a:latin typeface="Book Antiqua" pitchFamily="18" charset="0"/>
              </a:rPr>
              <a:t>Membrane Interaction and Transport</a:t>
            </a: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5334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36798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1</a:t>
            </a:fld>
            <a:endParaRPr lang="en-US" dirty="0">
              <a:solidFill>
                <a:schemeClr val="tx1"/>
              </a:solidFill>
              <a:latin typeface="Book Antiqua" pitchFamily="18" charset="0"/>
            </a:endParaRPr>
          </a:p>
        </p:txBody>
      </p:sp>
      <p:sp>
        <p:nvSpPr>
          <p:cNvPr id="6" name="Rectangle 3"/>
          <p:cNvSpPr>
            <a:spLocks noGrp="1" noChangeArrowheads="1"/>
          </p:cNvSpPr>
          <p:nvPr/>
        </p:nvSpPr>
        <p:spPr bwMode="auto">
          <a:xfrm>
            <a:off x="457200" y="4495800"/>
            <a:ext cx="8153400" cy="7620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2900" dirty="0" smtClean="0">
                <a:latin typeface="Book Antiqua" pitchFamily="18" charset="0"/>
              </a:rPr>
              <a:t>Chapter 11 (Page 383-398)</a:t>
            </a:r>
          </a:p>
          <a:p>
            <a:pPr algn="ctr">
              <a:tabLst>
                <a:tab pos="2060575" algn="l"/>
              </a:tabLst>
            </a:pPr>
            <a:endParaRPr lang="en-US" sz="2900" dirty="0">
              <a:latin typeface="Book Antiqua" pitchFamily="18" charset="0"/>
            </a:endParaRPr>
          </a:p>
          <a:p>
            <a:pPr algn="ctr">
              <a:tabLst>
                <a:tab pos="2060575" algn="l"/>
              </a:tabLst>
            </a:pPr>
            <a:r>
              <a:rPr lang="en-US" sz="2900" dirty="0">
                <a:latin typeface="Book Antiqua" pitchFamily="18" charset="0"/>
              </a:rPr>
              <a:t> </a:t>
            </a:r>
          </a:p>
        </p:txBody>
      </p:sp>
    </p:spTree>
    <p:extLst>
      <p:ext uri="{BB962C8B-B14F-4D97-AF65-F5344CB8AC3E}">
        <p14:creationId xmlns:p14="http://schemas.microsoft.com/office/powerpoint/2010/main" val="2389357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4. Lipid Distribution within a Single Leaflet is </a:t>
            </a:r>
            <a:br>
              <a:rPr lang="en-US" sz="2800" dirty="0" smtClean="0">
                <a:latin typeface="Book Antiqua" pitchFamily="18" charset="0"/>
              </a:rPr>
            </a:br>
            <a:r>
              <a:rPr lang="en-US" sz="2800" dirty="0">
                <a:latin typeface="Book Antiqua" pitchFamily="18" charset="0"/>
              </a:rPr>
              <a:t> </a:t>
            </a:r>
            <a:r>
              <a:rPr lang="en-US" sz="2800" dirty="0" smtClean="0">
                <a:latin typeface="Book Antiqua" pitchFamily="18" charset="0"/>
              </a:rPr>
              <a:t>   NOT Random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10</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078468"/>
            <a:ext cx="8153400" cy="1723549"/>
          </a:xfrm>
          <a:prstGeom prst="rect">
            <a:avLst/>
          </a:prstGeom>
          <a:noFill/>
        </p:spPr>
        <p:txBody>
          <a:bodyPr wrap="square" rtlCol="0">
            <a:spAutoFit/>
          </a:bodyPr>
          <a:lstStyle/>
          <a:p>
            <a:pPr marL="800100" lvl="1" indent="-342900">
              <a:buFontTx/>
              <a:buChar char="-"/>
            </a:pPr>
            <a:r>
              <a:rPr lang="en-US" sz="2400" dirty="0" smtClean="0">
                <a:latin typeface="Book Antiqua" pitchFamily="18" charset="0"/>
              </a:rPr>
              <a:t>Difficult to dissolve with nonionic detergents.</a:t>
            </a:r>
          </a:p>
          <a:p>
            <a:pPr marL="800100" lvl="1" indent="-342900">
              <a:buFontTx/>
              <a:buChar char="-"/>
            </a:pPr>
            <a:endParaRPr lang="en-US" sz="1000" dirty="0" smtClean="0">
              <a:latin typeface="Book Antiqua" pitchFamily="18" charset="0"/>
            </a:endParaRPr>
          </a:p>
          <a:p>
            <a:pPr marL="800100" lvl="1" indent="-342900">
              <a:buFontTx/>
              <a:buChar char="-"/>
            </a:pPr>
            <a:r>
              <a:rPr lang="en-US" sz="2400" dirty="0" smtClean="0">
                <a:latin typeface="Book Antiqua" pitchFamily="18" charset="0"/>
              </a:rPr>
              <a:t>Can be thought of as “liquid-ordered </a:t>
            </a:r>
            <a:r>
              <a:rPr lang="en-US" sz="2400" dirty="0" err="1" smtClean="0">
                <a:latin typeface="Book Antiqua" pitchFamily="18" charset="0"/>
              </a:rPr>
              <a:t>sphingolipid</a:t>
            </a:r>
            <a:r>
              <a:rPr lang="en-US" sz="2400" dirty="0" smtClean="0">
                <a:latin typeface="Book Antiqua" pitchFamily="18" charset="0"/>
              </a:rPr>
              <a:t> rafts adrift on an ocean of liquid-disordered phospholipids.”</a:t>
            </a:r>
            <a:endParaRPr lang="en-US" sz="2400" dirty="0">
              <a:latin typeface="Book Antiqua"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2800350"/>
            <a:ext cx="5724525"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3200400" y="5334000"/>
            <a:ext cx="7620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2209800" y="6065838"/>
            <a:ext cx="52578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Book Antiqua" pitchFamily="18" charset="0"/>
              </a:rPr>
              <a:t>Lipid (Membrane) rafts.</a:t>
            </a:r>
            <a:endParaRPr lang="en-US" sz="2800" dirty="0">
              <a:latin typeface="Book Antiqua" pitchFamily="18" charset="0"/>
            </a:endParaRPr>
          </a:p>
        </p:txBody>
      </p:sp>
    </p:spTree>
    <p:extLst>
      <p:ext uri="{BB962C8B-B14F-4D97-AF65-F5344CB8AC3E}">
        <p14:creationId xmlns:p14="http://schemas.microsoft.com/office/powerpoint/2010/main" val="2613683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5</a:t>
            </a:r>
            <a:r>
              <a:rPr lang="en-US" sz="2800" dirty="0" smtClean="0">
                <a:latin typeface="Book Antiqua" pitchFamily="18" charset="0"/>
              </a:rPr>
              <a:t>. Membrane Rafts are Enriched in Two Classes of   </a:t>
            </a:r>
            <a:br>
              <a:rPr lang="en-US" sz="2800" dirty="0" smtClean="0">
                <a:latin typeface="Book Antiqua" pitchFamily="18" charset="0"/>
              </a:rPr>
            </a:br>
            <a:r>
              <a:rPr lang="en-US" sz="2800" dirty="0" smtClean="0">
                <a:latin typeface="Book Antiqua" pitchFamily="18" charset="0"/>
              </a:rPr>
              <a:t>    Integral Membrane Proteins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11</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078468"/>
            <a:ext cx="8153400" cy="5139869"/>
          </a:xfrm>
          <a:prstGeom prst="rect">
            <a:avLst/>
          </a:prstGeom>
          <a:noFill/>
        </p:spPr>
        <p:txBody>
          <a:bodyPr wrap="square" rtlCol="0">
            <a:spAutoFit/>
          </a:bodyPr>
          <a:lstStyle/>
          <a:p>
            <a:pPr lvl="1" indent="-457200">
              <a:buAutoNum type="arabicPeriod"/>
            </a:pPr>
            <a:r>
              <a:rPr lang="en-US" sz="2400" dirty="0" smtClean="0">
                <a:latin typeface="Book Antiqua" pitchFamily="18" charset="0"/>
              </a:rPr>
              <a:t>Membrane proteins covalently anchored to the membrane via long-chain saturated fatty acids.</a:t>
            </a:r>
          </a:p>
          <a:p>
            <a:pPr lvl="1" indent="-457200">
              <a:buAutoNum type="arabicPeriod"/>
            </a:pPr>
            <a:endParaRPr lang="en-US" sz="1000" dirty="0" smtClean="0">
              <a:latin typeface="Book Antiqua" pitchFamily="18" charset="0"/>
            </a:endParaRPr>
          </a:p>
          <a:p>
            <a:pPr lvl="2" indent="-457200">
              <a:buFont typeface="Wingdings" pitchFamily="2" charset="2"/>
              <a:buChar char="§"/>
            </a:pPr>
            <a:r>
              <a:rPr lang="en-US" sz="2400" dirty="0" err="1" smtClean="0">
                <a:latin typeface="Book Antiqua" pitchFamily="18" charset="0"/>
              </a:rPr>
              <a:t>Palmitoyl</a:t>
            </a:r>
            <a:r>
              <a:rPr lang="en-US" sz="2400" dirty="0" smtClean="0">
                <a:latin typeface="Book Antiqua" pitchFamily="18" charset="0"/>
              </a:rPr>
              <a:t> group (16:0)</a:t>
            </a:r>
          </a:p>
          <a:p>
            <a:pPr lvl="2" indent="-457200">
              <a:buFont typeface="Wingdings" pitchFamily="2" charset="2"/>
              <a:buChar char="§"/>
            </a:pPr>
            <a:endParaRPr lang="en-US" sz="1000" dirty="0" smtClean="0">
              <a:latin typeface="Book Antiqua" pitchFamily="18" charset="0"/>
            </a:endParaRPr>
          </a:p>
          <a:p>
            <a:pPr lvl="2" indent="-457200">
              <a:buFont typeface="Wingdings" pitchFamily="2" charset="2"/>
              <a:buChar char="§"/>
            </a:pPr>
            <a:r>
              <a:rPr lang="en-US" sz="2400" dirty="0" err="1" smtClean="0">
                <a:latin typeface="Book Antiqua" pitchFamily="18" charset="0"/>
              </a:rPr>
              <a:t>Myristoyl</a:t>
            </a:r>
            <a:r>
              <a:rPr lang="en-US" sz="2400" dirty="0" smtClean="0">
                <a:latin typeface="Book Antiqua" pitchFamily="18" charset="0"/>
              </a:rPr>
              <a:t> group (14:0)</a:t>
            </a:r>
          </a:p>
          <a:p>
            <a:pPr lvl="2" indent="-457200">
              <a:buFont typeface="Wingdings" pitchFamily="2" charset="2"/>
              <a:buChar char="§"/>
            </a:pPr>
            <a:endParaRPr lang="en-US" sz="1000" dirty="0" smtClean="0">
              <a:latin typeface="Book Antiqua" pitchFamily="18" charset="0"/>
            </a:endParaRPr>
          </a:p>
          <a:p>
            <a:pPr lvl="2" indent="-457200">
              <a:buFont typeface="Wingdings" pitchFamily="2" charset="2"/>
              <a:buChar char="§"/>
            </a:pPr>
            <a:r>
              <a:rPr lang="en-US" sz="2400" dirty="0" smtClean="0">
                <a:latin typeface="Book Antiqua" pitchFamily="18" charset="0"/>
              </a:rPr>
              <a:t>Doubly or triply </a:t>
            </a:r>
            <a:r>
              <a:rPr lang="en-US" sz="2400" dirty="0" err="1" smtClean="0">
                <a:latin typeface="Book Antiqua" pitchFamily="18" charset="0"/>
              </a:rPr>
              <a:t>acylated</a:t>
            </a:r>
            <a:r>
              <a:rPr lang="en-US" sz="2400" dirty="0" smtClean="0">
                <a:latin typeface="Book Antiqua" pitchFamily="18" charset="0"/>
              </a:rPr>
              <a:t> with the same group or a mixture of both</a:t>
            </a:r>
          </a:p>
          <a:p>
            <a:pPr lvl="1" indent="-457200">
              <a:buAutoNum type="arabicPeriod"/>
            </a:pPr>
            <a:endParaRPr lang="en-US" sz="2400" dirty="0" smtClean="0">
              <a:latin typeface="Book Antiqua" pitchFamily="18" charset="0"/>
            </a:endParaRPr>
          </a:p>
          <a:p>
            <a:pPr lvl="1" indent="-457200">
              <a:buAutoNum type="arabicPeriod"/>
            </a:pPr>
            <a:r>
              <a:rPr lang="en-US" sz="2400" dirty="0" smtClean="0">
                <a:latin typeface="Book Antiqua" pitchFamily="18" charset="0"/>
              </a:rPr>
              <a:t>GPI-anchored proteins.</a:t>
            </a:r>
          </a:p>
          <a:p>
            <a:pPr lvl="1" indent="-457200">
              <a:buAutoNum type="arabicPeriod"/>
            </a:pPr>
            <a:endParaRPr lang="en-US" sz="1000" dirty="0" smtClean="0">
              <a:latin typeface="Book Antiqua" pitchFamily="18" charset="0"/>
            </a:endParaRPr>
          </a:p>
          <a:p>
            <a:pPr lvl="2" indent="-457200">
              <a:buFont typeface="Wingdings" pitchFamily="2" charset="2"/>
              <a:buChar char="§"/>
            </a:pPr>
            <a:r>
              <a:rPr lang="en-US" sz="2400" dirty="0" smtClean="0">
                <a:latin typeface="Book Antiqua" pitchFamily="18" charset="0"/>
              </a:rPr>
              <a:t>These anchors may form more stable associations with cholesterol-</a:t>
            </a:r>
            <a:r>
              <a:rPr lang="en-US" sz="2400" dirty="0" err="1" smtClean="0">
                <a:latin typeface="Book Antiqua" pitchFamily="18" charset="0"/>
              </a:rPr>
              <a:t>sphingolipid</a:t>
            </a:r>
            <a:r>
              <a:rPr lang="en-US" sz="2400" dirty="0" smtClean="0">
                <a:latin typeface="Book Antiqua" pitchFamily="18" charset="0"/>
              </a:rPr>
              <a:t> </a:t>
            </a:r>
            <a:r>
              <a:rPr lang="en-US" sz="2400" dirty="0" err="1" smtClean="0">
                <a:latin typeface="Book Antiqua" pitchFamily="18" charset="0"/>
              </a:rPr>
              <a:t>microdomains</a:t>
            </a:r>
            <a:r>
              <a:rPr lang="en-US" sz="2400" dirty="0" smtClean="0">
                <a:latin typeface="Book Antiqua" pitchFamily="18" charset="0"/>
              </a:rPr>
              <a:t> than with phospholipids.</a:t>
            </a:r>
          </a:p>
          <a:p>
            <a:pPr lvl="1" indent="-457200">
              <a:buAutoNum type="arabicPeriod"/>
            </a:pPr>
            <a:endParaRPr lang="en-US" sz="2400" dirty="0">
              <a:latin typeface="Book Antiqua" pitchFamily="18" charset="0"/>
            </a:endParaRPr>
          </a:p>
        </p:txBody>
      </p:sp>
    </p:spTree>
    <p:extLst>
      <p:ext uri="{BB962C8B-B14F-4D97-AF65-F5344CB8AC3E}">
        <p14:creationId xmlns:p14="http://schemas.microsoft.com/office/powerpoint/2010/main" val="1398693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6. Membrane Rafts can alter Membrane Structure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12</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078468"/>
            <a:ext cx="8153400" cy="4154984"/>
          </a:xfrm>
          <a:prstGeom prst="rect">
            <a:avLst/>
          </a:prstGeom>
          <a:noFill/>
        </p:spPr>
        <p:txBody>
          <a:bodyPr wrap="square" rtlCol="0">
            <a:spAutoFit/>
          </a:bodyPr>
          <a:lstStyle/>
          <a:p>
            <a:pPr marL="0" lvl="1"/>
            <a:r>
              <a:rPr lang="en-US" sz="2400" b="1" dirty="0" err="1" smtClean="0">
                <a:latin typeface="Book Antiqua" pitchFamily="18" charset="0"/>
              </a:rPr>
              <a:t>Caveolin</a:t>
            </a:r>
            <a:r>
              <a:rPr lang="en-US" sz="2400" dirty="0" smtClean="0">
                <a:latin typeface="Book Antiqua" pitchFamily="18" charset="0"/>
              </a:rPr>
              <a:t> is an integral membrane protein that forms a </a:t>
            </a:r>
            <a:r>
              <a:rPr lang="en-US" sz="2400" b="1" dirty="0" smtClean="0">
                <a:latin typeface="Book Antiqua" pitchFamily="18" charset="0"/>
              </a:rPr>
              <a:t>special class of membrane rafts</a:t>
            </a:r>
            <a:r>
              <a:rPr lang="en-US" sz="2400" dirty="0" smtClean="0">
                <a:latin typeface="Book Antiqua" pitchFamily="18" charset="0"/>
              </a:rPr>
              <a:t>.</a:t>
            </a:r>
          </a:p>
          <a:p>
            <a:pPr marL="0" lvl="1"/>
            <a:r>
              <a:rPr lang="en-US" sz="2400" dirty="0" smtClean="0">
                <a:latin typeface="Book Antiqua" pitchFamily="18" charset="0"/>
              </a:rPr>
              <a:t> </a:t>
            </a:r>
          </a:p>
          <a:p>
            <a:pPr lvl="1" indent="-457200">
              <a:buFont typeface="Wingdings" pitchFamily="2" charset="2"/>
              <a:buChar char="§"/>
            </a:pPr>
            <a:r>
              <a:rPr lang="en-US" sz="2400" dirty="0" err="1" smtClean="0">
                <a:latin typeface="Book Antiqua" pitchFamily="18" charset="0"/>
              </a:rPr>
              <a:t>Caveolins</a:t>
            </a:r>
            <a:r>
              <a:rPr lang="en-US" sz="2400" dirty="0" smtClean="0">
                <a:latin typeface="Book Antiqua" pitchFamily="18" charset="0"/>
              </a:rPr>
              <a:t> have two globular domains each connected to the membrane (cytoplasmic leaflet) by a hairpin-shaped hydrophobic domain.</a:t>
            </a:r>
          </a:p>
          <a:p>
            <a:pPr lvl="1" indent="-457200">
              <a:buFont typeface="Wingdings" pitchFamily="2" charset="2"/>
              <a:buChar char="§"/>
            </a:pPr>
            <a:endParaRPr lang="en-US" sz="2400" dirty="0" smtClean="0">
              <a:latin typeface="Book Antiqua" pitchFamily="18" charset="0"/>
            </a:endParaRPr>
          </a:p>
          <a:p>
            <a:pPr lvl="1" indent="-457200">
              <a:buFont typeface="Wingdings" pitchFamily="2" charset="2"/>
              <a:buChar char="§"/>
            </a:pPr>
            <a:r>
              <a:rPr lang="en-US" sz="2400" dirty="0" smtClean="0">
                <a:latin typeface="Book Antiqua" pitchFamily="18" charset="0"/>
              </a:rPr>
              <a:t>Also attached via 3 </a:t>
            </a:r>
            <a:r>
              <a:rPr lang="en-US" sz="2400" dirty="0" err="1" smtClean="0">
                <a:latin typeface="Book Antiqua" pitchFamily="18" charset="0"/>
              </a:rPr>
              <a:t>palmitoyl</a:t>
            </a:r>
            <a:r>
              <a:rPr lang="en-US" sz="2400" dirty="0" smtClean="0">
                <a:latin typeface="Book Antiqua" pitchFamily="18" charset="0"/>
              </a:rPr>
              <a:t> groups of the carboxyl-terminal globular domain.</a:t>
            </a:r>
          </a:p>
          <a:p>
            <a:pPr lvl="1" indent="-457200">
              <a:buFont typeface="Wingdings" pitchFamily="2" charset="2"/>
              <a:buChar char="§"/>
            </a:pPr>
            <a:endParaRPr lang="en-US" sz="2400" dirty="0" smtClean="0">
              <a:latin typeface="Book Antiqua" pitchFamily="18" charset="0"/>
            </a:endParaRPr>
          </a:p>
          <a:p>
            <a:pPr lvl="1" indent="-457200">
              <a:buFont typeface="Wingdings" pitchFamily="2" charset="2"/>
              <a:buChar char="§"/>
            </a:pPr>
            <a:r>
              <a:rPr lang="en-US" sz="2400" dirty="0" smtClean="0">
                <a:latin typeface="Book Antiqua" pitchFamily="18" charset="0"/>
              </a:rPr>
              <a:t>The proteins bind cholesterol in the membrane.</a:t>
            </a:r>
            <a:endParaRPr lang="en-US" sz="2400" dirty="0">
              <a:latin typeface="Book Antiqua" pitchFamily="18" charset="0"/>
            </a:endParaRPr>
          </a:p>
        </p:txBody>
      </p:sp>
    </p:spTree>
    <p:extLst>
      <p:ext uri="{BB962C8B-B14F-4D97-AF65-F5344CB8AC3E}">
        <p14:creationId xmlns:p14="http://schemas.microsoft.com/office/powerpoint/2010/main" val="3649024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6. Membrane Rafts can alter Membrane Structure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13</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078468"/>
            <a:ext cx="8153400" cy="1200329"/>
          </a:xfrm>
          <a:prstGeom prst="rect">
            <a:avLst/>
          </a:prstGeom>
          <a:noFill/>
        </p:spPr>
        <p:txBody>
          <a:bodyPr wrap="square" rtlCol="0">
            <a:spAutoFit/>
          </a:bodyPr>
          <a:lstStyle/>
          <a:p>
            <a:pPr marL="342900" lvl="1" indent="-342900">
              <a:buFont typeface="Wingdings" pitchFamily="2" charset="2"/>
              <a:buChar char="§"/>
            </a:pPr>
            <a:r>
              <a:rPr lang="en-US" sz="2400" dirty="0" err="1" smtClean="0">
                <a:latin typeface="Book Antiqua" pitchFamily="18" charset="0"/>
              </a:rPr>
              <a:t>Caveolin</a:t>
            </a:r>
            <a:r>
              <a:rPr lang="en-US" sz="2400" dirty="0" smtClean="0">
                <a:latin typeface="Book Antiqua" pitchFamily="18" charset="0"/>
              </a:rPr>
              <a:t> forces the associated lipid bilayer to curve </a:t>
            </a:r>
            <a:br>
              <a:rPr lang="en-US" sz="2400" dirty="0" smtClean="0">
                <a:latin typeface="Book Antiqua" pitchFamily="18" charset="0"/>
              </a:rPr>
            </a:br>
            <a:r>
              <a:rPr lang="en-US" sz="2400" dirty="0" smtClean="0">
                <a:latin typeface="Book Antiqua" pitchFamily="18" charset="0"/>
              </a:rPr>
              <a:t>inward, forming </a:t>
            </a:r>
            <a:r>
              <a:rPr lang="en-US" sz="2400" dirty="0" err="1" smtClean="0">
                <a:latin typeface="Book Antiqua" pitchFamily="18" charset="0"/>
              </a:rPr>
              <a:t>caveolae</a:t>
            </a:r>
            <a:r>
              <a:rPr lang="en-US" sz="2400" dirty="0" smtClean="0">
                <a:latin typeface="Book Antiqua" pitchFamily="18" charset="0"/>
              </a:rPr>
              <a:t> (“little caves”) in the surface </a:t>
            </a:r>
            <a:br>
              <a:rPr lang="en-US" sz="2400" dirty="0" smtClean="0">
                <a:latin typeface="Book Antiqua" pitchFamily="18" charset="0"/>
              </a:rPr>
            </a:br>
            <a:r>
              <a:rPr lang="en-US" sz="2400" dirty="0" smtClean="0">
                <a:latin typeface="Book Antiqua" pitchFamily="18" charset="0"/>
              </a:rPr>
              <a:t>of the cell.</a:t>
            </a:r>
          </a:p>
        </p:txBody>
      </p:sp>
      <p:grpSp>
        <p:nvGrpSpPr>
          <p:cNvPr id="9" name="Group 8"/>
          <p:cNvGrpSpPr/>
          <p:nvPr/>
        </p:nvGrpSpPr>
        <p:grpSpPr>
          <a:xfrm>
            <a:off x="2827337" y="1981199"/>
            <a:ext cx="3840480" cy="4878074"/>
            <a:chOff x="2827337" y="1981199"/>
            <a:chExt cx="3840480" cy="4878074"/>
          </a:xfrm>
        </p:grpSpPr>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6764" b="7080"/>
            <a:stretch/>
          </p:blipFill>
          <p:spPr bwMode="auto">
            <a:xfrm>
              <a:off x="2827337" y="1981199"/>
              <a:ext cx="3840480" cy="487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200400" y="1981199"/>
              <a:ext cx="304800" cy="457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Arrow Connector 10"/>
          <p:cNvCxnSpPr/>
          <p:nvPr/>
        </p:nvCxnSpPr>
        <p:spPr>
          <a:xfrm flipV="1">
            <a:off x="5562600" y="3505200"/>
            <a:ext cx="83820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867400" y="2782669"/>
            <a:ext cx="3896133" cy="646331"/>
          </a:xfrm>
          <a:prstGeom prst="rect">
            <a:avLst/>
          </a:prstGeom>
        </p:spPr>
        <p:txBody>
          <a:bodyPr wrap="square">
            <a:spAutoFit/>
          </a:bodyPr>
          <a:lstStyle/>
          <a:p>
            <a:r>
              <a:rPr lang="en-US" dirty="0">
                <a:latin typeface="Book Antiqua" pitchFamily="18" charset="0"/>
              </a:rPr>
              <a:t>cholesterol-</a:t>
            </a:r>
            <a:r>
              <a:rPr lang="en-US" dirty="0" err="1">
                <a:latin typeface="Book Antiqua" pitchFamily="18" charset="0"/>
              </a:rPr>
              <a:t>sphingolipid</a:t>
            </a:r>
            <a:r>
              <a:rPr lang="en-US" dirty="0">
                <a:latin typeface="Book Antiqua" pitchFamily="18" charset="0"/>
              </a:rPr>
              <a:t> </a:t>
            </a:r>
            <a:r>
              <a:rPr lang="en-US" dirty="0" err="1">
                <a:latin typeface="Book Antiqua" pitchFamily="18" charset="0"/>
              </a:rPr>
              <a:t>microdomains</a:t>
            </a:r>
            <a:r>
              <a:rPr lang="en-US" dirty="0">
                <a:latin typeface="Book Antiqua" pitchFamily="18" charset="0"/>
              </a:rPr>
              <a:t> </a:t>
            </a:r>
            <a:r>
              <a:rPr lang="en-US" dirty="0" smtClean="0">
                <a:latin typeface="Book Antiqua" pitchFamily="18" charset="0"/>
              </a:rPr>
              <a:t> on outer leaflet</a:t>
            </a:r>
            <a:endParaRPr lang="en-US" dirty="0"/>
          </a:p>
        </p:txBody>
      </p:sp>
    </p:spTree>
    <p:extLst>
      <p:ext uri="{BB962C8B-B14F-4D97-AF65-F5344CB8AC3E}">
        <p14:creationId xmlns:p14="http://schemas.microsoft.com/office/powerpoint/2010/main" val="2368597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6. Membrane Rafts are Quite Abundant but </a:t>
            </a:r>
            <a:br>
              <a:rPr lang="en-US" sz="2800" dirty="0" smtClean="0">
                <a:latin typeface="Book Antiqua" pitchFamily="18" charset="0"/>
              </a:rPr>
            </a:br>
            <a:r>
              <a:rPr lang="en-US" sz="2800" dirty="0" smtClean="0">
                <a:latin typeface="Book Antiqua" pitchFamily="18" charset="0"/>
              </a:rPr>
              <a:t>    Transient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14</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078468"/>
            <a:ext cx="8153400" cy="5663089"/>
          </a:xfrm>
          <a:prstGeom prst="rect">
            <a:avLst/>
          </a:prstGeom>
          <a:noFill/>
        </p:spPr>
        <p:txBody>
          <a:bodyPr wrap="square" rtlCol="0">
            <a:spAutoFit/>
          </a:bodyPr>
          <a:lstStyle/>
          <a:p>
            <a:pPr lvl="1" indent="-457200">
              <a:buFontTx/>
              <a:buAutoNum type="alphaUcPeriod"/>
            </a:pPr>
            <a:r>
              <a:rPr lang="en-US" sz="2400" dirty="0" smtClean="0">
                <a:latin typeface="Book Antiqua" pitchFamily="18" charset="0"/>
              </a:rPr>
              <a:t>Abundance</a:t>
            </a:r>
          </a:p>
          <a:p>
            <a:pPr lvl="1" indent="-457200">
              <a:buFontTx/>
              <a:buAutoNum type="alphaUcPeriod"/>
            </a:pPr>
            <a:endParaRPr lang="en-US" sz="1000" dirty="0">
              <a:latin typeface="Book Antiqua" pitchFamily="18" charset="0"/>
            </a:endParaRPr>
          </a:p>
          <a:p>
            <a:pPr lvl="2" indent="-457200">
              <a:buFont typeface="Wingdings" pitchFamily="2" charset="2"/>
              <a:buChar char="§"/>
            </a:pPr>
            <a:r>
              <a:rPr lang="en-US" sz="2400" dirty="0" smtClean="0">
                <a:latin typeface="Book Antiqua" pitchFamily="18" charset="0"/>
              </a:rPr>
              <a:t>The cell surface can be occupied with as much as 50% rafts.</a:t>
            </a:r>
          </a:p>
          <a:p>
            <a:pPr lvl="2" indent="-457200">
              <a:buFont typeface="Wingdings" pitchFamily="2" charset="2"/>
              <a:buChar char="§"/>
            </a:pPr>
            <a:endParaRPr lang="en-US" sz="1000" dirty="0" smtClean="0">
              <a:latin typeface="Book Antiqua" pitchFamily="18" charset="0"/>
            </a:endParaRPr>
          </a:p>
          <a:p>
            <a:pPr lvl="1" indent="-457200">
              <a:buAutoNum type="alphaUcPeriod"/>
            </a:pPr>
            <a:r>
              <a:rPr lang="en-US" sz="2400" dirty="0" smtClean="0">
                <a:latin typeface="Book Antiqua" pitchFamily="18" charset="0"/>
              </a:rPr>
              <a:t>Time-scale</a:t>
            </a:r>
          </a:p>
          <a:p>
            <a:pPr lvl="1" indent="-457200">
              <a:buAutoNum type="alphaUcPeriod"/>
            </a:pPr>
            <a:endParaRPr lang="en-US" sz="1000" dirty="0" smtClean="0">
              <a:latin typeface="Book Antiqua" pitchFamily="18" charset="0"/>
            </a:endParaRPr>
          </a:p>
          <a:p>
            <a:pPr lvl="2" indent="-457200">
              <a:buFont typeface="Wingdings" pitchFamily="2" charset="2"/>
              <a:buChar char="§"/>
            </a:pPr>
            <a:r>
              <a:rPr lang="en-US" sz="2400" dirty="0" smtClean="0">
                <a:latin typeface="Book Antiqua" pitchFamily="18" charset="0"/>
              </a:rPr>
              <a:t>Membrane proteins move in and out of rafts on a time-scale of seconds.</a:t>
            </a:r>
          </a:p>
          <a:p>
            <a:pPr lvl="2" indent="-457200">
              <a:buFont typeface="Wingdings" pitchFamily="2" charset="2"/>
              <a:buChar char="§"/>
            </a:pPr>
            <a:endParaRPr lang="en-US" sz="1000" dirty="0" smtClean="0">
              <a:latin typeface="Book Antiqua" pitchFamily="18" charset="0"/>
            </a:endParaRPr>
          </a:p>
          <a:p>
            <a:pPr lvl="2" indent="-457200">
              <a:buFont typeface="Wingdings" pitchFamily="2" charset="2"/>
              <a:buChar char="§"/>
            </a:pPr>
            <a:r>
              <a:rPr lang="en-US" sz="2400" dirty="0" smtClean="0">
                <a:latin typeface="Book Antiqua" pitchFamily="18" charset="0"/>
              </a:rPr>
              <a:t>Rafts exist on a µs time scale, which is relevant to membrane-mediated biochemical processes.</a:t>
            </a:r>
          </a:p>
          <a:p>
            <a:pPr lvl="2" indent="-457200">
              <a:buFont typeface="Wingdings" pitchFamily="2" charset="2"/>
              <a:buChar char="§"/>
            </a:pPr>
            <a:endParaRPr lang="en-US" sz="1000" dirty="0" smtClean="0">
              <a:latin typeface="Book Antiqua" pitchFamily="18" charset="0"/>
            </a:endParaRPr>
          </a:p>
          <a:p>
            <a:pPr lvl="1" indent="-457200">
              <a:buAutoNum type="alphaUcPeriod"/>
            </a:pPr>
            <a:r>
              <a:rPr lang="en-US" sz="2400" dirty="0" smtClean="0">
                <a:latin typeface="Book Antiqua" pitchFamily="18" charset="0"/>
              </a:rPr>
              <a:t>Important for biological effect</a:t>
            </a:r>
          </a:p>
          <a:p>
            <a:pPr lvl="1" indent="-457200">
              <a:buAutoNum type="alphaUcPeriod"/>
            </a:pPr>
            <a:endParaRPr lang="en-US" sz="1000" dirty="0" smtClean="0">
              <a:latin typeface="Book Antiqua" pitchFamily="18" charset="0"/>
            </a:endParaRPr>
          </a:p>
          <a:p>
            <a:pPr lvl="2" indent="-457200">
              <a:buFont typeface="Wingdings" pitchFamily="2" charset="2"/>
              <a:buChar char="§"/>
            </a:pPr>
            <a:r>
              <a:rPr lang="en-US" sz="2400" dirty="0" smtClean="0">
                <a:latin typeface="Book Antiqua" pitchFamily="18" charset="0"/>
              </a:rPr>
              <a:t>Concentrated/localized interaction between 2 membrane proteins such as a receptor and a signaling protein.</a:t>
            </a:r>
          </a:p>
        </p:txBody>
      </p:sp>
    </p:spTree>
    <p:extLst>
      <p:ext uri="{BB962C8B-B14F-4D97-AF65-F5344CB8AC3E}">
        <p14:creationId xmlns:p14="http://schemas.microsoft.com/office/powerpoint/2010/main" val="423697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111375"/>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endParaRPr lang="en-US" sz="3400" b="1" dirty="0" smtClean="0">
              <a:latin typeface="Book Antiqua" pitchFamily="18" charset="0"/>
            </a:endParaRPr>
          </a:p>
          <a:p>
            <a:pPr algn="ctr">
              <a:tabLst>
                <a:tab pos="2060575" algn="l"/>
              </a:tabLst>
            </a:pPr>
            <a:r>
              <a:rPr lang="en-US" sz="3400" b="1" dirty="0" smtClean="0">
                <a:latin typeface="Book Antiqua" pitchFamily="18" charset="0"/>
              </a:rPr>
              <a:t>Membrane Interactions</a:t>
            </a:r>
          </a:p>
          <a:p>
            <a:pPr algn="ctr">
              <a:tabLst>
                <a:tab pos="2060575" algn="l"/>
              </a:tabLst>
            </a:pPr>
            <a:r>
              <a:rPr lang="en-US" sz="3400" dirty="0" smtClean="0">
                <a:latin typeface="Book Antiqua" pitchFamily="18" charset="0"/>
              </a:rPr>
              <a:t> </a:t>
            </a:r>
            <a:endParaRPr lang="en-US" sz="3400" dirty="0">
              <a:latin typeface="Book Antiqua" pitchFamily="18" charset="0"/>
            </a:endParaRPr>
          </a:p>
        </p:txBody>
      </p:sp>
      <p:sp>
        <p:nvSpPr>
          <p:cNvPr id="2053" name="Line 6"/>
          <p:cNvSpPr>
            <a:spLocks noChangeShapeType="1"/>
          </p:cNvSpPr>
          <p:nvPr/>
        </p:nvSpPr>
        <p:spPr bwMode="auto">
          <a:xfrm>
            <a:off x="609600" y="173037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48768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15</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1778746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984" y="2782062"/>
            <a:ext cx="5843016" cy="384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1</a:t>
            </a:r>
            <a:r>
              <a:rPr lang="en-US" sz="2800" dirty="0" smtClean="0">
                <a:latin typeface="Book Antiqua" pitchFamily="18" charset="0"/>
              </a:rPr>
              <a:t>. Integral Proteins Mediate Cell-Cell Interactions </a:t>
            </a:r>
            <a:br>
              <a:rPr lang="en-US" sz="2800" dirty="0" smtClean="0">
                <a:latin typeface="Book Antiqua" pitchFamily="18" charset="0"/>
              </a:rPr>
            </a:br>
            <a:r>
              <a:rPr lang="en-US" sz="2800" dirty="0" smtClean="0">
                <a:latin typeface="Book Antiqua" pitchFamily="18" charset="0"/>
              </a:rPr>
              <a:t>    and Adhesion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16</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078468"/>
            <a:ext cx="8153400" cy="1569660"/>
          </a:xfrm>
          <a:prstGeom prst="rect">
            <a:avLst/>
          </a:prstGeom>
          <a:noFill/>
        </p:spPr>
        <p:txBody>
          <a:bodyPr wrap="square" rtlCol="0">
            <a:spAutoFit/>
          </a:bodyPr>
          <a:lstStyle/>
          <a:p>
            <a:pPr marL="0" lvl="1"/>
            <a:r>
              <a:rPr lang="en-US" sz="2400" dirty="0" smtClean="0">
                <a:latin typeface="Book Antiqua" pitchFamily="18" charset="0"/>
              </a:rPr>
              <a:t>Several families of integral proteins in the plasma membrane provide specific points of attachment via their extracellular domains between cells, or between a cell and extracellular matrix proteins.</a:t>
            </a:r>
          </a:p>
        </p:txBody>
      </p:sp>
      <p:sp>
        <p:nvSpPr>
          <p:cNvPr id="10" name="TextBox 9"/>
          <p:cNvSpPr txBox="1"/>
          <p:nvPr/>
        </p:nvSpPr>
        <p:spPr>
          <a:xfrm>
            <a:off x="457200" y="2628543"/>
            <a:ext cx="2971800" cy="2400657"/>
          </a:xfrm>
          <a:prstGeom prst="rect">
            <a:avLst/>
          </a:prstGeom>
          <a:noFill/>
        </p:spPr>
        <p:txBody>
          <a:bodyPr wrap="square" rtlCol="0">
            <a:spAutoFit/>
          </a:bodyPr>
          <a:lstStyle/>
          <a:p>
            <a:pPr marL="285750" indent="-285750">
              <a:buFont typeface="Wingdings" pitchFamily="2" charset="2"/>
              <a:buChar char="§"/>
            </a:pPr>
            <a:r>
              <a:rPr lang="en-US" sz="2400" dirty="0" err="1" smtClean="0">
                <a:latin typeface="Book Antiqua" pitchFamily="18" charset="0"/>
              </a:rPr>
              <a:t>Integrins</a:t>
            </a:r>
            <a:endParaRPr lang="en-US" sz="2400" dirty="0" smtClean="0">
              <a:latin typeface="Book Antiqua" pitchFamily="18" charset="0"/>
            </a:endParaRPr>
          </a:p>
          <a:p>
            <a:pPr marL="285750" indent="-285750">
              <a:buFont typeface="Wingdings" pitchFamily="2" charset="2"/>
              <a:buChar char="§"/>
            </a:pPr>
            <a:endParaRPr lang="en-US" sz="1000" dirty="0" smtClean="0">
              <a:latin typeface="Book Antiqua" pitchFamily="18" charset="0"/>
            </a:endParaRPr>
          </a:p>
          <a:p>
            <a:pPr marL="285750" indent="-285750">
              <a:buFont typeface="Wingdings" pitchFamily="2" charset="2"/>
              <a:buChar char="§"/>
            </a:pPr>
            <a:r>
              <a:rPr lang="en-US" sz="2400" dirty="0" err="1" smtClean="0">
                <a:latin typeface="Book Antiqua" pitchFamily="18" charset="0"/>
              </a:rPr>
              <a:t>Cadherins</a:t>
            </a:r>
            <a:endParaRPr lang="en-US" sz="2400" dirty="0" smtClean="0">
              <a:latin typeface="Book Antiqua" pitchFamily="18" charset="0"/>
            </a:endParaRPr>
          </a:p>
          <a:p>
            <a:pPr marL="285750" indent="-285750">
              <a:buFont typeface="Wingdings" pitchFamily="2" charset="2"/>
              <a:buChar char="§"/>
            </a:pPr>
            <a:endParaRPr lang="en-US" sz="1000" dirty="0" smtClean="0">
              <a:latin typeface="Book Antiqua" pitchFamily="18" charset="0"/>
            </a:endParaRPr>
          </a:p>
          <a:p>
            <a:pPr marL="285750" indent="-285750">
              <a:buFont typeface="Wingdings" pitchFamily="2" charset="2"/>
              <a:buChar char="§"/>
            </a:pPr>
            <a:r>
              <a:rPr lang="en-US" sz="2400" dirty="0" smtClean="0">
                <a:latin typeface="Book Antiqua" pitchFamily="18" charset="0"/>
              </a:rPr>
              <a:t>Immunoglobulin-like proteins</a:t>
            </a:r>
          </a:p>
          <a:p>
            <a:pPr marL="285750" indent="-285750">
              <a:buFont typeface="Wingdings" pitchFamily="2" charset="2"/>
              <a:buChar char="§"/>
            </a:pPr>
            <a:endParaRPr lang="en-US" sz="1000" dirty="0" smtClean="0">
              <a:latin typeface="Book Antiqua" pitchFamily="18" charset="0"/>
            </a:endParaRPr>
          </a:p>
          <a:p>
            <a:pPr marL="285750" indent="-285750">
              <a:buFont typeface="Wingdings" pitchFamily="2" charset="2"/>
              <a:buChar char="§"/>
            </a:pPr>
            <a:r>
              <a:rPr lang="en-US" sz="2400" dirty="0" err="1" smtClean="0">
                <a:latin typeface="Book Antiqua" pitchFamily="18" charset="0"/>
              </a:rPr>
              <a:t>Selectins</a:t>
            </a:r>
            <a:endParaRPr lang="en-US" sz="2400" dirty="0">
              <a:latin typeface="Book Antiqua" pitchFamily="18" charset="0"/>
            </a:endParaRPr>
          </a:p>
        </p:txBody>
      </p:sp>
    </p:spTree>
    <p:extLst>
      <p:ext uri="{BB962C8B-B14F-4D97-AF65-F5344CB8AC3E}">
        <p14:creationId xmlns:p14="http://schemas.microsoft.com/office/powerpoint/2010/main" val="150954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1</a:t>
            </a:r>
            <a:r>
              <a:rPr lang="en-US" sz="2800" dirty="0" smtClean="0">
                <a:latin typeface="Book Antiqua" pitchFamily="18" charset="0"/>
              </a:rPr>
              <a:t>. Integral Proteins Mediate Cell-Cell Interactions </a:t>
            </a:r>
            <a:br>
              <a:rPr lang="en-US" sz="2800" dirty="0" smtClean="0">
                <a:latin typeface="Book Antiqua" pitchFamily="18" charset="0"/>
              </a:rPr>
            </a:br>
            <a:r>
              <a:rPr lang="en-US" sz="2800" dirty="0" smtClean="0">
                <a:latin typeface="Book Antiqua" pitchFamily="18" charset="0"/>
              </a:rPr>
              <a:t>    and Adhesion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17</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078468"/>
            <a:ext cx="8382000" cy="4924425"/>
          </a:xfrm>
          <a:prstGeom prst="rect">
            <a:avLst/>
          </a:prstGeom>
          <a:noFill/>
        </p:spPr>
        <p:txBody>
          <a:bodyPr wrap="square" rtlCol="0">
            <a:spAutoFit/>
          </a:bodyPr>
          <a:lstStyle/>
          <a:p>
            <a:pPr lvl="1" indent="-457200">
              <a:buAutoNum type="alphaUcPeriod"/>
            </a:pPr>
            <a:r>
              <a:rPr lang="en-US" sz="2400" dirty="0" err="1" smtClean="0">
                <a:latin typeface="Book Antiqua" pitchFamily="18" charset="0"/>
              </a:rPr>
              <a:t>Integrins</a:t>
            </a:r>
            <a:endParaRPr lang="en-US" sz="2400" dirty="0" smtClean="0">
              <a:latin typeface="Book Antiqua" pitchFamily="18" charset="0"/>
            </a:endParaRPr>
          </a:p>
          <a:p>
            <a:pPr lvl="1" indent="-457200">
              <a:buAutoNum type="alphaUcPeriod"/>
            </a:pPr>
            <a:endParaRPr lang="en-US" sz="1000" dirty="0" smtClean="0">
              <a:latin typeface="Book Antiqua" pitchFamily="18" charset="0"/>
            </a:endParaRPr>
          </a:p>
          <a:p>
            <a:pPr lvl="2" indent="-457200">
              <a:buFont typeface="Wingdings" pitchFamily="2" charset="2"/>
              <a:buChar char="§"/>
            </a:pPr>
            <a:r>
              <a:rPr lang="en-US" sz="2400" dirty="0" err="1" smtClean="0">
                <a:latin typeface="Book Antiqua" pitchFamily="18" charset="0"/>
              </a:rPr>
              <a:t>Heterodimeric</a:t>
            </a:r>
            <a:r>
              <a:rPr lang="en-US" sz="2400" dirty="0" smtClean="0">
                <a:latin typeface="Book Antiqua" pitchFamily="18" charset="0"/>
              </a:rPr>
              <a:t> proteins</a:t>
            </a:r>
          </a:p>
          <a:p>
            <a:pPr lvl="2" indent="-457200">
              <a:buFont typeface="Wingdings" pitchFamily="2" charset="2"/>
              <a:buChar char="§"/>
            </a:pPr>
            <a:endParaRPr lang="en-US" sz="1000" dirty="0" smtClean="0">
              <a:latin typeface="Book Antiqua" pitchFamily="18" charset="0"/>
            </a:endParaRPr>
          </a:p>
          <a:p>
            <a:pPr lvl="2" indent="-457200">
              <a:buFont typeface="Wingdings" pitchFamily="2" charset="2"/>
              <a:buChar char="§"/>
            </a:pPr>
            <a:r>
              <a:rPr lang="en-US" sz="2400" dirty="0" smtClean="0">
                <a:latin typeface="Book Antiqua" pitchFamily="18" charset="0"/>
              </a:rPr>
              <a:t>Made of </a:t>
            </a:r>
            <a:r>
              <a:rPr lang="en-US" sz="2400" dirty="0" smtClean="0">
                <a:latin typeface="Book Antiqua"/>
              </a:rPr>
              <a:t> and </a:t>
            </a:r>
            <a:r>
              <a:rPr lang="el-GR" sz="2400" dirty="0" smtClean="0">
                <a:latin typeface="Book Antiqua"/>
              </a:rPr>
              <a:t>β</a:t>
            </a:r>
            <a:r>
              <a:rPr lang="en-US" sz="2400" dirty="0" smtClean="0">
                <a:latin typeface="Book Antiqua"/>
              </a:rPr>
              <a:t> subunits</a:t>
            </a:r>
          </a:p>
          <a:p>
            <a:pPr lvl="2" indent="-457200">
              <a:buFont typeface="Wingdings" pitchFamily="2" charset="2"/>
              <a:buChar char="§"/>
            </a:pPr>
            <a:endParaRPr lang="en-US" sz="1000" dirty="0" smtClean="0">
              <a:latin typeface="Book Antiqua"/>
            </a:endParaRPr>
          </a:p>
          <a:p>
            <a:pPr marL="1257300" lvl="3" indent="-342900">
              <a:buFontTx/>
              <a:buChar char="-"/>
            </a:pPr>
            <a:r>
              <a:rPr lang="en-US" sz="2400" dirty="0">
                <a:latin typeface="Book Antiqua"/>
              </a:rPr>
              <a:t>Each subunit is anchored to the plasma membrane by a single hydrophobic </a:t>
            </a:r>
            <a:r>
              <a:rPr lang="en-US" sz="2400" dirty="0" err="1">
                <a:latin typeface="Book Antiqua"/>
              </a:rPr>
              <a:t>transmembrane</a:t>
            </a:r>
            <a:r>
              <a:rPr lang="en-US" sz="2400" dirty="0">
                <a:latin typeface="Book Antiqua"/>
              </a:rPr>
              <a:t> helix</a:t>
            </a:r>
          </a:p>
          <a:p>
            <a:pPr marL="1257300" lvl="3" indent="-342900">
              <a:buFontTx/>
              <a:buChar char="-"/>
            </a:pPr>
            <a:endParaRPr lang="en-US" sz="1000" dirty="0" smtClean="0">
              <a:latin typeface="Book Antiqua"/>
            </a:endParaRPr>
          </a:p>
          <a:p>
            <a:pPr marL="1257300" lvl="3" indent="-342900">
              <a:buFontTx/>
              <a:buChar char="-"/>
            </a:pPr>
            <a:r>
              <a:rPr lang="en-US" sz="2400" dirty="0" smtClean="0">
                <a:latin typeface="Book Antiqua"/>
              </a:rPr>
              <a:t>The extracellular domains combine to form a binding site for divalent ions (Ca</a:t>
            </a:r>
            <a:r>
              <a:rPr lang="en-US" sz="2400" baseline="30000" dirty="0" smtClean="0">
                <a:latin typeface="Book Antiqua"/>
              </a:rPr>
              <a:t>2+</a:t>
            </a:r>
            <a:r>
              <a:rPr lang="en-US" sz="2400" dirty="0" smtClean="0">
                <a:latin typeface="Book Antiqua"/>
              </a:rPr>
              <a:t>), extracellular matrix proteins (collagen and </a:t>
            </a:r>
            <a:r>
              <a:rPr lang="en-US" sz="2400" dirty="0" err="1" smtClean="0">
                <a:latin typeface="Book Antiqua"/>
              </a:rPr>
              <a:t>fibronectin</a:t>
            </a:r>
            <a:r>
              <a:rPr lang="en-US" sz="2400" dirty="0" smtClean="0">
                <a:latin typeface="Book Antiqua"/>
              </a:rPr>
              <a:t>), or for specific surface proteins of other cells.</a:t>
            </a:r>
          </a:p>
          <a:p>
            <a:pPr marL="1257300" lvl="3" indent="-342900">
              <a:buFontTx/>
              <a:buChar char="-"/>
            </a:pPr>
            <a:endParaRPr lang="en-US" sz="1000" dirty="0" smtClean="0">
              <a:latin typeface="Book Antiqua"/>
            </a:endParaRPr>
          </a:p>
          <a:p>
            <a:pPr marL="1257300" lvl="3" indent="-342900">
              <a:buFontTx/>
              <a:buChar char="-"/>
            </a:pPr>
            <a:r>
              <a:rPr lang="en-US" sz="2400" dirty="0" smtClean="0">
                <a:latin typeface="Book Antiqua"/>
              </a:rPr>
              <a:t>Binding site sequence is </a:t>
            </a:r>
            <a:r>
              <a:rPr lang="en-US" sz="2400" dirty="0" err="1" smtClean="0">
                <a:latin typeface="Book Antiqua"/>
              </a:rPr>
              <a:t>Arg</a:t>
            </a:r>
            <a:r>
              <a:rPr lang="en-US" sz="2400" dirty="0" smtClean="0">
                <a:latin typeface="Book Antiqua"/>
              </a:rPr>
              <a:t>-</a:t>
            </a:r>
            <a:r>
              <a:rPr lang="en-US" sz="2400" dirty="0" err="1" smtClean="0">
                <a:latin typeface="Book Antiqua"/>
              </a:rPr>
              <a:t>Gly</a:t>
            </a:r>
            <a:r>
              <a:rPr lang="en-US" sz="2400" dirty="0" smtClean="0">
                <a:latin typeface="Book Antiqua"/>
              </a:rPr>
              <a:t>-Asp</a:t>
            </a:r>
          </a:p>
          <a:p>
            <a:pPr marL="0" lvl="1"/>
            <a:endParaRPr lang="en-US" sz="2400" dirty="0" smtClean="0">
              <a:latin typeface="Book Antiqua" pitchFamily="18" charset="0"/>
            </a:endParaRPr>
          </a:p>
        </p:txBody>
      </p:sp>
    </p:spTree>
    <p:extLst>
      <p:ext uri="{BB962C8B-B14F-4D97-AF65-F5344CB8AC3E}">
        <p14:creationId xmlns:p14="http://schemas.microsoft.com/office/powerpoint/2010/main" val="2666173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1</a:t>
            </a:r>
            <a:r>
              <a:rPr lang="en-US" sz="2800" dirty="0" smtClean="0">
                <a:latin typeface="Book Antiqua" pitchFamily="18" charset="0"/>
              </a:rPr>
              <a:t>. Integral Proteins Mediate Cell-Cell Interactions </a:t>
            </a:r>
            <a:br>
              <a:rPr lang="en-US" sz="2800" dirty="0" smtClean="0">
                <a:latin typeface="Book Antiqua" pitchFamily="18" charset="0"/>
              </a:rPr>
            </a:br>
            <a:r>
              <a:rPr lang="en-US" sz="2800" dirty="0" smtClean="0">
                <a:latin typeface="Book Antiqua" pitchFamily="18" charset="0"/>
              </a:rPr>
              <a:t>    and Adhesion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18</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078468"/>
            <a:ext cx="8382000" cy="5724644"/>
          </a:xfrm>
          <a:prstGeom prst="rect">
            <a:avLst/>
          </a:prstGeom>
          <a:noFill/>
        </p:spPr>
        <p:txBody>
          <a:bodyPr wrap="square" rtlCol="0">
            <a:spAutoFit/>
          </a:bodyPr>
          <a:lstStyle/>
          <a:p>
            <a:pPr lvl="2" indent="-457200">
              <a:buFont typeface="Wingdings" pitchFamily="2" charset="2"/>
              <a:buChar char="§"/>
            </a:pPr>
            <a:r>
              <a:rPr lang="en-US" sz="2400" dirty="0" smtClean="0">
                <a:latin typeface="Book Antiqua" pitchFamily="18" charset="0"/>
              </a:rPr>
              <a:t>Roles played</a:t>
            </a:r>
            <a:endParaRPr lang="en-US" sz="2400" dirty="0" smtClean="0">
              <a:latin typeface="Book Antiqua"/>
            </a:endParaRPr>
          </a:p>
          <a:p>
            <a:pPr marL="1257300" lvl="3" indent="-342900">
              <a:buFontTx/>
              <a:buChar char="-"/>
            </a:pPr>
            <a:endParaRPr lang="en-US" sz="1000" dirty="0">
              <a:latin typeface="Book Antiqua"/>
            </a:endParaRPr>
          </a:p>
          <a:p>
            <a:pPr marL="1257300" lvl="3" indent="-342900">
              <a:buFontTx/>
              <a:buChar char="-"/>
            </a:pPr>
            <a:r>
              <a:rPr lang="en-US" sz="2400" dirty="0" smtClean="0">
                <a:latin typeface="Book Antiqua"/>
              </a:rPr>
              <a:t>Adhesives</a:t>
            </a:r>
          </a:p>
          <a:p>
            <a:pPr marL="1257300" lvl="3" indent="-342900">
              <a:buFontTx/>
              <a:buChar char="-"/>
            </a:pPr>
            <a:r>
              <a:rPr lang="en-US" sz="2400" dirty="0" smtClean="0">
                <a:latin typeface="Book Antiqua"/>
              </a:rPr>
              <a:t>Receptors</a:t>
            </a:r>
          </a:p>
          <a:p>
            <a:pPr marL="1257300" lvl="3" indent="-342900">
              <a:buFontTx/>
              <a:buChar char="-"/>
            </a:pPr>
            <a:r>
              <a:rPr lang="en-US" sz="2400" dirty="0" smtClean="0">
                <a:latin typeface="Book Antiqua"/>
              </a:rPr>
              <a:t>Signal transducers</a:t>
            </a:r>
          </a:p>
          <a:p>
            <a:pPr marL="1257300" lvl="3" indent="-342900">
              <a:buFontTx/>
              <a:buChar char="-"/>
            </a:pPr>
            <a:r>
              <a:rPr lang="en-US" sz="2400" dirty="0" smtClean="0">
                <a:latin typeface="Book Antiqua"/>
              </a:rPr>
              <a:t>Regulation of many processes</a:t>
            </a:r>
          </a:p>
          <a:p>
            <a:pPr marL="1714500" lvl="4" indent="-342900">
              <a:buFont typeface="Arial" pitchFamily="34" charset="0"/>
              <a:buChar char="•"/>
            </a:pPr>
            <a:r>
              <a:rPr lang="en-US" sz="2400" dirty="0" smtClean="0">
                <a:latin typeface="Book Antiqua"/>
              </a:rPr>
              <a:t>Tissue repair</a:t>
            </a:r>
          </a:p>
          <a:p>
            <a:pPr marL="1714500" lvl="4" indent="-342900">
              <a:buFont typeface="Arial" pitchFamily="34" charset="0"/>
              <a:buChar char="•"/>
            </a:pPr>
            <a:r>
              <a:rPr lang="en-US" sz="2400" dirty="0" smtClean="0">
                <a:latin typeface="Book Antiqua"/>
              </a:rPr>
              <a:t>Tissue defense</a:t>
            </a:r>
            <a:endParaRPr lang="en-US" sz="1000" dirty="0" smtClean="0">
              <a:latin typeface="Book Antiqua"/>
            </a:endParaRPr>
          </a:p>
          <a:p>
            <a:pPr marL="1257300" lvl="3" indent="-342900">
              <a:buFontTx/>
              <a:buChar char="-"/>
            </a:pPr>
            <a:endParaRPr lang="en-US" sz="1000" dirty="0" smtClean="0">
              <a:latin typeface="Book Antiqua"/>
            </a:endParaRPr>
          </a:p>
          <a:p>
            <a:pPr marL="0" lvl="1"/>
            <a:r>
              <a:rPr lang="en-US" sz="2400" dirty="0" smtClean="0">
                <a:latin typeface="Book Antiqua" pitchFamily="18" charset="0"/>
              </a:rPr>
              <a:t>B. </a:t>
            </a:r>
            <a:r>
              <a:rPr lang="en-US" sz="2400" dirty="0" err="1" smtClean="0">
                <a:latin typeface="Book Antiqua" pitchFamily="18" charset="0"/>
              </a:rPr>
              <a:t>Cadherins</a:t>
            </a:r>
            <a:endParaRPr lang="en-US" sz="2400" dirty="0" smtClean="0">
              <a:latin typeface="Book Antiqua" pitchFamily="18" charset="0"/>
            </a:endParaRPr>
          </a:p>
          <a:p>
            <a:pPr marL="0" lvl="1"/>
            <a:endParaRPr lang="en-US" sz="1000" dirty="0" smtClean="0">
              <a:latin typeface="Book Antiqua" pitchFamily="18" charset="0"/>
            </a:endParaRPr>
          </a:p>
          <a:p>
            <a:pPr marL="800100" lvl="2" indent="-342900">
              <a:buFont typeface="Wingdings" pitchFamily="2" charset="2"/>
              <a:buChar char="§"/>
            </a:pPr>
            <a:r>
              <a:rPr lang="en-US" sz="2400" dirty="0" smtClean="0">
                <a:latin typeface="Book Antiqua" pitchFamily="18" charset="0"/>
              </a:rPr>
              <a:t>Four extracellular Ca</a:t>
            </a:r>
            <a:r>
              <a:rPr lang="en-US" sz="2400" baseline="30000" dirty="0" smtClean="0">
                <a:latin typeface="Book Antiqua" pitchFamily="18" charset="0"/>
              </a:rPr>
              <a:t>2+</a:t>
            </a:r>
            <a:r>
              <a:rPr lang="en-US" sz="2400" dirty="0" smtClean="0">
                <a:latin typeface="Book Antiqua" pitchFamily="18" charset="0"/>
              </a:rPr>
              <a:t> binding domains</a:t>
            </a:r>
          </a:p>
          <a:p>
            <a:pPr marL="800100" lvl="2" indent="-342900">
              <a:buFont typeface="Wingdings" pitchFamily="2" charset="2"/>
              <a:buChar char="§"/>
            </a:pPr>
            <a:endParaRPr lang="en-US" sz="1000" dirty="0" smtClean="0">
              <a:latin typeface="Book Antiqua" pitchFamily="18" charset="0"/>
            </a:endParaRPr>
          </a:p>
          <a:p>
            <a:pPr marL="800100" lvl="2" indent="-342900">
              <a:buFont typeface="Wingdings" pitchFamily="2" charset="2"/>
              <a:buChar char="§"/>
            </a:pPr>
            <a:r>
              <a:rPr lang="en-US" sz="2400" dirty="0" smtClean="0">
                <a:latin typeface="Book Antiqua" pitchFamily="18" charset="0"/>
              </a:rPr>
              <a:t>Undergo </a:t>
            </a:r>
            <a:r>
              <a:rPr lang="en-US" sz="2400" dirty="0" err="1" smtClean="0">
                <a:latin typeface="Book Antiqua" pitchFamily="18" charset="0"/>
              </a:rPr>
              <a:t>homophilic</a:t>
            </a:r>
            <a:r>
              <a:rPr lang="en-US" sz="2400" dirty="0" smtClean="0">
                <a:latin typeface="Book Antiqua" pitchFamily="18" charset="0"/>
              </a:rPr>
              <a:t> (“with same kind”) interactions with identical </a:t>
            </a:r>
            <a:r>
              <a:rPr lang="en-US" sz="2400" dirty="0" err="1" smtClean="0">
                <a:latin typeface="Book Antiqua" pitchFamily="18" charset="0"/>
              </a:rPr>
              <a:t>cadherins</a:t>
            </a:r>
            <a:r>
              <a:rPr lang="en-US" sz="2400" dirty="0" smtClean="0">
                <a:latin typeface="Book Antiqua" pitchFamily="18" charset="0"/>
              </a:rPr>
              <a:t> in an adjacent cell</a:t>
            </a:r>
          </a:p>
          <a:p>
            <a:pPr marL="914400" lvl="3"/>
            <a:r>
              <a:rPr lang="en-US" sz="2400" dirty="0" smtClean="0">
                <a:latin typeface="Book Antiqua" pitchFamily="18" charset="0"/>
              </a:rPr>
              <a:t>- Binding occurs at most distal Ca</a:t>
            </a:r>
            <a:r>
              <a:rPr lang="en-US" sz="2400" baseline="30000" dirty="0" smtClean="0">
                <a:latin typeface="Book Antiqua" pitchFamily="18" charset="0"/>
              </a:rPr>
              <a:t>2</a:t>
            </a:r>
            <a:r>
              <a:rPr lang="en-US" sz="2400" baseline="30000" dirty="0">
                <a:latin typeface="Book Antiqua" pitchFamily="18" charset="0"/>
              </a:rPr>
              <a:t>+</a:t>
            </a:r>
            <a:r>
              <a:rPr lang="en-US" sz="2400" dirty="0">
                <a:latin typeface="Book Antiqua" pitchFamily="18" charset="0"/>
              </a:rPr>
              <a:t> binding </a:t>
            </a:r>
            <a:r>
              <a:rPr lang="en-US" sz="2400" dirty="0" smtClean="0">
                <a:latin typeface="Book Antiqua" pitchFamily="18" charset="0"/>
              </a:rPr>
              <a:t>domain</a:t>
            </a:r>
            <a:endParaRPr lang="en-US" sz="2400" dirty="0">
              <a:latin typeface="Book Antiqua" pitchFamily="18" charset="0"/>
            </a:endParaRPr>
          </a:p>
          <a:p>
            <a:pPr marL="914400" lvl="3"/>
            <a:r>
              <a:rPr lang="en-US" sz="2400" dirty="0" smtClean="0">
                <a:latin typeface="Book Antiqua" pitchFamily="18" charset="0"/>
              </a:rPr>
              <a:t> </a:t>
            </a:r>
          </a:p>
        </p:txBody>
      </p:sp>
    </p:spTree>
    <p:extLst>
      <p:ext uri="{BB962C8B-B14F-4D97-AF65-F5344CB8AC3E}">
        <p14:creationId xmlns:p14="http://schemas.microsoft.com/office/powerpoint/2010/main" val="3298040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1</a:t>
            </a:r>
            <a:r>
              <a:rPr lang="en-US" sz="2800" dirty="0" smtClean="0">
                <a:latin typeface="Book Antiqua" pitchFamily="18" charset="0"/>
              </a:rPr>
              <a:t>. Integral Proteins Mediate Cell-Cell Interactions </a:t>
            </a:r>
            <a:br>
              <a:rPr lang="en-US" sz="2800" dirty="0" smtClean="0">
                <a:latin typeface="Book Antiqua" pitchFamily="18" charset="0"/>
              </a:rPr>
            </a:br>
            <a:r>
              <a:rPr lang="en-US" sz="2800" dirty="0" smtClean="0">
                <a:latin typeface="Book Antiqua" pitchFamily="18" charset="0"/>
              </a:rPr>
              <a:t>    and Adhesion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19</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078468"/>
            <a:ext cx="8382000" cy="5078313"/>
          </a:xfrm>
          <a:prstGeom prst="rect">
            <a:avLst/>
          </a:prstGeom>
          <a:noFill/>
        </p:spPr>
        <p:txBody>
          <a:bodyPr wrap="square" rtlCol="0">
            <a:spAutoFit/>
          </a:bodyPr>
          <a:lstStyle/>
          <a:p>
            <a:pPr marL="0" lvl="1"/>
            <a:r>
              <a:rPr lang="en-US" sz="2400" dirty="0">
                <a:latin typeface="Book Antiqua" pitchFamily="18" charset="0"/>
              </a:rPr>
              <a:t>C</a:t>
            </a:r>
            <a:r>
              <a:rPr lang="en-US" sz="2400" dirty="0" smtClean="0">
                <a:latin typeface="Book Antiqua" pitchFamily="18" charset="0"/>
              </a:rPr>
              <a:t>. Immunoglobulin-like proteins</a:t>
            </a:r>
          </a:p>
          <a:p>
            <a:pPr marL="0" lvl="1"/>
            <a:endParaRPr lang="en-US" sz="1000" dirty="0" smtClean="0">
              <a:latin typeface="Book Antiqua" pitchFamily="18" charset="0"/>
            </a:endParaRPr>
          </a:p>
          <a:p>
            <a:pPr marL="800100" lvl="2" indent="-342900">
              <a:buFont typeface="Wingdings" pitchFamily="2" charset="2"/>
              <a:buChar char="§"/>
            </a:pPr>
            <a:r>
              <a:rPr lang="en-US" sz="2400" dirty="0" smtClean="0">
                <a:latin typeface="Book Antiqua" pitchFamily="18" charset="0"/>
              </a:rPr>
              <a:t>Undergo Ca</a:t>
            </a:r>
            <a:r>
              <a:rPr lang="en-US" sz="2400" baseline="30000" dirty="0" smtClean="0">
                <a:latin typeface="Book Antiqua" pitchFamily="18" charset="0"/>
              </a:rPr>
              <a:t>2+</a:t>
            </a:r>
            <a:r>
              <a:rPr lang="en-US" sz="2400" dirty="0" smtClean="0">
                <a:latin typeface="Book Antiqua" pitchFamily="18" charset="0"/>
              </a:rPr>
              <a:t> independent interactions</a:t>
            </a:r>
          </a:p>
          <a:p>
            <a:pPr marL="800100" lvl="2" indent="-342900">
              <a:buFont typeface="Wingdings" pitchFamily="2" charset="2"/>
              <a:buChar char="§"/>
            </a:pPr>
            <a:endParaRPr lang="en-US" sz="1000" dirty="0" smtClean="0">
              <a:latin typeface="Book Antiqua" pitchFamily="18" charset="0"/>
            </a:endParaRPr>
          </a:p>
          <a:p>
            <a:pPr marL="800100" lvl="2" indent="-342900">
              <a:buFont typeface="Wingdings" pitchFamily="2" charset="2"/>
              <a:buChar char="§"/>
            </a:pPr>
            <a:r>
              <a:rPr lang="en-US" sz="2400" dirty="0" err="1">
                <a:latin typeface="Book Antiqua" pitchFamily="18" charset="0"/>
              </a:rPr>
              <a:t>H</a:t>
            </a:r>
            <a:r>
              <a:rPr lang="en-US" sz="2400" dirty="0" err="1" smtClean="0">
                <a:latin typeface="Book Antiqua" pitchFamily="18" charset="0"/>
              </a:rPr>
              <a:t>omophilic</a:t>
            </a:r>
            <a:r>
              <a:rPr lang="en-US" sz="2400" dirty="0" smtClean="0">
                <a:latin typeface="Book Antiqua" pitchFamily="18" charset="0"/>
              </a:rPr>
              <a:t> interactions</a:t>
            </a:r>
          </a:p>
          <a:p>
            <a:pPr marL="800100" lvl="2" indent="-342900">
              <a:buFont typeface="Wingdings" pitchFamily="2" charset="2"/>
              <a:buChar char="§"/>
            </a:pPr>
            <a:endParaRPr lang="en-US" sz="1000" dirty="0">
              <a:latin typeface="Book Antiqua" pitchFamily="18" charset="0"/>
            </a:endParaRPr>
          </a:p>
          <a:p>
            <a:pPr marL="800100" lvl="2" indent="-342900">
              <a:buFont typeface="Wingdings" pitchFamily="2" charset="2"/>
              <a:buChar char="§"/>
            </a:pPr>
            <a:r>
              <a:rPr lang="en-US" sz="2400" dirty="0" err="1" smtClean="0">
                <a:latin typeface="Book Antiqua" pitchFamily="18" charset="0"/>
              </a:rPr>
              <a:t>Heterophilic</a:t>
            </a:r>
            <a:r>
              <a:rPr lang="en-US" sz="2400" dirty="0" smtClean="0">
                <a:latin typeface="Book Antiqua" pitchFamily="18" charset="0"/>
              </a:rPr>
              <a:t> interactions with an integrin</a:t>
            </a:r>
          </a:p>
          <a:p>
            <a:pPr marL="800100" lvl="2" indent="-342900">
              <a:buFont typeface="Wingdings" pitchFamily="2" charset="2"/>
              <a:buChar char="§"/>
            </a:pPr>
            <a:endParaRPr lang="en-US" sz="2400" dirty="0">
              <a:latin typeface="Book Antiqua" pitchFamily="18" charset="0"/>
            </a:endParaRPr>
          </a:p>
          <a:p>
            <a:pPr marL="0" lvl="2"/>
            <a:r>
              <a:rPr lang="en-US" sz="2400" dirty="0" smtClean="0">
                <a:latin typeface="Book Antiqua" pitchFamily="18" charset="0"/>
              </a:rPr>
              <a:t>D. </a:t>
            </a:r>
            <a:r>
              <a:rPr lang="en-US" sz="2400" dirty="0" err="1" smtClean="0">
                <a:latin typeface="Book Antiqua" pitchFamily="18" charset="0"/>
              </a:rPr>
              <a:t>Selectins</a:t>
            </a:r>
            <a:r>
              <a:rPr lang="en-US" sz="2400" dirty="0" smtClean="0">
                <a:latin typeface="Book Antiqua" pitchFamily="18" charset="0"/>
              </a:rPr>
              <a:t> (A type of </a:t>
            </a:r>
            <a:r>
              <a:rPr lang="en-US" sz="2400" dirty="0" err="1" smtClean="0">
                <a:latin typeface="Book Antiqua" pitchFamily="18" charset="0"/>
              </a:rPr>
              <a:t>lectin</a:t>
            </a:r>
            <a:r>
              <a:rPr lang="en-US" sz="2400" dirty="0" smtClean="0">
                <a:latin typeface="Book Antiqua" pitchFamily="18" charset="0"/>
              </a:rPr>
              <a:t>)</a:t>
            </a:r>
          </a:p>
          <a:p>
            <a:pPr marL="0" lvl="2"/>
            <a:endParaRPr lang="en-US" sz="1000" dirty="0" smtClean="0">
              <a:latin typeface="Book Antiqua" pitchFamily="18" charset="0"/>
            </a:endParaRPr>
          </a:p>
          <a:p>
            <a:pPr marL="800100" lvl="3" indent="-342900">
              <a:buFont typeface="Wingdings" pitchFamily="2" charset="2"/>
              <a:buChar char="§"/>
            </a:pPr>
            <a:r>
              <a:rPr lang="en-US" sz="2400" dirty="0" smtClean="0">
                <a:latin typeface="Book Antiqua" pitchFamily="18" charset="0"/>
              </a:rPr>
              <a:t>Bind tightly to carbohydrate moieties in neighboring cells in a Ca</a:t>
            </a:r>
            <a:r>
              <a:rPr lang="en-US" sz="2400" baseline="30000" dirty="0" smtClean="0">
                <a:latin typeface="Book Antiqua" pitchFamily="18" charset="0"/>
              </a:rPr>
              <a:t>2</a:t>
            </a:r>
            <a:r>
              <a:rPr lang="en-US" sz="2400" baseline="30000" dirty="0">
                <a:latin typeface="Book Antiqua" pitchFamily="18" charset="0"/>
              </a:rPr>
              <a:t>+</a:t>
            </a:r>
            <a:r>
              <a:rPr lang="en-US" sz="2400" dirty="0">
                <a:latin typeface="Book Antiqua" pitchFamily="18" charset="0"/>
              </a:rPr>
              <a:t> </a:t>
            </a:r>
            <a:r>
              <a:rPr lang="en-US" sz="2400" dirty="0" smtClean="0">
                <a:latin typeface="Book Antiqua" pitchFamily="18" charset="0"/>
              </a:rPr>
              <a:t>dependent manner</a:t>
            </a:r>
          </a:p>
          <a:p>
            <a:pPr marL="800100" lvl="3" indent="-342900">
              <a:buFont typeface="Wingdings" pitchFamily="2" charset="2"/>
              <a:buChar char="§"/>
            </a:pPr>
            <a:endParaRPr lang="en-US" sz="1000" dirty="0" smtClean="0">
              <a:latin typeface="Book Antiqua" pitchFamily="18" charset="0"/>
            </a:endParaRPr>
          </a:p>
          <a:p>
            <a:pPr marL="800100" lvl="3" indent="-342900">
              <a:buFont typeface="Wingdings" pitchFamily="2" charset="2"/>
              <a:buChar char="§"/>
            </a:pPr>
            <a:r>
              <a:rPr lang="en-US" sz="2400" dirty="0" smtClean="0">
                <a:latin typeface="Book Antiqua" pitchFamily="18" charset="0"/>
              </a:rPr>
              <a:t>Found in various types of blood cells and endothelial cells lining blood vessels</a:t>
            </a:r>
          </a:p>
          <a:p>
            <a:pPr marL="800100" lvl="3" indent="-342900">
              <a:buFont typeface="Wingdings" pitchFamily="2" charset="2"/>
              <a:buChar char="§"/>
            </a:pPr>
            <a:endParaRPr lang="en-US" sz="1000" dirty="0" smtClean="0">
              <a:latin typeface="Book Antiqua" pitchFamily="18" charset="0"/>
            </a:endParaRPr>
          </a:p>
          <a:p>
            <a:pPr marL="800100" lvl="3" indent="-342900">
              <a:buFont typeface="Wingdings" pitchFamily="2" charset="2"/>
              <a:buChar char="§"/>
            </a:pPr>
            <a:r>
              <a:rPr lang="en-US" sz="2400" dirty="0" smtClean="0">
                <a:latin typeface="Book Antiqua" pitchFamily="18" charset="0"/>
              </a:rPr>
              <a:t>Participate in blood-clotting</a:t>
            </a:r>
            <a:endParaRPr lang="en-US" sz="2400" dirty="0">
              <a:latin typeface="Book Antiqua" pitchFamily="18" charset="0"/>
            </a:endParaRPr>
          </a:p>
        </p:txBody>
      </p:sp>
    </p:spTree>
    <p:extLst>
      <p:ext uri="{BB962C8B-B14F-4D97-AF65-F5344CB8AC3E}">
        <p14:creationId xmlns:p14="http://schemas.microsoft.com/office/powerpoint/2010/main" val="206878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111375"/>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endParaRPr lang="en-US" sz="3400" b="1" dirty="0" smtClean="0">
              <a:latin typeface="Book Antiqua" pitchFamily="18" charset="0"/>
            </a:endParaRPr>
          </a:p>
          <a:p>
            <a:pPr algn="ctr">
              <a:tabLst>
                <a:tab pos="2060575" algn="l"/>
              </a:tabLst>
            </a:pPr>
            <a:r>
              <a:rPr lang="en-US" sz="3400" b="1" dirty="0" smtClean="0">
                <a:latin typeface="Book Antiqua" pitchFamily="18" charset="0"/>
              </a:rPr>
              <a:t>Membrane Dynamics</a:t>
            </a:r>
          </a:p>
          <a:p>
            <a:pPr algn="ctr">
              <a:tabLst>
                <a:tab pos="2060575" algn="l"/>
              </a:tabLst>
            </a:pPr>
            <a:r>
              <a:rPr lang="en-US" sz="3400" dirty="0" smtClean="0">
                <a:latin typeface="Book Antiqua" pitchFamily="18" charset="0"/>
              </a:rPr>
              <a:t> </a:t>
            </a:r>
            <a:endParaRPr lang="en-US" sz="3400" dirty="0">
              <a:latin typeface="Book Antiqua" pitchFamily="18" charset="0"/>
            </a:endParaRPr>
          </a:p>
        </p:txBody>
      </p:sp>
      <p:sp>
        <p:nvSpPr>
          <p:cNvPr id="2053" name="Line 6"/>
          <p:cNvSpPr>
            <a:spLocks noChangeShapeType="1"/>
          </p:cNvSpPr>
          <p:nvPr/>
        </p:nvSpPr>
        <p:spPr bwMode="auto">
          <a:xfrm>
            <a:off x="609600" y="173037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48768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2</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914181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 Membrane Fusion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20</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078468"/>
            <a:ext cx="8382000" cy="3416320"/>
          </a:xfrm>
          <a:prstGeom prst="rect">
            <a:avLst/>
          </a:prstGeom>
          <a:noFill/>
        </p:spPr>
        <p:txBody>
          <a:bodyPr wrap="square" rtlCol="0">
            <a:spAutoFit/>
          </a:bodyPr>
          <a:lstStyle/>
          <a:p>
            <a:pPr marL="0" lvl="1"/>
            <a:r>
              <a:rPr lang="en-US" sz="2400" dirty="0" smtClean="0">
                <a:latin typeface="Book Antiqua" pitchFamily="18" charset="0"/>
              </a:rPr>
              <a:t>Membranes are very stable but are NOT static. They undergo fusion, which is </a:t>
            </a:r>
            <a:r>
              <a:rPr lang="en-US" sz="2400" dirty="0">
                <a:latin typeface="Book Antiqua" pitchFamily="18" charset="0"/>
              </a:rPr>
              <a:t>central to many biological processes</a:t>
            </a:r>
            <a:r>
              <a:rPr lang="en-US" sz="2400" dirty="0" smtClean="0">
                <a:latin typeface="Book Antiqua" pitchFamily="18" charset="0"/>
              </a:rPr>
              <a:t>.</a:t>
            </a:r>
          </a:p>
          <a:p>
            <a:pPr marL="0" lvl="1"/>
            <a:endParaRPr lang="en-US" sz="2400" dirty="0">
              <a:latin typeface="Book Antiqua" pitchFamily="18" charset="0"/>
            </a:endParaRPr>
          </a:p>
          <a:p>
            <a:pPr marL="342900" lvl="1" indent="-342900">
              <a:buFont typeface="Wingdings" pitchFamily="2" charset="2"/>
              <a:buChar char="§"/>
            </a:pPr>
            <a:r>
              <a:rPr lang="en-US" sz="2400" dirty="0" smtClean="0">
                <a:latin typeface="Book Antiqua" pitchFamily="18" charset="0"/>
              </a:rPr>
              <a:t>Fusion occurs between two membranes without loss of membrane continuity.</a:t>
            </a:r>
          </a:p>
          <a:p>
            <a:pPr marL="342900" lvl="1" indent="-342900">
              <a:buFont typeface="Wingdings" pitchFamily="2" charset="2"/>
              <a:buChar char="§"/>
            </a:pPr>
            <a:endParaRPr lang="en-US" sz="2400" dirty="0">
              <a:latin typeface="Book Antiqua" pitchFamily="18" charset="0"/>
            </a:endParaRPr>
          </a:p>
          <a:p>
            <a:pPr marL="342900" lvl="1" indent="-342900">
              <a:buFont typeface="Wingdings" pitchFamily="2" charset="2"/>
              <a:buChar char="§"/>
            </a:pPr>
            <a:r>
              <a:rPr lang="en-US" sz="2400" dirty="0" smtClean="0">
                <a:latin typeface="Book Antiqua" pitchFamily="18" charset="0"/>
              </a:rPr>
              <a:t>The process can be spontaneous or protein-mediated via integral proteins called fusion proteins.</a:t>
            </a:r>
            <a:endParaRPr lang="en-US" sz="2400" dirty="0">
              <a:latin typeface="Book Antiqua" pitchFamily="18" charset="0"/>
            </a:endParaRPr>
          </a:p>
        </p:txBody>
      </p:sp>
    </p:spTree>
    <p:extLst>
      <p:ext uri="{BB962C8B-B14F-4D97-AF65-F5344CB8AC3E}">
        <p14:creationId xmlns:p14="http://schemas.microsoft.com/office/powerpoint/2010/main" val="2061009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2I. General Steps for Membrane Fusion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21</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078468"/>
            <a:ext cx="8382000" cy="4924425"/>
          </a:xfrm>
          <a:prstGeom prst="rect">
            <a:avLst/>
          </a:prstGeom>
          <a:noFill/>
        </p:spPr>
        <p:txBody>
          <a:bodyPr wrap="square" rtlCol="0">
            <a:spAutoFit/>
          </a:bodyPr>
          <a:lstStyle/>
          <a:p>
            <a:pPr marL="0" lvl="1"/>
            <a:endParaRPr lang="en-US" sz="1000" dirty="0">
              <a:latin typeface="Book Antiqua" pitchFamily="18" charset="0"/>
            </a:endParaRPr>
          </a:p>
          <a:p>
            <a:pPr lvl="1" indent="-457200">
              <a:buAutoNum type="arabicPeriod"/>
            </a:pPr>
            <a:r>
              <a:rPr lang="en-US" sz="2400" dirty="0" smtClean="0">
                <a:latin typeface="Book Antiqua" pitchFamily="18" charset="0"/>
              </a:rPr>
              <a:t>Two membranes recognize one another.</a:t>
            </a:r>
          </a:p>
          <a:p>
            <a:pPr lvl="1" indent="-457200">
              <a:buAutoNum type="arabicPeriod"/>
            </a:pPr>
            <a:endParaRPr lang="en-US" sz="1000" dirty="0" smtClean="0">
              <a:latin typeface="Book Antiqua" pitchFamily="18" charset="0"/>
            </a:endParaRPr>
          </a:p>
          <a:p>
            <a:pPr lvl="1" indent="-457200">
              <a:buAutoNum type="arabicPeriod"/>
            </a:pPr>
            <a:r>
              <a:rPr lang="en-US" sz="2400" dirty="0" smtClean="0">
                <a:latin typeface="Book Antiqua" pitchFamily="18" charset="0"/>
              </a:rPr>
              <a:t>The surfaces become closely apposed resulting in loss of water molecules that interact with the polar head groups of lipids.</a:t>
            </a:r>
          </a:p>
          <a:p>
            <a:pPr lvl="1" indent="-457200">
              <a:buAutoNum type="arabicPeriod"/>
            </a:pPr>
            <a:endParaRPr lang="en-US" sz="1000" dirty="0">
              <a:latin typeface="Book Antiqua" pitchFamily="18" charset="0"/>
            </a:endParaRPr>
          </a:p>
          <a:p>
            <a:pPr lvl="1" indent="-457200">
              <a:buAutoNum type="arabicPeriod"/>
            </a:pPr>
            <a:r>
              <a:rPr lang="en-US" sz="2400" dirty="0" smtClean="0">
                <a:latin typeface="Book Antiqua" pitchFamily="18" charset="0"/>
              </a:rPr>
              <a:t>The bilayer structures become locally disrupted, resulting in fusion of the outer leaflet of each membrane (</a:t>
            </a:r>
            <a:r>
              <a:rPr lang="en-US" sz="2400" dirty="0" err="1" smtClean="0">
                <a:latin typeface="Book Antiqua" pitchFamily="18" charset="0"/>
              </a:rPr>
              <a:t>hemifusion</a:t>
            </a:r>
            <a:r>
              <a:rPr lang="en-US" sz="2400" dirty="0" smtClean="0">
                <a:latin typeface="Book Antiqua" pitchFamily="18" charset="0"/>
              </a:rPr>
              <a:t>)</a:t>
            </a:r>
          </a:p>
          <a:p>
            <a:pPr lvl="1" indent="-457200">
              <a:buAutoNum type="arabicPeriod"/>
            </a:pPr>
            <a:endParaRPr lang="en-US" sz="1000" dirty="0">
              <a:latin typeface="Book Antiqua" pitchFamily="18" charset="0"/>
            </a:endParaRPr>
          </a:p>
          <a:p>
            <a:pPr lvl="1" indent="-457200">
              <a:buAutoNum type="arabicPeriod"/>
            </a:pPr>
            <a:r>
              <a:rPr lang="en-US" sz="2400" dirty="0" smtClean="0">
                <a:latin typeface="Book Antiqua" pitchFamily="18" charset="0"/>
              </a:rPr>
              <a:t>The bilayers fuse to form a single continuous layer</a:t>
            </a:r>
          </a:p>
          <a:p>
            <a:pPr lvl="1" indent="-457200">
              <a:buAutoNum type="arabicPeriod"/>
            </a:pPr>
            <a:endParaRPr lang="en-US" sz="1000" dirty="0" smtClean="0">
              <a:latin typeface="Book Antiqua" pitchFamily="18" charset="0"/>
            </a:endParaRPr>
          </a:p>
          <a:p>
            <a:pPr marL="0" lvl="1"/>
            <a:r>
              <a:rPr lang="en-US" sz="2400" dirty="0" smtClean="0">
                <a:latin typeface="Book Antiqua" pitchFamily="18" charset="0"/>
              </a:rPr>
              <a:t>For receptor-mediated endocytosis or regulated secretion:</a:t>
            </a:r>
            <a:r>
              <a:rPr lang="en-US" sz="1000" dirty="0" smtClean="0">
                <a:latin typeface="Book Antiqua" pitchFamily="18" charset="0"/>
              </a:rPr>
              <a:t>:</a:t>
            </a:r>
            <a:endParaRPr lang="en-US" sz="1000" dirty="0">
              <a:latin typeface="Book Antiqua" pitchFamily="18" charset="0"/>
            </a:endParaRPr>
          </a:p>
          <a:p>
            <a:pPr marL="0" lvl="1"/>
            <a:r>
              <a:rPr lang="en-US" sz="2400" dirty="0" smtClean="0">
                <a:latin typeface="Book Antiqua" pitchFamily="18" charset="0"/>
              </a:rPr>
              <a:t>5.   The fusion process is triggered at the appropriate time or </a:t>
            </a:r>
            <a:br>
              <a:rPr lang="en-US" sz="2400" dirty="0" smtClean="0">
                <a:latin typeface="Book Antiqua" pitchFamily="18" charset="0"/>
              </a:rPr>
            </a:br>
            <a:r>
              <a:rPr lang="en-US" sz="2400" dirty="0" smtClean="0">
                <a:latin typeface="Book Antiqua" pitchFamily="18" charset="0"/>
              </a:rPr>
              <a:t>      in response to a specific signal.</a:t>
            </a:r>
            <a:endParaRPr lang="en-US" sz="2400" dirty="0">
              <a:latin typeface="Book Antiqua" pitchFamily="18" charset="0"/>
            </a:endParaRPr>
          </a:p>
        </p:txBody>
      </p:sp>
    </p:spTree>
    <p:extLst>
      <p:ext uri="{BB962C8B-B14F-4D97-AF65-F5344CB8AC3E}">
        <p14:creationId xmlns:p14="http://schemas.microsoft.com/office/powerpoint/2010/main" val="212233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8827"/>
          <a:stretch/>
        </p:blipFill>
        <p:spPr bwMode="auto">
          <a:xfrm>
            <a:off x="2832100" y="838200"/>
            <a:ext cx="4005488" cy="599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2II. Examples of Membrane Fusion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22</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540553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2III. Nerve Cell Communication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23</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pic>
        <p:nvPicPr>
          <p:cNvPr id="11266" name="Picture 2" descr="i-43a5bc26d35649e7cc2aeaeb17f3938f-synaps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080" y="1295400"/>
            <a:ext cx="4160520" cy="4495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990600"/>
            <a:ext cx="4457700" cy="5940088"/>
          </a:xfrm>
          <a:prstGeom prst="rect">
            <a:avLst/>
          </a:prstGeom>
          <a:noFill/>
        </p:spPr>
        <p:txBody>
          <a:bodyPr wrap="square" rtlCol="0">
            <a:spAutoFit/>
          </a:bodyPr>
          <a:lstStyle/>
          <a:p>
            <a:pPr marL="0" lvl="1"/>
            <a:r>
              <a:rPr lang="en-US" sz="2400" dirty="0">
                <a:latin typeface="Book Antiqua" pitchFamily="18" charset="0"/>
              </a:rPr>
              <a:t>N</a:t>
            </a:r>
            <a:r>
              <a:rPr lang="en-US" sz="2400" dirty="0" smtClean="0">
                <a:latin typeface="Book Antiqua" pitchFamily="18" charset="0"/>
              </a:rPr>
              <a:t>erve cells communicate with one another via structures called axons and dendrites.</a:t>
            </a:r>
          </a:p>
          <a:p>
            <a:pPr marL="0" lvl="1"/>
            <a:endParaRPr lang="en-US" sz="1000" dirty="0" smtClean="0">
              <a:latin typeface="Book Antiqua" pitchFamily="18" charset="0"/>
            </a:endParaRPr>
          </a:p>
          <a:p>
            <a:pPr marL="342900" lvl="1" indent="-342900">
              <a:buFont typeface="Wingdings" pitchFamily="2" charset="2"/>
              <a:buChar char="§"/>
            </a:pPr>
            <a:r>
              <a:rPr lang="en-US" sz="2400" b="1" dirty="0" smtClean="0">
                <a:latin typeface="Book Antiqua" pitchFamily="18" charset="0"/>
              </a:rPr>
              <a:t>Axons transmit information</a:t>
            </a:r>
            <a:r>
              <a:rPr lang="en-US" sz="2400" dirty="0" smtClean="0">
                <a:latin typeface="Book Antiqua" pitchFamily="18" charset="0"/>
              </a:rPr>
              <a:t> </a:t>
            </a:r>
            <a:r>
              <a:rPr lang="en-US" sz="2400" b="1" dirty="0" smtClean="0">
                <a:latin typeface="Book Antiqua" pitchFamily="18" charset="0"/>
              </a:rPr>
              <a:t>(neurotransmitter; presynaptic neuron) </a:t>
            </a:r>
            <a:r>
              <a:rPr lang="en-US" sz="2400" dirty="0" smtClean="0">
                <a:latin typeface="Book Antiqua" pitchFamily="18" charset="0"/>
              </a:rPr>
              <a:t>using exocytosis.</a:t>
            </a:r>
            <a:endParaRPr lang="en-US" sz="1000" dirty="0" smtClean="0">
              <a:latin typeface="Book Antiqua" pitchFamily="18" charset="0"/>
            </a:endParaRPr>
          </a:p>
          <a:p>
            <a:pPr marL="342900" lvl="1" indent="-342900">
              <a:buFont typeface="Wingdings" pitchFamily="2" charset="2"/>
              <a:buChar char="§"/>
            </a:pPr>
            <a:r>
              <a:rPr lang="en-US" sz="2400" b="1" dirty="0" smtClean="0">
                <a:latin typeface="Book Antiqua" pitchFamily="18" charset="0"/>
              </a:rPr>
              <a:t>Dendrites receive information (postsynaptic neuron) </a:t>
            </a:r>
            <a:r>
              <a:rPr lang="en-US" sz="2400" dirty="0" smtClean="0">
                <a:latin typeface="Book Antiqua" pitchFamily="18" charset="0"/>
              </a:rPr>
              <a:t>via receptors.</a:t>
            </a:r>
          </a:p>
          <a:p>
            <a:pPr marL="342900" lvl="1" indent="-342900">
              <a:buFont typeface="Wingdings" pitchFamily="2" charset="2"/>
              <a:buChar char="§"/>
            </a:pPr>
            <a:endParaRPr lang="en-US" sz="1000" dirty="0">
              <a:latin typeface="Book Antiqua" pitchFamily="18" charset="0"/>
            </a:endParaRPr>
          </a:p>
          <a:p>
            <a:pPr marL="342900" lvl="1" indent="-342900">
              <a:buFont typeface="Wingdings" pitchFamily="2" charset="2"/>
              <a:buChar char="§"/>
            </a:pPr>
            <a:r>
              <a:rPr lang="en-US" sz="2400" dirty="0" smtClean="0">
                <a:latin typeface="Book Antiqua" pitchFamily="18" charset="0"/>
              </a:rPr>
              <a:t>The apposition of an axon from one nerve cell and a dendrite from another nerve cell creates a structure called the </a:t>
            </a:r>
            <a:r>
              <a:rPr lang="en-US" sz="2400" b="1" dirty="0" smtClean="0">
                <a:latin typeface="Book Antiqua" pitchFamily="18" charset="0"/>
              </a:rPr>
              <a:t>synapse</a:t>
            </a:r>
            <a:r>
              <a:rPr lang="en-US" sz="2400" dirty="0" smtClean="0">
                <a:latin typeface="Book Antiqua" pitchFamily="18" charset="0"/>
              </a:rPr>
              <a:t>.</a:t>
            </a:r>
            <a:endParaRPr lang="en-US" sz="2400" dirty="0">
              <a:latin typeface="Book Antiqua" pitchFamily="18" charset="0"/>
            </a:endParaRPr>
          </a:p>
        </p:txBody>
      </p:sp>
      <p:sp>
        <p:nvSpPr>
          <p:cNvPr id="4" name="Rectangle 3"/>
          <p:cNvSpPr/>
          <p:nvPr/>
        </p:nvSpPr>
        <p:spPr>
          <a:xfrm>
            <a:off x="4495800" y="6172200"/>
            <a:ext cx="4572000" cy="461665"/>
          </a:xfrm>
          <a:prstGeom prst="rect">
            <a:avLst/>
          </a:prstGeom>
        </p:spPr>
        <p:txBody>
          <a:bodyPr>
            <a:spAutoFit/>
          </a:bodyPr>
          <a:lstStyle/>
          <a:p>
            <a:r>
              <a:rPr lang="en-US" sz="1200" dirty="0">
                <a:latin typeface="Book Antiqua" pitchFamily="18" charset="0"/>
              </a:rPr>
              <a:t>http://scienceblogs.com/purepedantry/2007/03/06/neuron-to-glia-synapse-on-axon/</a:t>
            </a:r>
          </a:p>
        </p:txBody>
      </p:sp>
    </p:spTree>
    <p:extLst>
      <p:ext uri="{BB962C8B-B14F-4D97-AF65-F5344CB8AC3E}">
        <p14:creationId xmlns:p14="http://schemas.microsoft.com/office/powerpoint/2010/main" val="1681836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3116"/>
          <a:stretch/>
        </p:blipFill>
        <p:spPr bwMode="auto">
          <a:xfrm>
            <a:off x="304800" y="914400"/>
            <a:ext cx="8534400" cy="411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2III. Neurotransmitter Release aided by Fusion </a:t>
            </a:r>
            <a:br>
              <a:rPr lang="en-US" sz="2800" dirty="0" smtClean="0">
                <a:latin typeface="Book Antiqua" pitchFamily="18" charset="0"/>
              </a:rPr>
            </a:br>
            <a:r>
              <a:rPr lang="en-US" sz="2800" dirty="0" smtClean="0">
                <a:latin typeface="Book Antiqua" pitchFamily="18" charset="0"/>
              </a:rPr>
              <a:t>        Proteins: Step 1</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24</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Rectangle 3"/>
          <p:cNvSpPr/>
          <p:nvPr/>
        </p:nvSpPr>
        <p:spPr>
          <a:xfrm>
            <a:off x="381000" y="5029200"/>
            <a:ext cx="8305800" cy="1569660"/>
          </a:xfrm>
          <a:prstGeom prst="rect">
            <a:avLst/>
          </a:prstGeom>
        </p:spPr>
        <p:txBody>
          <a:bodyPr wrap="square">
            <a:spAutoFit/>
          </a:bodyPr>
          <a:lstStyle/>
          <a:p>
            <a:pPr marL="342900" indent="-342900">
              <a:buFont typeface="Wingdings" pitchFamily="2" charset="2"/>
              <a:buChar char="§"/>
            </a:pPr>
            <a:r>
              <a:rPr lang="en-US" sz="2400" dirty="0">
                <a:latin typeface="Book Antiqua" pitchFamily="18" charset="0"/>
                <a:ea typeface="ＭＳ Ｐゴシック" pitchFamily="34" charset="-128"/>
              </a:rPr>
              <a:t>The secretory vesicle membrane contains the v-SNARE </a:t>
            </a:r>
            <a:r>
              <a:rPr lang="en-US" sz="2400" dirty="0" err="1">
                <a:latin typeface="Book Antiqua" pitchFamily="18" charset="0"/>
                <a:ea typeface="ＭＳ Ｐゴシック" pitchFamily="34" charset="-128"/>
              </a:rPr>
              <a:t>synaptobrevin</a:t>
            </a:r>
            <a:r>
              <a:rPr lang="en-US" sz="2400" dirty="0">
                <a:latin typeface="Book Antiqua" pitchFamily="18" charset="0"/>
                <a:ea typeface="ＭＳ Ｐゴシック" pitchFamily="34" charset="-128"/>
              </a:rPr>
              <a:t> (red). </a:t>
            </a:r>
            <a:endParaRPr lang="en-US" sz="2400" dirty="0" smtClean="0">
              <a:latin typeface="Book Antiqua" pitchFamily="18" charset="0"/>
              <a:ea typeface="ＭＳ Ｐゴシック" pitchFamily="34" charset="-128"/>
            </a:endParaRPr>
          </a:p>
          <a:p>
            <a:pPr marL="342900" indent="-342900">
              <a:buFont typeface="Wingdings" pitchFamily="2" charset="2"/>
              <a:buChar char="§"/>
            </a:pPr>
            <a:r>
              <a:rPr lang="en-US" sz="2400" dirty="0" smtClean="0">
                <a:latin typeface="Book Antiqua" pitchFamily="18" charset="0"/>
                <a:ea typeface="ＭＳ Ｐゴシック" pitchFamily="34" charset="-128"/>
              </a:rPr>
              <a:t>The </a:t>
            </a:r>
            <a:r>
              <a:rPr lang="en-US" sz="2400" dirty="0">
                <a:latin typeface="Book Antiqua" pitchFamily="18" charset="0"/>
                <a:ea typeface="ＭＳ Ｐゴシック" pitchFamily="34" charset="-128"/>
              </a:rPr>
              <a:t>target (plasma) membrane contains the t-SNAREs </a:t>
            </a:r>
            <a:r>
              <a:rPr lang="en-US" sz="2400" dirty="0" err="1">
                <a:latin typeface="Book Antiqua" pitchFamily="18" charset="0"/>
                <a:ea typeface="ＭＳ Ｐゴシック" pitchFamily="34" charset="-128"/>
              </a:rPr>
              <a:t>syntaxin</a:t>
            </a:r>
            <a:r>
              <a:rPr lang="en-US" sz="2400" dirty="0">
                <a:latin typeface="Book Antiqua" pitchFamily="18" charset="0"/>
                <a:ea typeface="ＭＳ Ｐゴシック" pitchFamily="34" charset="-128"/>
              </a:rPr>
              <a:t> (blue) and SNAP25 (violet). </a:t>
            </a:r>
            <a:endParaRPr lang="en-US" sz="2400" dirty="0">
              <a:latin typeface="Book Antiqua" pitchFamily="18" charset="0"/>
            </a:endParaRPr>
          </a:p>
        </p:txBody>
      </p:sp>
    </p:spTree>
    <p:extLst>
      <p:ext uri="{BB962C8B-B14F-4D97-AF65-F5344CB8AC3E}">
        <p14:creationId xmlns:p14="http://schemas.microsoft.com/office/powerpoint/2010/main" val="417658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6603" b="7798"/>
          <a:stretch/>
        </p:blipFill>
        <p:spPr bwMode="auto">
          <a:xfrm>
            <a:off x="0" y="990600"/>
            <a:ext cx="9121140" cy="328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2III. Neurotransmitter Release aided by Fusion </a:t>
            </a:r>
            <a:br>
              <a:rPr lang="en-US" sz="2800" dirty="0" smtClean="0">
                <a:latin typeface="Book Antiqua" pitchFamily="18" charset="0"/>
              </a:rPr>
            </a:br>
            <a:r>
              <a:rPr lang="en-US" sz="2800" dirty="0" smtClean="0">
                <a:latin typeface="Book Antiqua" pitchFamily="18" charset="0"/>
              </a:rPr>
              <a:t>        Proteins: Step 2</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25</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Rectangle 3"/>
          <p:cNvSpPr/>
          <p:nvPr/>
        </p:nvSpPr>
        <p:spPr>
          <a:xfrm>
            <a:off x="381000" y="4495800"/>
            <a:ext cx="8305800" cy="1569660"/>
          </a:xfrm>
          <a:prstGeom prst="rect">
            <a:avLst/>
          </a:prstGeom>
        </p:spPr>
        <p:txBody>
          <a:bodyPr wrap="square">
            <a:spAutoFit/>
          </a:bodyPr>
          <a:lstStyle/>
          <a:p>
            <a:pPr marL="342900" indent="-342900">
              <a:buFont typeface="Wingdings" pitchFamily="2" charset="2"/>
              <a:buChar char="§"/>
            </a:pPr>
            <a:r>
              <a:rPr lang="en-US" sz="2400" dirty="0">
                <a:latin typeface="Book Antiqua" pitchFamily="18" charset="0"/>
                <a:ea typeface="ＭＳ Ｐゴシック" pitchFamily="34" charset="-128"/>
              </a:rPr>
              <a:t>When a local increase in [Ca</a:t>
            </a:r>
            <a:r>
              <a:rPr lang="en-US" sz="2400" baseline="30000" dirty="0">
                <a:latin typeface="Book Antiqua" pitchFamily="18" charset="0"/>
                <a:ea typeface="ＭＳ Ｐゴシック" pitchFamily="34" charset="-128"/>
              </a:rPr>
              <a:t>2+</a:t>
            </a:r>
            <a:r>
              <a:rPr lang="en-US" sz="2400" dirty="0">
                <a:latin typeface="Book Antiqua" pitchFamily="18" charset="0"/>
                <a:ea typeface="ＭＳ Ｐゴシック" pitchFamily="34" charset="-128"/>
              </a:rPr>
              <a:t>] signals release of neurotransmitter, the v-SNARE, SNAP25, and t-SNARE interact, forming a coiled bundle of four </a:t>
            </a:r>
            <a:r>
              <a:rPr lang="el-GR" sz="2400" dirty="0">
                <a:latin typeface="Book Antiqua" pitchFamily="18" charset="0"/>
                <a:ea typeface="ＭＳ Ｐゴシック" pitchFamily="34" charset="-128"/>
                <a:cs typeface="Times New Roman" pitchFamily="18" charset="0"/>
              </a:rPr>
              <a:t>α</a:t>
            </a:r>
            <a:r>
              <a:rPr lang="en-US" sz="2400" i="1" dirty="0">
                <a:latin typeface="Book Antiqua" pitchFamily="18" charset="0"/>
                <a:ea typeface="ＭＳ Ｐゴシック" pitchFamily="34" charset="-128"/>
              </a:rPr>
              <a:t> </a:t>
            </a:r>
            <a:r>
              <a:rPr lang="en-US" sz="2400" dirty="0" smtClean="0">
                <a:latin typeface="Book Antiqua" pitchFamily="18" charset="0"/>
                <a:ea typeface="ＭＳ Ｐゴシック" pitchFamily="34" charset="-128"/>
              </a:rPr>
              <a:t>helices.</a:t>
            </a:r>
          </a:p>
          <a:p>
            <a:endParaRPr lang="en-US" sz="2400" dirty="0" smtClean="0">
              <a:latin typeface="Book Antiqua" pitchFamily="18" charset="0"/>
              <a:ea typeface="ＭＳ Ｐゴシック" pitchFamily="34" charset="-128"/>
            </a:endParaRPr>
          </a:p>
        </p:txBody>
      </p:sp>
      <p:sp>
        <p:nvSpPr>
          <p:cNvPr id="7" name="Rectangle 6"/>
          <p:cNvSpPr/>
          <p:nvPr/>
        </p:nvSpPr>
        <p:spPr>
          <a:xfrm>
            <a:off x="2209800" y="1024128"/>
            <a:ext cx="1219200" cy="750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28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0118" b="9463"/>
          <a:stretch/>
        </p:blipFill>
        <p:spPr bwMode="auto">
          <a:xfrm>
            <a:off x="108134" y="1202964"/>
            <a:ext cx="8959666" cy="297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2III. Neurotransmitter Release aided by Fusion </a:t>
            </a:r>
            <a:br>
              <a:rPr lang="en-US" sz="2800" dirty="0" smtClean="0">
                <a:latin typeface="Book Antiqua" pitchFamily="18" charset="0"/>
              </a:rPr>
            </a:br>
            <a:r>
              <a:rPr lang="en-US" sz="2800" dirty="0" smtClean="0">
                <a:latin typeface="Book Antiqua" pitchFamily="18" charset="0"/>
              </a:rPr>
              <a:t>        Proteins: Step 3 and 4</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26</a:t>
            </a:fld>
            <a:endParaRPr lang="en-US">
              <a:solidFill>
                <a:schemeClr val="tx1"/>
              </a:solidFill>
            </a:endParaRPr>
          </a:p>
        </p:txBody>
      </p:sp>
      <p:sp>
        <p:nvSpPr>
          <p:cNvPr id="4" name="Rectangle 3"/>
          <p:cNvSpPr/>
          <p:nvPr/>
        </p:nvSpPr>
        <p:spPr>
          <a:xfrm>
            <a:off x="3819646" y="3124200"/>
            <a:ext cx="5257800" cy="461665"/>
          </a:xfrm>
          <a:prstGeom prst="rect">
            <a:avLst/>
          </a:prstGeom>
        </p:spPr>
        <p:txBody>
          <a:bodyPr wrap="square">
            <a:spAutoFit/>
          </a:bodyPr>
          <a:lstStyle/>
          <a:p>
            <a:pPr marL="342900" indent="-342900">
              <a:buFont typeface="Wingdings" pitchFamily="2" charset="2"/>
              <a:buChar char="§"/>
            </a:pPr>
            <a:r>
              <a:rPr lang="en-US" sz="2400" dirty="0" smtClean="0">
                <a:latin typeface="Book Antiqua" pitchFamily="18" charset="0"/>
                <a:ea typeface="ＭＳ Ｐゴシック" pitchFamily="34" charset="-128"/>
              </a:rPr>
              <a:t>The bilayers are locally disrupted.</a:t>
            </a:r>
            <a:endParaRPr lang="en-US" sz="2400" dirty="0">
              <a:latin typeface="Book Antiqua" pitchFamily="18" charset="0"/>
            </a:endParaRPr>
          </a:p>
        </p:txBody>
      </p:sp>
      <p:pic>
        <p:nvPicPr>
          <p:cNvPr id="10"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38507" b="10831"/>
          <a:stretch/>
        </p:blipFill>
        <p:spPr bwMode="auto">
          <a:xfrm>
            <a:off x="-29164" y="4156277"/>
            <a:ext cx="8106364" cy="263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3664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2III. Neurotransmitter Release aided by Fusion </a:t>
            </a:r>
            <a:br>
              <a:rPr lang="en-US" sz="2800" dirty="0" smtClean="0">
                <a:latin typeface="Book Antiqua" pitchFamily="18" charset="0"/>
              </a:rPr>
            </a:br>
            <a:r>
              <a:rPr lang="en-US" sz="2800" dirty="0" smtClean="0">
                <a:latin typeface="Book Antiqua" pitchFamily="18" charset="0"/>
              </a:rPr>
              <a:t>        Proteins: Step 5 and 6</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27</a:t>
            </a:fld>
            <a:endParaRPr lang="en-US">
              <a:solidFill>
                <a:schemeClr val="tx1"/>
              </a:solidFill>
            </a:endParaRPr>
          </a:p>
        </p:txBody>
      </p:sp>
      <p:pic>
        <p:nvPicPr>
          <p:cNvPr id="9"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3870" b="9612"/>
          <a:stretch/>
        </p:blipFill>
        <p:spPr bwMode="auto">
          <a:xfrm>
            <a:off x="381000" y="990600"/>
            <a:ext cx="6856754" cy="293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43785" b="11474"/>
          <a:stretch/>
        </p:blipFill>
        <p:spPr bwMode="auto">
          <a:xfrm>
            <a:off x="533400" y="4023548"/>
            <a:ext cx="8534400" cy="237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842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111375"/>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endParaRPr lang="en-US" sz="3400" b="1" dirty="0" smtClean="0">
              <a:latin typeface="Book Antiqua" pitchFamily="18" charset="0"/>
            </a:endParaRPr>
          </a:p>
          <a:p>
            <a:pPr algn="ctr">
              <a:tabLst>
                <a:tab pos="2060575" algn="l"/>
              </a:tabLst>
            </a:pPr>
            <a:r>
              <a:rPr lang="en-US" sz="3400" b="1" dirty="0" smtClean="0">
                <a:latin typeface="Book Antiqua" pitchFamily="18" charset="0"/>
              </a:rPr>
              <a:t>Membrane Transport</a:t>
            </a:r>
          </a:p>
          <a:p>
            <a:pPr algn="ctr">
              <a:tabLst>
                <a:tab pos="2060575" algn="l"/>
              </a:tabLst>
            </a:pPr>
            <a:r>
              <a:rPr lang="en-US" sz="3400" dirty="0" smtClean="0">
                <a:latin typeface="Book Antiqua" pitchFamily="18" charset="0"/>
              </a:rPr>
              <a:t> </a:t>
            </a:r>
            <a:endParaRPr lang="en-US" sz="3400" dirty="0">
              <a:latin typeface="Book Antiqua" pitchFamily="18" charset="0"/>
            </a:endParaRPr>
          </a:p>
        </p:txBody>
      </p:sp>
      <p:sp>
        <p:nvSpPr>
          <p:cNvPr id="2053" name="Line 6"/>
          <p:cNvSpPr>
            <a:spLocks noChangeShapeType="1"/>
          </p:cNvSpPr>
          <p:nvPr/>
        </p:nvSpPr>
        <p:spPr bwMode="auto">
          <a:xfrm>
            <a:off x="609600" y="173037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48768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28</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3660124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1</a:t>
            </a:r>
            <a:r>
              <a:rPr lang="en-US" sz="2800" dirty="0" smtClean="0">
                <a:latin typeface="Book Antiqua" pitchFamily="18" charset="0"/>
              </a:rPr>
              <a:t>. The Cell is Selectively Permeable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29</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381000" y="1078468"/>
            <a:ext cx="8382000" cy="5262979"/>
          </a:xfrm>
          <a:prstGeom prst="rect">
            <a:avLst/>
          </a:prstGeom>
          <a:noFill/>
        </p:spPr>
        <p:txBody>
          <a:bodyPr wrap="square" rtlCol="0">
            <a:spAutoFit/>
          </a:bodyPr>
          <a:lstStyle/>
          <a:p>
            <a:pPr marL="0" lvl="1"/>
            <a:r>
              <a:rPr lang="en-US" sz="2400" dirty="0" smtClean="0">
                <a:latin typeface="Book Antiqua" pitchFamily="18" charset="0"/>
              </a:rPr>
              <a:t>All living cells interact with their surroundings by transporting solutes in and out as needed for biosynthesis and metabolism. The transport process is restricted by the physical and chemical properties of the solutes.</a:t>
            </a:r>
          </a:p>
          <a:p>
            <a:pPr marL="0" lvl="1"/>
            <a:endParaRPr lang="en-US" sz="2400" dirty="0">
              <a:latin typeface="Book Antiqua" pitchFamily="18" charset="0"/>
            </a:endParaRPr>
          </a:p>
          <a:p>
            <a:pPr marL="0" lvl="1"/>
            <a:r>
              <a:rPr lang="en-US" sz="2400" dirty="0" smtClean="0">
                <a:latin typeface="Book Antiqua" pitchFamily="18" charset="0"/>
              </a:rPr>
              <a:t>Four main factors govern cell permeability:</a:t>
            </a:r>
          </a:p>
          <a:p>
            <a:pPr marL="0" lvl="1"/>
            <a:endParaRPr lang="en-US" sz="2400" dirty="0">
              <a:latin typeface="Book Antiqua" pitchFamily="18" charset="0"/>
            </a:endParaRPr>
          </a:p>
          <a:p>
            <a:pPr lvl="1" indent="-457200">
              <a:buAutoNum type="alphaUcPeriod"/>
            </a:pPr>
            <a:r>
              <a:rPr lang="en-US" sz="2400" dirty="0" smtClean="0">
                <a:latin typeface="Book Antiqua" pitchFamily="18" charset="0"/>
              </a:rPr>
              <a:t>Size</a:t>
            </a:r>
          </a:p>
          <a:p>
            <a:pPr lvl="1" indent="-457200">
              <a:buAutoNum type="alphaUcPeriod"/>
            </a:pPr>
            <a:endParaRPr lang="en-US" sz="2400" dirty="0">
              <a:latin typeface="Book Antiqua" pitchFamily="18" charset="0"/>
            </a:endParaRPr>
          </a:p>
          <a:p>
            <a:pPr lvl="1" indent="-457200">
              <a:buAutoNum type="alphaUcPeriod"/>
            </a:pPr>
            <a:r>
              <a:rPr lang="en-US" sz="2400" dirty="0" smtClean="0">
                <a:latin typeface="Book Antiqua" pitchFamily="18" charset="0"/>
              </a:rPr>
              <a:t>Hydrophobicity</a:t>
            </a:r>
          </a:p>
          <a:p>
            <a:pPr lvl="1" indent="-457200">
              <a:buAutoNum type="alphaUcPeriod"/>
            </a:pPr>
            <a:endParaRPr lang="en-US" sz="2400" dirty="0">
              <a:latin typeface="Book Antiqua" pitchFamily="18" charset="0"/>
            </a:endParaRPr>
          </a:p>
          <a:p>
            <a:pPr lvl="1" indent="-457200">
              <a:buAutoNum type="alphaUcPeriod"/>
            </a:pPr>
            <a:r>
              <a:rPr lang="en-US" sz="2400" dirty="0" smtClean="0">
                <a:latin typeface="Book Antiqua" pitchFamily="18" charset="0"/>
              </a:rPr>
              <a:t>Charge</a:t>
            </a:r>
          </a:p>
          <a:p>
            <a:pPr lvl="1" indent="-457200">
              <a:buAutoNum type="alphaUcPeriod"/>
            </a:pPr>
            <a:endParaRPr lang="en-US" sz="2400" dirty="0" smtClean="0">
              <a:latin typeface="Book Antiqua" pitchFamily="18" charset="0"/>
            </a:endParaRPr>
          </a:p>
          <a:p>
            <a:pPr lvl="1" indent="-457200">
              <a:buAutoNum type="alphaUcPeriod"/>
            </a:pPr>
            <a:r>
              <a:rPr lang="en-US" sz="2400" dirty="0" smtClean="0">
                <a:latin typeface="Book Antiqua" pitchFamily="18" charset="0"/>
              </a:rPr>
              <a:t>Concentration</a:t>
            </a:r>
            <a:endParaRPr lang="en-US" sz="2400" dirty="0">
              <a:latin typeface="Book Antiqua" pitchFamily="18" charset="0"/>
            </a:endParaRPr>
          </a:p>
        </p:txBody>
      </p:sp>
    </p:spTree>
    <p:extLst>
      <p:ext uri="{BB962C8B-B14F-4D97-AF65-F5344CB8AC3E}">
        <p14:creationId xmlns:p14="http://schemas.microsoft.com/office/powerpoint/2010/main" val="3186799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236"/>
          <a:stretch/>
        </p:blipFill>
        <p:spPr bwMode="auto">
          <a:xfrm>
            <a:off x="723900" y="914400"/>
            <a:ext cx="7696200" cy="497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1</a:t>
            </a:r>
            <a:r>
              <a:rPr lang="en-US" sz="2800" dirty="0" smtClean="0">
                <a:latin typeface="Book Antiqua" pitchFamily="18" charset="0"/>
              </a:rPr>
              <a:t>. Fluid Mosaic Model of Membranes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a:t>
            </a:fld>
            <a:endParaRPr lang="en-US">
              <a:solidFill>
                <a:schemeClr val="tx1"/>
              </a:solidFill>
            </a:endParaRPr>
          </a:p>
        </p:txBody>
      </p:sp>
      <p:sp>
        <p:nvSpPr>
          <p:cNvPr id="8" name="TextBox 7"/>
          <p:cNvSpPr txBox="1"/>
          <p:nvPr/>
        </p:nvSpPr>
        <p:spPr>
          <a:xfrm>
            <a:off x="533400" y="5950803"/>
            <a:ext cx="8382000" cy="830997"/>
          </a:xfrm>
          <a:prstGeom prst="rect">
            <a:avLst/>
          </a:prstGeom>
          <a:noFill/>
        </p:spPr>
        <p:txBody>
          <a:bodyPr wrap="square" rtlCol="0">
            <a:spAutoFit/>
          </a:bodyPr>
          <a:lstStyle/>
          <a:p>
            <a:r>
              <a:rPr lang="en-US" sz="2400" dirty="0" smtClean="0">
                <a:latin typeface="Book Antiqua" pitchFamily="18" charset="0"/>
              </a:rPr>
              <a:t>Membrane mosaic is </a:t>
            </a:r>
            <a:r>
              <a:rPr lang="en-US" sz="2400" b="1" dirty="0" smtClean="0">
                <a:latin typeface="Book Antiqua" pitchFamily="18" charset="0"/>
              </a:rPr>
              <a:t>fluid</a:t>
            </a:r>
            <a:r>
              <a:rPr lang="en-US" sz="2400" dirty="0" smtClean="0">
                <a:latin typeface="Book Antiqua" pitchFamily="18" charset="0"/>
              </a:rPr>
              <a:t> because the </a:t>
            </a:r>
            <a:r>
              <a:rPr lang="en-US" sz="2400" dirty="0" err="1" smtClean="0">
                <a:latin typeface="Book Antiqua" pitchFamily="18" charset="0"/>
              </a:rPr>
              <a:t>noncovalent</a:t>
            </a:r>
            <a:r>
              <a:rPr lang="en-US" sz="2400" dirty="0" smtClean="0">
                <a:latin typeface="Book Antiqua" pitchFamily="18" charset="0"/>
              </a:rPr>
              <a:t> interactions enable the molecules to freely move </a:t>
            </a:r>
            <a:r>
              <a:rPr lang="en-US" sz="2400" b="1" dirty="0" smtClean="0">
                <a:latin typeface="Book Antiqua" pitchFamily="18" charset="0"/>
              </a:rPr>
              <a:t>laterally</a:t>
            </a:r>
            <a:r>
              <a:rPr lang="en-US" sz="2400" dirty="0" smtClean="0">
                <a:latin typeface="Book Antiqua" pitchFamily="18" charset="0"/>
              </a:rPr>
              <a:t>.</a:t>
            </a:r>
            <a:endParaRPr lang="en-US" sz="2400" dirty="0">
              <a:latin typeface="Book Antiqua" pitchFamily="18" charset="0"/>
            </a:endParaRPr>
          </a:p>
        </p:txBody>
      </p:sp>
    </p:spTree>
    <p:extLst>
      <p:ext uri="{BB962C8B-B14F-4D97-AF65-F5344CB8AC3E}">
        <p14:creationId xmlns:p14="http://schemas.microsoft.com/office/powerpoint/2010/main" val="341879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 General Table for Solute Permeability</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30</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089044894"/>
              </p:ext>
            </p:extLst>
          </p:nvPr>
        </p:nvGraphicFramePr>
        <p:xfrm>
          <a:off x="1531620" y="1066800"/>
          <a:ext cx="6080760" cy="3470148"/>
        </p:xfrm>
        <a:graphic>
          <a:graphicData uri="http://schemas.openxmlformats.org/drawingml/2006/table">
            <a:tbl>
              <a:tblPr firstRow="1" firstCol="1" bandRow="1"/>
              <a:tblGrid>
                <a:gridCol w="1954530"/>
                <a:gridCol w="1085850"/>
                <a:gridCol w="1520190"/>
                <a:gridCol w="1520190"/>
              </a:tblGrid>
              <a:tr h="0">
                <a:tc>
                  <a:txBody>
                    <a:bodyPr/>
                    <a:lstStyle/>
                    <a:p>
                      <a:pPr marL="0" marR="0" algn="ctr">
                        <a:lnSpc>
                          <a:spcPct val="115000"/>
                        </a:lnSpc>
                        <a:spcBef>
                          <a:spcPts val="0"/>
                        </a:spcBef>
                        <a:spcAft>
                          <a:spcPts val="0"/>
                        </a:spcAft>
                      </a:pPr>
                      <a:r>
                        <a:rPr lang="en-US" sz="1800" b="1" dirty="0">
                          <a:effectLst/>
                          <a:latin typeface="Book Antiqua"/>
                          <a:ea typeface="Calibri"/>
                          <a:cs typeface="Times New Roman"/>
                        </a:rPr>
                        <a:t>Solute</a:t>
                      </a:r>
                      <a:endParaRPr lang="en-US" sz="1100"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Book Antiqua"/>
                          <a:ea typeface="Calibri"/>
                          <a:cs typeface="Times New Roman"/>
                        </a:rPr>
                        <a:t>MW (g/mol)</a:t>
                      </a:r>
                      <a:endParaRPr lang="en-US" sz="110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Book Antiqua"/>
                          <a:ea typeface="Calibri"/>
                          <a:cs typeface="Times New Roman"/>
                        </a:rPr>
                        <a:t>Examples</a:t>
                      </a:r>
                      <a:endParaRPr lang="en-US" sz="110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Book Antiqua"/>
                          <a:ea typeface="Calibri"/>
                          <a:cs typeface="Times New Roman"/>
                        </a:rPr>
                        <a:t>Permeable</a:t>
                      </a:r>
                      <a:endParaRPr lang="en-US" sz="110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800">
                          <a:effectLst/>
                          <a:latin typeface="Book Antiqua"/>
                          <a:ea typeface="Calibri"/>
                          <a:cs typeface="Times New Roman"/>
                        </a:rPr>
                        <a:t>Nonpolar Molecules</a:t>
                      </a:r>
                      <a:endParaRPr lang="en-US" sz="110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000" b="1" dirty="0">
                          <a:effectLst/>
                          <a:latin typeface="Book Antiqua"/>
                          <a:ea typeface="Calibri"/>
                          <a:cs typeface="Times New Roman"/>
                        </a:rPr>
                        <a:t>*</a:t>
                      </a:r>
                      <a:endParaRPr lang="en-US" sz="3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Book Antiqua"/>
                          <a:ea typeface="Calibri"/>
                          <a:cs typeface="Times New Roman"/>
                        </a:rPr>
                        <a:t>CO</a:t>
                      </a:r>
                      <a:r>
                        <a:rPr lang="en-US" sz="1800" baseline="-25000" dirty="0" smtClean="0">
                          <a:effectLst/>
                          <a:latin typeface="Book Antiqua"/>
                          <a:ea typeface="Calibri"/>
                          <a:cs typeface="Times New Roman"/>
                        </a:rPr>
                        <a:t>2</a:t>
                      </a:r>
                      <a:endParaRPr lang="en-US" sz="1100" dirty="0">
                        <a:effectLst/>
                        <a:latin typeface="Calibri"/>
                        <a:ea typeface="Calibri"/>
                        <a:cs typeface="Times New Roman"/>
                      </a:endParaRPr>
                    </a:p>
                    <a:p>
                      <a:pPr marL="0" marR="0">
                        <a:lnSpc>
                          <a:spcPct val="115000"/>
                        </a:lnSpc>
                        <a:spcBef>
                          <a:spcPts val="0"/>
                        </a:spcBef>
                        <a:spcAft>
                          <a:spcPts val="0"/>
                        </a:spcAft>
                      </a:pPr>
                      <a:r>
                        <a:rPr lang="en-US" sz="1000" dirty="0">
                          <a:effectLst/>
                          <a:latin typeface="Book Antiqua"/>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Book Antiqua"/>
                          <a:ea typeface="Calibri"/>
                          <a:cs typeface="Times New Roman"/>
                        </a:rPr>
                        <a:t>Yes</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800" dirty="0">
                          <a:effectLst/>
                          <a:latin typeface="Book Antiqua"/>
                          <a:ea typeface="Calibri"/>
                          <a:cs typeface="Times New Roman"/>
                        </a:rPr>
                        <a:t>Small, uncharged polar </a:t>
                      </a:r>
                      <a:r>
                        <a:rPr lang="en-US" sz="1800" dirty="0" smtClean="0">
                          <a:effectLst/>
                          <a:latin typeface="Book Antiqua"/>
                          <a:ea typeface="Calibri"/>
                          <a:cs typeface="Times New Roman"/>
                        </a:rPr>
                        <a:t>molecules</a:t>
                      </a:r>
                      <a:r>
                        <a:rPr lang="en-US" sz="1000" dirty="0">
                          <a:effectLst/>
                          <a:latin typeface="Book Antiqua"/>
                          <a:ea typeface="Calibri"/>
                          <a:cs typeface="Times New Roman"/>
                        </a:rPr>
                        <a:t> </a:t>
                      </a:r>
                      <a:endParaRPr lang="en-US" sz="1100"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Book Antiqua"/>
                          <a:ea typeface="Calibri"/>
                          <a:cs typeface="Times New Roman"/>
                        </a:rPr>
                        <a:t>&lt; 100</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Book Antiqua"/>
                          <a:ea typeface="Calibri"/>
                          <a:cs typeface="Times New Roman"/>
                        </a:rPr>
                        <a:t>Urea, water, ethanol</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Book Antiqua"/>
                          <a:ea typeface="Calibri"/>
                          <a:cs typeface="Times New Roman"/>
                        </a:rPr>
                        <a:t>Yes</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800" dirty="0">
                          <a:effectLst/>
                          <a:latin typeface="Book Antiqua"/>
                          <a:ea typeface="Calibri"/>
                          <a:cs typeface="Times New Roman"/>
                        </a:rPr>
                        <a:t>Large, uncharged polar </a:t>
                      </a:r>
                      <a:r>
                        <a:rPr lang="en-US" sz="1800" dirty="0" smtClean="0">
                          <a:effectLst/>
                          <a:latin typeface="Book Antiqua"/>
                          <a:ea typeface="Calibri"/>
                          <a:cs typeface="Times New Roman"/>
                        </a:rPr>
                        <a:t>molecules</a:t>
                      </a:r>
                      <a:r>
                        <a:rPr lang="en-US" sz="1000" dirty="0">
                          <a:effectLst/>
                          <a:latin typeface="Book Antiqua"/>
                          <a:ea typeface="Calibri"/>
                          <a:cs typeface="Times New Roman"/>
                        </a:rPr>
                        <a:t> </a:t>
                      </a:r>
                      <a:endParaRPr lang="en-US" sz="1100"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Book Antiqua"/>
                          <a:ea typeface="Calibri"/>
                          <a:cs typeface="Times New Roman"/>
                        </a:rPr>
                        <a:t>&gt;100</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Book Antiqua"/>
                          <a:ea typeface="Calibri"/>
                          <a:cs typeface="Times New Roman"/>
                        </a:rPr>
                        <a:t>Glucose</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Book Antiqua"/>
                          <a:ea typeface="Calibri"/>
                          <a:cs typeface="Times New Roman"/>
                        </a:rPr>
                        <a:t>No</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800" dirty="0">
                          <a:effectLst/>
                          <a:latin typeface="Book Antiqua"/>
                          <a:ea typeface="Calibri"/>
                          <a:cs typeface="Times New Roman"/>
                        </a:rPr>
                        <a:t>Charged polar </a:t>
                      </a:r>
                      <a:r>
                        <a:rPr lang="en-US" sz="1800" dirty="0" smtClean="0">
                          <a:effectLst/>
                          <a:latin typeface="Book Antiqua"/>
                          <a:ea typeface="Calibri"/>
                          <a:cs typeface="Times New Roman"/>
                        </a:rPr>
                        <a:t>molecules</a:t>
                      </a:r>
                      <a:r>
                        <a:rPr lang="en-US" sz="1000" dirty="0">
                          <a:effectLst/>
                          <a:latin typeface="Book Antiqua"/>
                          <a:ea typeface="Calibri"/>
                          <a:cs typeface="Times New Roman"/>
                        </a:rPr>
                        <a:t> </a:t>
                      </a:r>
                      <a:endParaRPr lang="en-US" sz="1100"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Book Antiqua"/>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Book Antiqua"/>
                          <a:ea typeface="Calibri"/>
                          <a:cs typeface="Times New Roman"/>
                        </a:rPr>
                        <a:t>ATP</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Book Antiqua"/>
                          <a:ea typeface="Calibri"/>
                          <a:cs typeface="Times New Roman"/>
                        </a:rPr>
                        <a:t>No</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800">
                          <a:effectLst/>
                          <a:latin typeface="Book Antiqua"/>
                          <a:ea typeface="Calibri"/>
                          <a:cs typeface="Times New Roman"/>
                        </a:rPr>
                        <a:t>Ions</a:t>
                      </a:r>
                      <a:endParaRPr lang="en-US" sz="110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Book Antiqua"/>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Book Antiqua"/>
                          <a:ea typeface="Calibri"/>
                          <a:cs typeface="Times New Roman"/>
                        </a:rPr>
                        <a:t>K</a:t>
                      </a:r>
                      <a:r>
                        <a:rPr lang="en-US" sz="1800" baseline="30000">
                          <a:effectLst/>
                          <a:latin typeface="Book Antiqua"/>
                          <a:ea typeface="Calibri"/>
                          <a:cs typeface="Times New Roman"/>
                        </a:rPr>
                        <a:t>+</a:t>
                      </a:r>
                      <a:r>
                        <a:rPr lang="en-US" sz="1800">
                          <a:effectLst/>
                          <a:latin typeface="Book Antiqua"/>
                          <a:ea typeface="Calibri"/>
                          <a:cs typeface="Times New Roman"/>
                        </a:rPr>
                        <a:t>, HCO</a:t>
                      </a:r>
                      <a:r>
                        <a:rPr lang="en-US" sz="1800" baseline="-25000">
                          <a:effectLst/>
                          <a:latin typeface="Book Antiqua"/>
                          <a:ea typeface="Calibri"/>
                          <a:cs typeface="Times New Roman"/>
                        </a:rPr>
                        <a:t>3</a:t>
                      </a:r>
                      <a:r>
                        <a:rPr lang="en-US" sz="1800" baseline="30000">
                          <a:effectLst/>
                          <a:latin typeface="Book Antiqua"/>
                          <a:ea typeface="Calibri"/>
                          <a:cs typeface="Times New Roman"/>
                        </a:rPr>
                        <a:t>-</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Book Antiqua"/>
                          <a:ea typeface="Calibri"/>
                          <a:cs typeface="Times New Roman"/>
                        </a:rPr>
                        <a:t>No</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381000" y="4495800"/>
            <a:ext cx="8382000" cy="2246769"/>
          </a:xfrm>
          <a:prstGeom prst="rect">
            <a:avLst/>
          </a:prstGeom>
          <a:noFill/>
        </p:spPr>
        <p:txBody>
          <a:bodyPr wrap="square" rtlCol="0">
            <a:spAutoFit/>
          </a:bodyPr>
          <a:lstStyle/>
          <a:p>
            <a:pPr marL="342900" lvl="1" indent="-342900">
              <a:buFont typeface="Wingdings" pitchFamily="2" charset="2"/>
              <a:buChar char="§"/>
            </a:pPr>
            <a:r>
              <a:rPr lang="en-US" sz="2400" dirty="0" smtClean="0">
                <a:latin typeface="Book Antiqua" pitchFamily="18" charset="0"/>
              </a:rPr>
              <a:t>* Size limitations for nonpolar molecules can vary but </a:t>
            </a:r>
            <a:br>
              <a:rPr lang="en-US" sz="2400" dirty="0" smtClean="0">
                <a:latin typeface="Book Antiqua" pitchFamily="18" charset="0"/>
              </a:rPr>
            </a:br>
            <a:r>
              <a:rPr lang="en-US" sz="2400" dirty="0" smtClean="0">
                <a:latin typeface="Book Antiqua" pitchFamily="18" charset="0"/>
              </a:rPr>
              <a:t>generally: ↑ MW, ↓ Permeability</a:t>
            </a:r>
          </a:p>
          <a:p>
            <a:pPr marL="0" lvl="1"/>
            <a:endParaRPr lang="en-US" sz="1000" dirty="0" smtClean="0">
              <a:latin typeface="Book Antiqua" pitchFamily="18" charset="0"/>
            </a:endParaRPr>
          </a:p>
          <a:p>
            <a:pPr marL="342900" lvl="1" indent="-342900">
              <a:buFont typeface="Wingdings" pitchFamily="2" charset="2"/>
              <a:buChar char="§"/>
            </a:pPr>
            <a:r>
              <a:rPr lang="en-US" sz="2400" dirty="0" smtClean="0">
                <a:latin typeface="Book Antiqua" pitchFamily="18" charset="0"/>
              </a:rPr>
              <a:t>In drug design, people aim to synthesize cell-permeable compounds that are ≤ 500 g/mol.</a:t>
            </a:r>
          </a:p>
          <a:p>
            <a:pPr marL="342900" lvl="1" indent="-342900">
              <a:buFont typeface="Wingdings" pitchFamily="2" charset="2"/>
              <a:buChar char="§"/>
            </a:pPr>
            <a:endParaRPr lang="en-US" sz="1000" dirty="0" smtClean="0">
              <a:latin typeface="Book Antiqua" pitchFamily="18" charset="0"/>
            </a:endParaRPr>
          </a:p>
          <a:p>
            <a:pPr marL="0" lvl="1"/>
            <a:r>
              <a:rPr lang="en-US" sz="1200" dirty="0" err="1">
                <a:latin typeface="Book Antiqua" pitchFamily="18" charset="0"/>
              </a:rPr>
              <a:t>Leeson</a:t>
            </a:r>
            <a:r>
              <a:rPr lang="en-US" sz="1200" dirty="0">
                <a:latin typeface="Book Antiqua" pitchFamily="18" charset="0"/>
              </a:rPr>
              <a:t> </a:t>
            </a:r>
            <a:r>
              <a:rPr lang="en-US" sz="1200" dirty="0" smtClean="0">
                <a:latin typeface="Book Antiqua" pitchFamily="18" charset="0"/>
              </a:rPr>
              <a:t>P.D. &amp; </a:t>
            </a:r>
            <a:r>
              <a:rPr lang="en-US" sz="1200" dirty="0" err="1" smtClean="0">
                <a:latin typeface="Book Antiqua" pitchFamily="18" charset="0"/>
              </a:rPr>
              <a:t>Springthorpe</a:t>
            </a:r>
            <a:r>
              <a:rPr lang="en-US" sz="1200" dirty="0" smtClean="0">
                <a:latin typeface="Book Antiqua" pitchFamily="18" charset="0"/>
              </a:rPr>
              <a:t>, B. The </a:t>
            </a:r>
            <a:r>
              <a:rPr lang="en-US" sz="1200" dirty="0">
                <a:latin typeface="Book Antiqua" pitchFamily="18" charset="0"/>
              </a:rPr>
              <a:t>influence of drug-like concepts on decision-making in medicinal </a:t>
            </a:r>
            <a:r>
              <a:rPr lang="en-US" sz="1200" dirty="0" smtClean="0">
                <a:latin typeface="Book Antiqua" pitchFamily="18" charset="0"/>
              </a:rPr>
              <a:t>chemistry. </a:t>
            </a:r>
            <a:r>
              <a:rPr lang="en-US" sz="1200" i="1" dirty="0" smtClean="0">
                <a:latin typeface="Book Antiqua" pitchFamily="18" charset="0"/>
              </a:rPr>
              <a:t>Nat. Rev. </a:t>
            </a:r>
            <a:r>
              <a:rPr lang="en-US" sz="1200" i="1" dirty="0">
                <a:latin typeface="Book Antiqua" pitchFamily="18" charset="0"/>
              </a:rPr>
              <a:t>Drug </a:t>
            </a:r>
            <a:r>
              <a:rPr lang="en-US" sz="1200" i="1" dirty="0" err="1" smtClean="0">
                <a:latin typeface="Book Antiqua" pitchFamily="18" charset="0"/>
              </a:rPr>
              <a:t>Discov</a:t>
            </a:r>
            <a:r>
              <a:rPr lang="en-US" sz="1200" i="1" dirty="0" smtClean="0">
                <a:latin typeface="Book Antiqua" pitchFamily="18" charset="0"/>
              </a:rPr>
              <a:t>.</a:t>
            </a:r>
            <a:r>
              <a:rPr lang="en-US" sz="1200" dirty="0" smtClean="0">
                <a:latin typeface="Book Antiqua" pitchFamily="18" charset="0"/>
              </a:rPr>
              <a:t> </a:t>
            </a:r>
            <a:r>
              <a:rPr lang="en-US" sz="1200" b="1" dirty="0">
                <a:latin typeface="Book Antiqua" pitchFamily="18" charset="0"/>
              </a:rPr>
              <a:t>6</a:t>
            </a:r>
            <a:r>
              <a:rPr lang="en-US" sz="1200" dirty="0">
                <a:latin typeface="Book Antiqua" pitchFamily="18" charset="0"/>
              </a:rPr>
              <a:t> </a:t>
            </a:r>
            <a:r>
              <a:rPr lang="en-US" sz="1200" dirty="0" smtClean="0">
                <a:latin typeface="Book Antiqua" pitchFamily="18" charset="0"/>
              </a:rPr>
              <a:t>: 881–90, 2007.</a:t>
            </a:r>
            <a:endParaRPr lang="en-US" sz="2400" dirty="0">
              <a:latin typeface="Book Antiqua" pitchFamily="18" charset="0"/>
            </a:endParaRPr>
          </a:p>
        </p:txBody>
      </p:sp>
    </p:spTree>
    <p:extLst>
      <p:ext uri="{BB962C8B-B14F-4D97-AF65-F5344CB8AC3E}">
        <p14:creationId xmlns:p14="http://schemas.microsoft.com/office/powerpoint/2010/main" val="282578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Effect transition="in" filter="fade">
                                      <p:cBhvr>
                                        <p:cTn id="11" dur="500"/>
                                        <p:tgtEl>
                                          <p:spTgt spid="1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xEl>
                                              <p:pRg st="4" end="4"/>
                                            </p:txEl>
                                          </p:spTgt>
                                        </p:tgtEl>
                                        <p:attrNameLst>
                                          <p:attrName>style.visibility</p:attrName>
                                        </p:attrNameLst>
                                      </p:cBhvr>
                                      <p:to>
                                        <p:strVal val="visible"/>
                                      </p:to>
                                    </p:set>
                                    <p:animEffect transition="in" filter="fade">
                                      <p:cBhvr>
                                        <p:cTn id="1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 Two General Routes for Membrane Transport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31</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381000" y="1078468"/>
            <a:ext cx="8382000" cy="4708981"/>
          </a:xfrm>
          <a:prstGeom prst="rect">
            <a:avLst/>
          </a:prstGeom>
          <a:noFill/>
        </p:spPr>
        <p:txBody>
          <a:bodyPr wrap="square" rtlCol="0">
            <a:spAutoFit/>
          </a:bodyPr>
          <a:lstStyle/>
          <a:p>
            <a:pPr lvl="1" indent="-457200">
              <a:buAutoNum type="arabicPeriod"/>
            </a:pPr>
            <a:r>
              <a:rPr lang="en-US" sz="2400" dirty="0" smtClean="0">
                <a:latin typeface="Book Antiqua" pitchFamily="18" charset="0"/>
              </a:rPr>
              <a:t>Passive Transport</a:t>
            </a:r>
          </a:p>
          <a:p>
            <a:pPr lvl="1" indent="-457200">
              <a:buAutoNum type="arabicPeriod"/>
            </a:pPr>
            <a:endParaRPr lang="en-US" sz="1000" dirty="0" smtClean="0">
              <a:latin typeface="Book Antiqua" pitchFamily="18" charset="0"/>
            </a:endParaRPr>
          </a:p>
          <a:p>
            <a:pPr lvl="2" indent="-457200">
              <a:buAutoNum type="alphaLcPeriod"/>
            </a:pPr>
            <a:r>
              <a:rPr lang="en-US" sz="2400" dirty="0" smtClean="0">
                <a:latin typeface="Book Antiqua" pitchFamily="18" charset="0"/>
              </a:rPr>
              <a:t>Simple diffusion (In direction of chemical gradient)</a:t>
            </a:r>
          </a:p>
          <a:p>
            <a:pPr lvl="2" indent="-457200">
              <a:buAutoNum type="alphaLcPeriod"/>
            </a:pPr>
            <a:endParaRPr lang="en-US" sz="1000" dirty="0" smtClean="0">
              <a:latin typeface="Book Antiqua" pitchFamily="18" charset="0"/>
            </a:endParaRPr>
          </a:p>
          <a:p>
            <a:pPr lvl="3" indent="-457200">
              <a:buFont typeface="Wingdings" pitchFamily="2" charset="2"/>
              <a:buChar char="§"/>
            </a:pPr>
            <a:r>
              <a:rPr lang="en-US" sz="2400" dirty="0" smtClean="0">
                <a:latin typeface="Book Antiqua" pitchFamily="18" charset="0"/>
              </a:rPr>
              <a:t>Applicable to nonpolar molecules and small polar molecules</a:t>
            </a:r>
          </a:p>
          <a:p>
            <a:pPr lvl="2" indent="-457200">
              <a:buAutoNum type="alphaLcPeriod"/>
            </a:pPr>
            <a:endParaRPr lang="en-US" sz="1000" dirty="0">
              <a:latin typeface="Book Antiqua" pitchFamily="18" charset="0"/>
            </a:endParaRPr>
          </a:p>
          <a:p>
            <a:pPr lvl="2" indent="-457200">
              <a:buAutoNum type="alphaLcPeriod"/>
            </a:pPr>
            <a:r>
              <a:rPr lang="en-US" sz="2400" dirty="0" smtClean="0">
                <a:latin typeface="Book Antiqua" pitchFamily="18" charset="0"/>
              </a:rPr>
              <a:t>Diffusion in direction of electrochemical gradient</a:t>
            </a:r>
          </a:p>
          <a:p>
            <a:pPr lvl="2" indent="-457200">
              <a:buAutoNum type="alphaLcPeriod"/>
            </a:pPr>
            <a:endParaRPr lang="en-US" sz="1000" dirty="0" smtClean="0">
              <a:latin typeface="Book Antiqua" pitchFamily="18" charset="0"/>
            </a:endParaRPr>
          </a:p>
          <a:p>
            <a:pPr lvl="3" indent="-457200">
              <a:buFont typeface="Wingdings" pitchFamily="2" charset="2"/>
              <a:buChar char="§"/>
            </a:pPr>
            <a:r>
              <a:rPr lang="en-US" sz="2400" dirty="0" smtClean="0">
                <a:latin typeface="Book Antiqua" pitchFamily="18" charset="0"/>
              </a:rPr>
              <a:t>Applicable to polar molecules and ions</a:t>
            </a:r>
          </a:p>
          <a:p>
            <a:pPr lvl="3" indent="-457200">
              <a:buFont typeface="Wingdings" pitchFamily="2" charset="2"/>
              <a:buChar char="§"/>
            </a:pPr>
            <a:r>
              <a:rPr lang="en-US" sz="2400" dirty="0" smtClean="0">
                <a:latin typeface="Book Antiqua" pitchFamily="18" charset="0"/>
              </a:rPr>
              <a:t>Membrane protein facilitated</a:t>
            </a:r>
          </a:p>
          <a:p>
            <a:pPr lvl="1" indent="-457200">
              <a:buAutoNum type="arabicPeriod"/>
            </a:pPr>
            <a:endParaRPr lang="en-US" sz="1000" dirty="0">
              <a:latin typeface="Book Antiqua" pitchFamily="18" charset="0"/>
            </a:endParaRPr>
          </a:p>
          <a:p>
            <a:pPr lvl="1" indent="-457200">
              <a:buAutoNum type="arabicPeriod"/>
            </a:pPr>
            <a:r>
              <a:rPr lang="en-US" sz="2400" dirty="0" smtClean="0">
                <a:latin typeface="Book Antiqua" pitchFamily="18" charset="0"/>
              </a:rPr>
              <a:t>Active Transport</a:t>
            </a:r>
          </a:p>
          <a:p>
            <a:pPr lvl="1" indent="-457200">
              <a:buAutoNum type="arabicPeriod"/>
            </a:pPr>
            <a:endParaRPr lang="en-US" sz="1000" dirty="0" smtClean="0">
              <a:latin typeface="Book Antiqua" pitchFamily="18" charset="0"/>
            </a:endParaRPr>
          </a:p>
          <a:p>
            <a:pPr marL="1257300" lvl="3" indent="-342900">
              <a:buFont typeface="Wingdings" pitchFamily="2" charset="2"/>
              <a:buChar char="§"/>
            </a:pPr>
            <a:r>
              <a:rPr lang="en-US" sz="2400" dirty="0" smtClean="0">
                <a:latin typeface="Book Antiqua" pitchFamily="18" charset="0"/>
              </a:rPr>
              <a:t>Diffusion against the electrochemical gradient</a:t>
            </a:r>
          </a:p>
          <a:p>
            <a:pPr marL="1257300" lvl="3" indent="-342900">
              <a:buFont typeface="Wingdings" pitchFamily="2" charset="2"/>
              <a:buChar char="§"/>
            </a:pPr>
            <a:r>
              <a:rPr lang="en-US" sz="2400" dirty="0" smtClean="0">
                <a:latin typeface="Book Antiqua" pitchFamily="18" charset="0"/>
              </a:rPr>
              <a:t>Membrane protein facilitated</a:t>
            </a:r>
            <a:endParaRPr lang="en-US" sz="2400" dirty="0">
              <a:latin typeface="Book Antiqua" pitchFamily="18" charset="0"/>
            </a:endParaRPr>
          </a:p>
        </p:txBody>
      </p:sp>
    </p:spTree>
    <p:extLst>
      <p:ext uri="{BB962C8B-B14F-4D97-AF65-F5344CB8AC3E}">
        <p14:creationId xmlns:p14="http://schemas.microsoft.com/office/powerpoint/2010/main" val="3117223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3A. Passive Transport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32</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8" name="Rectangle 7"/>
          <p:cNvSpPr/>
          <p:nvPr/>
        </p:nvSpPr>
        <p:spPr>
          <a:xfrm>
            <a:off x="228600" y="2743200"/>
            <a:ext cx="8686800" cy="1200329"/>
          </a:xfrm>
          <a:prstGeom prst="rect">
            <a:avLst/>
          </a:prstGeom>
        </p:spPr>
        <p:txBody>
          <a:bodyPr wrap="square">
            <a:spAutoFit/>
          </a:bodyPr>
          <a:lstStyle/>
          <a:p>
            <a:r>
              <a:rPr lang="en-US" sz="2400" dirty="0" smtClean="0">
                <a:latin typeface="Book Antiqua" pitchFamily="18" charset="0"/>
              </a:rPr>
              <a:t>In accordance with the 2</a:t>
            </a:r>
            <a:r>
              <a:rPr lang="en-US" sz="2400" baseline="30000" dirty="0" smtClean="0">
                <a:latin typeface="Book Antiqua" pitchFamily="18" charset="0"/>
              </a:rPr>
              <a:t>nd</a:t>
            </a:r>
            <a:r>
              <a:rPr lang="en-US" sz="2400" dirty="0" smtClean="0">
                <a:latin typeface="Book Antiqua" pitchFamily="18" charset="0"/>
              </a:rPr>
              <a:t> Law of Thermodynamics, molecules </a:t>
            </a:r>
            <a:r>
              <a:rPr lang="en-US" sz="2400" dirty="0">
                <a:latin typeface="Book Antiqua" pitchFamily="18" charset="0"/>
              </a:rPr>
              <a:t>tend to spontaneously assume the distribution of greatest randomness and lowest energy.</a:t>
            </a:r>
          </a:p>
        </p:txBody>
      </p:sp>
    </p:spTree>
    <p:extLst>
      <p:ext uri="{BB962C8B-B14F-4D97-AF65-F5344CB8AC3E}">
        <p14:creationId xmlns:p14="http://schemas.microsoft.com/office/powerpoint/2010/main" val="3068509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3A. Passive Transport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33</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228600" y="1143000"/>
            <a:ext cx="8686800" cy="1569660"/>
          </a:xfrm>
          <a:prstGeom prst="rect">
            <a:avLst/>
          </a:prstGeom>
          <a:noFill/>
        </p:spPr>
        <p:txBody>
          <a:bodyPr wrap="square" rtlCol="0">
            <a:spAutoFit/>
          </a:bodyPr>
          <a:lstStyle/>
          <a:p>
            <a:pPr marL="0" lvl="1"/>
            <a:r>
              <a:rPr lang="en-US" sz="2400" b="1" dirty="0" smtClean="0">
                <a:latin typeface="Book Antiqua" pitchFamily="18" charset="0"/>
              </a:rPr>
              <a:t>Simple Diffusion</a:t>
            </a:r>
            <a:r>
              <a:rPr lang="en-US" sz="2400" dirty="0" smtClean="0">
                <a:latin typeface="Book Antiqua" pitchFamily="18" charset="0"/>
              </a:rPr>
              <a:t>- Net movement of electrically neutral solutes across a plasma membrane toward the side of lower solute concentration until equilibrium is achieved. This is movement in the direction of the chemical gradient.</a:t>
            </a:r>
            <a:endParaRPr lang="en-US" sz="2400" dirty="0">
              <a:latin typeface="Book Antiqua" pitchFamily="18" charset="0"/>
            </a:endParaRPr>
          </a:p>
        </p:txBody>
      </p:sp>
      <p:pic>
        <p:nvPicPr>
          <p:cNvPr id="7" name="Picture 2" descr="figure_11_27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309"/>
          <a:stretch/>
        </p:blipFill>
        <p:spPr bwMode="auto">
          <a:xfrm>
            <a:off x="2590800" y="2765716"/>
            <a:ext cx="4239491" cy="3863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000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3A. Passive Transport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34</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228600" y="990600"/>
            <a:ext cx="8686800" cy="1569660"/>
          </a:xfrm>
          <a:prstGeom prst="rect">
            <a:avLst/>
          </a:prstGeom>
          <a:noFill/>
        </p:spPr>
        <p:txBody>
          <a:bodyPr wrap="square" rtlCol="0">
            <a:spAutoFit/>
          </a:bodyPr>
          <a:lstStyle/>
          <a:p>
            <a:pPr marL="0" lvl="1"/>
            <a:r>
              <a:rPr lang="en-US" sz="2400" b="1" dirty="0" smtClean="0">
                <a:latin typeface="Book Antiqua" pitchFamily="18" charset="0"/>
              </a:rPr>
              <a:t>Electrochemical Gradient Directed Diffusion</a:t>
            </a:r>
            <a:r>
              <a:rPr lang="en-US" sz="2400" dirty="0" smtClean="0">
                <a:latin typeface="Book Antiqua" pitchFamily="18" charset="0"/>
              </a:rPr>
              <a:t>- Net movement of electrically charged solutes is dictated by a combination of the electrical potential (</a:t>
            </a:r>
            <a:r>
              <a:rPr lang="en-US" sz="2400" dirty="0" err="1" smtClean="0">
                <a:latin typeface="Book Antiqua" pitchFamily="18" charset="0"/>
              </a:rPr>
              <a:t>V</a:t>
            </a:r>
            <a:r>
              <a:rPr lang="en-US" sz="2400" baseline="-25000" dirty="0" err="1" smtClean="0">
                <a:latin typeface="Book Antiqua" pitchFamily="18" charset="0"/>
              </a:rPr>
              <a:t>m</a:t>
            </a:r>
            <a:r>
              <a:rPr lang="en-US" sz="2400" dirty="0" smtClean="0">
                <a:latin typeface="Book Antiqua" pitchFamily="18" charset="0"/>
              </a:rPr>
              <a:t>) and the chemical concentration difference across the membrane.</a:t>
            </a:r>
            <a:endParaRPr lang="en-US" sz="2400" dirty="0">
              <a:latin typeface="Book Antiqua" pitchFamily="18" charset="0"/>
            </a:endParaRPr>
          </a:p>
        </p:txBody>
      </p:sp>
      <p:pic>
        <p:nvPicPr>
          <p:cNvPr id="8" name="Picture 2" descr="figure_11_27b"/>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1827"/>
          <a:stretch/>
        </p:blipFill>
        <p:spPr bwMode="auto">
          <a:xfrm>
            <a:off x="1484071" y="2438400"/>
            <a:ext cx="4415942" cy="357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figure_11_27b"/>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248" b="8779"/>
          <a:stretch/>
        </p:blipFill>
        <p:spPr bwMode="auto">
          <a:xfrm>
            <a:off x="1447800" y="6072302"/>
            <a:ext cx="4415942" cy="78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900013" y="3307140"/>
            <a:ext cx="3015387" cy="1938992"/>
          </a:xfrm>
          <a:prstGeom prst="rect">
            <a:avLst/>
          </a:prstGeom>
          <a:noFill/>
        </p:spPr>
        <p:txBody>
          <a:bodyPr wrap="square" rtlCol="0">
            <a:spAutoFit/>
          </a:bodyPr>
          <a:lstStyle/>
          <a:p>
            <a:pPr marL="342900" indent="-342900">
              <a:buFont typeface="Wingdings" pitchFamily="2" charset="2"/>
              <a:buChar char="§"/>
            </a:pPr>
            <a:r>
              <a:rPr lang="en-US" sz="2400" dirty="0" smtClean="0">
                <a:latin typeface="Book Antiqua" pitchFamily="18" charset="0"/>
              </a:rPr>
              <a:t>Electrochemical potential reaches zero at equilibrium.</a:t>
            </a:r>
          </a:p>
          <a:p>
            <a:endParaRPr lang="en-US" sz="2400" dirty="0">
              <a:latin typeface="Book Antiqua" pitchFamily="18" charset="0"/>
            </a:endParaRPr>
          </a:p>
        </p:txBody>
      </p:sp>
    </p:spTree>
    <p:extLst>
      <p:ext uri="{BB962C8B-B14F-4D97-AF65-F5344CB8AC3E}">
        <p14:creationId xmlns:p14="http://schemas.microsoft.com/office/powerpoint/2010/main" val="2166037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3B. Passive Transport in Contrast to Active </a:t>
            </a:r>
            <a:br>
              <a:rPr lang="en-US" sz="2800" dirty="0" smtClean="0">
                <a:latin typeface="Book Antiqua" pitchFamily="18" charset="0"/>
              </a:rPr>
            </a:br>
            <a:r>
              <a:rPr lang="en-US" sz="2800" dirty="0" smtClean="0">
                <a:latin typeface="Book Antiqua" pitchFamily="18" charset="0"/>
              </a:rPr>
              <a:t>      Transport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35</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381000" y="1078468"/>
            <a:ext cx="8382000" cy="6001643"/>
          </a:xfrm>
          <a:prstGeom prst="rect">
            <a:avLst/>
          </a:prstGeom>
          <a:noFill/>
        </p:spPr>
        <p:txBody>
          <a:bodyPr wrap="square" rtlCol="0">
            <a:spAutoFit/>
          </a:bodyPr>
          <a:lstStyle/>
          <a:p>
            <a:pPr marL="0" lvl="1"/>
            <a:r>
              <a:rPr lang="en-US" sz="2400" dirty="0" smtClean="0">
                <a:latin typeface="Book Antiqua" pitchFamily="18" charset="0"/>
              </a:rPr>
              <a:t>In </a:t>
            </a:r>
            <a:r>
              <a:rPr lang="en-US" sz="2400" b="1" dirty="0" smtClean="0">
                <a:latin typeface="Book Antiqua" pitchFamily="18" charset="0"/>
              </a:rPr>
              <a:t>passive transport</a:t>
            </a:r>
            <a:r>
              <a:rPr lang="en-US" sz="2400" dirty="0" smtClean="0">
                <a:latin typeface="Book Antiqua" pitchFamily="18" charset="0"/>
              </a:rPr>
              <a:t>, the transported species always moves down its electrochemical gradient and is </a:t>
            </a:r>
            <a:r>
              <a:rPr lang="en-US" sz="2400" b="1" dirty="0" smtClean="0">
                <a:latin typeface="Book Antiqua" pitchFamily="18" charset="0"/>
              </a:rPr>
              <a:t>not accumulated above the equilibrium concentration</a:t>
            </a:r>
            <a:r>
              <a:rPr lang="en-US" sz="2400" dirty="0" smtClean="0">
                <a:latin typeface="Book Antiqua" pitchFamily="18" charset="0"/>
              </a:rPr>
              <a:t>.</a:t>
            </a:r>
          </a:p>
          <a:p>
            <a:pPr marL="0" lvl="1"/>
            <a:endParaRPr lang="en-US" sz="2400" dirty="0">
              <a:latin typeface="Book Antiqua" pitchFamily="18" charset="0"/>
            </a:endParaRPr>
          </a:p>
          <a:p>
            <a:pPr marL="0" lvl="1"/>
            <a:r>
              <a:rPr lang="en-US" sz="2400" dirty="0" smtClean="0">
                <a:latin typeface="Book Antiqua" pitchFamily="18" charset="0"/>
              </a:rPr>
              <a:t>In </a:t>
            </a:r>
            <a:r>
              <a:rPr lang="en-US" sz="2400" b="1" dirty="0" smtClean="0">
                <a:latin typeface="Book Antiqua" pitchFamily="18" charset="0"/>
              </a:rPr>
              <a:t>active transport</a:t>
            </a:r>
            <a:r>
              <a:rPr lang="en-US" sz="2400" dirty="0" smtClean="0">
                <a:latin typeface="Book Antiqua" pitchFamily="18" charset="0"/>
              </a:rPr>
              <a:t>, the transported species always moves </a:t>
            </a:r>
            <a:r>
              <a:rPr lang="en-US" sz="2400" dirty="0">
                <a:latin typeface="Book Antiqua" pitchFamily="18" charset="0"/>
              </a:rPr>
              <a:t>against its electrochemical gradient and </a:t>
            </a:r>
            <a:r>
              <a:rPr lang="en-US" sz="2400" dirty="0" smtClean="0">
                <a:latin typeface="Book Antiqua" pitchFamily="18" charset="0"/>
              </a:rPr>
              <a:t>is </a:t>
            </a:r>
            <a:r>
              <a:rPr lang="en-US" sz="2400" b="1" dirty="0">
                <a:latin typeface="Book Antiqua" pitchFamily="18" charset="0"/>
              </a:rPr>
              <a:t>accumulated above the equilibrium concentration</a:t>
            </a:r>
            <a:r>
              <a:rPr lang="en-US" sz="2400" dirty="0" smtClean="0">
                <a:latin typeface="Book Antiqua" pitchFamily="18" charset="0"/>
              </a:rPr>
              <a:t>.</a:t>
            </a:r>
          </a:p>
          <a:p>
            <a:pPr marL="0" lvl="1"/>
            <a:endParaRPr lang="en-US" sz="2400" dirty="0" smtClean="0">
              <a:latin typeface="Book Antiqua" pitchFamily="18" charset="0"/>
            </a:endParaRPr>
          </a:p>
          <a:p>
            <a:pPr marL="800100" lvl="2" indent="-342900">
              <a:buFont typeface="Wingdings" pitchFamily="2" charset="2"/>
              <a:buChar char="§"/>
            </a:pPr>
            <a:r>
              <a:rPr lang="en-US" sz="2400" dirty="0" smtClean="0">
                <a:latin typeface="Book Antiqua" pitchFamily="18" charset="0"/>
              </a:rPr>
              <a:t>Active transport is thermodynamically unfavorable (endergonic </a:t>
            </a:r>
            <a:r>
              <a:rPr lang="el-GR" sz="2400" dirty="0" smtClean="0">
                <a:latin typeface="Book Antiqua" pitchFamily="18" charset="0"/>
              </a:rPr>
              <a:t>Δ</a:t>
            </a:r>
            <a:r>
              <a:rPr lang="en-US" sz="2400" dirty="0" smtClean="0">
                <a:latin typeface="Book Antiqua" pitchFamily="18" charset="0"/>
              </a:rPr>
              <a:t>G &gt; 0) and takes place only when coupled (directly or indirectly) to an exergonic process such as </a:t>
            </a:r>
          </a:p>
          <a:p>
            <a:pPr marL="1257300" lvl="3" indent="-342900">
              <a:buFontTx/>
              <a:buChar char="-"/>
            </a:pPr>
            <a:r>
              <a:rPr lang="en-US" sz="2400" dirty="0" smtClean="0">
                <a:latin typeface="Book Antiqua" pitchFamily="18" charset="0"/>
              </a:rPr>
              <a:t>Breakdown of ATP</a:t>
            </a:r>
          </a:p>
          <a:p>
            <a:pPr marL="1257300" lvl="3" indent="-342900">
              <a:buFontTx/>
              <a:buChar char="-"/>
            </a:pPr>
            <a:r>
              <a:rPr lang="en-US" sz="2400" dirty="0" smtClean="0">
                <a:latin typeface="Book Antiqua" pitchFamily="18" charset="0"/>
              </a:rPr>
              <a:t>The concomitant flow of some other chemical species down its electrochemical gradient.</a:t>
            </a:r>
            <a:endParaRPr lang="en-US" sz="2400" dirty="0">
              <a:latin typeface="Book Antiqua" pitchFamily="18" charset="0"/>
            </a:endParaRPr>
          </a:p>
          <a:p>
            <a:pPr marL="0" lvl="1"/>
            <a:endParaRPr lang="en-US" sz="2400" dirty="0">
              <a:latin typeface="Book Antiqua" pitchFamily="18" charset="0"/>
            </a:endParaRPr>
          </a:p>
        </p:txBody>
      </p:sp>
    </p:spTree>
    <p:extLst>
      <p:ext uri="{BB962C8B-B14F-4D97-AF65-F5344CB8AC3E}">
        <p14:creationId xmlns:p14="http://schemas.microsoft.com/office/powerpoint/2010/main" val="224648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3C. Transport of a Polar or Charged Solute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36</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228600" y="990600"/>
            <a:ext cx="8686800" cy="2246769"/>
          </a:xfrm>
          <a:prstGeom prst="rect">
            <a:avLst/>
          </a:prstGeom>
          <a:noFill/>
        </p:spPr>
        <p:txBody>
          <a:bodyPr wrap="square" rtlCol="0">
            <a:spAutoFit/>
          </a:bodyPr>
          <a:lstStyle/>
          <a:p>
            <a:pPr marL="0" lvl="1"/>
            <a:r>
              <a:rPr lang="en-US" sz="2400" dirty="0" smtClean="0">
                <a:latin typeface="Book Antiqua" pitchFamily="18" charset="0"/>
              </a:rPr>
              <a:t>To pass through a lipid bilayer, a polar or charged solute must: </a:t>
            </a:r>
          </a:p>
          <a:p>
            <a:pPr marL="0" lvl="1"/>
            <a:endParaRPr lang="en-US" sz="1000" dirty="0">
              <a:latin typeface="Book Antiqua" pitchFamily="18" charset="0"/>
            </a:endParaRPr>
          </a:p>
          <a:p>
            <a:pPr marL="0" lvl="1"/>
            <a:r>
              <a:rPr lang="en-US" sz="2400" dirty="0" smtClean="0">
                <a:latin typeface="Book Antiqua" pitchFamily="18" charset="0"/>
              </a:rPr>
              <a:t>1</a:t>
            </a:r>
            <a:r>
              <a:rPr lang="en-US" sz="2400" baseline="30000" dirty="0" smtClean="0">
                <a:latin typeface="Book Antiqua" pitchFamily="18" charset="0"/>
              </a:rPr>
              <a:t>st</a:t>
            </a:r>
            <a:r>
              <a:rPr lang="en-US" sz="2400" dirty="0" smtClean="0">
                <a:latin typeface="Book Antiqua" pitchFamily="18" charset="0"/>
              </a:rPr>
              <a:t>- Give up its interactions with the water molecules in its </a:t>
            </a:r>
            <a:br>
              <a:rPr lang="en-US" sz="2400" dirty="0" smtClean="0">
                <a:latin typeface="Book Antiqua" pitchFamily="18" charset="0"/>
              </a:rPr>
            </a:br>
            <a:r>
              <a:rPr lang="en-US" sz="2400" dirty="0" smtClean="0">
                <a:latin typeface="Book Antiqua" pitchFamily="18" charset="0"/>
              </a:rPr>
              <a:t>      hydration shell. </a:t>
            </a:r>
          </a:p>
          <a:p>
            <a:pPr marL="0" lvl="1"/>
            <a:endParaRPr lang="en-US" sz="1000" dirty="0">
              <a:latin typeface="Book Antiqua" pitchFamily="18" charset="0"/>
            </a:endParaRPr>
          </a:p>
          <a:p>
            <a:pPr marL="0" lvl="1"/>
            <a:r>
              <a:rPr lang="en-US" sz="2400" dirty="0" smtClean="0">
                <a:latin typeface="Book Antiqua" pitchFamily="18" charset="0"/>
              </a:rPr>
              <a:t>2</a:t>
            </a:r>
            <a:r>
              <a:rPr lang="en-US" sz="2400" baseline="30000" dirty="0" smtClean="0">
                <a:latin typeface="Book Antiqua" pitchFamily="18" charset="0"/>
              </a:rPr>
              <a:t>nd</a:t>
            </a:r>
            <a:r>
              <a:rPr lang="en-US" sz="2400" dirty="0" smtClean="0">
                <a:latin typeface="Book Antiqua" pitchFamily="18" charset="0"/>
              </a:rPr>
              <a:t>- Diffuse 3 to 10 nm through a nonpolar solvent in which it    </a:t>
            </a:r>
            <a:br>
              <a:rPr lang="en-US" sz="2400" dirty="0" smtClean="0">
                <a:latin typeface="Book Antiqua" pitchFamily="18" charset="0"/>
              </a:rPr>
            </a:br>
            <a:r>
              <a:rPr lang="en-US" sz="2400" dirty="0" smtClean="0">
                <a:latin typeface="Book Antiqua" pitchFamily="18" charset="0"/>
              </a:rPr>
              <a:t>        is poorly soluble.</a:t>
            </a:r>
            <a:endParaRPr lang="en-US" sz="2400" dirty="0">
              <a:latin typeface="Book Antiqua" pitchFamily="18" charset="0"/>
            </a:endParaRPr>
          </a:p>
        </p:txBody>
      </p:sp>
      <p:pic>
        <p:nvPicPr>
          <p:cNvPr id="11"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9511" r="10987" b="72868"/>
          <a:stretch/>
        </p:blipFill>
        <p:spPr bwMode="auto">
          <a:xfrm>
            <a:off x="2328116" y="3931446"/>
            <a:ext cx="4910884" cy="277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971800" y="3135868"/>
            <a:ext cx="3733800" cy="369332"/>
          </a:xfrm>
          <a:prstGeom prst="rect">
            <a:avLst/>
          </a:prstGeom>
          <a:noFill/>
        </p:spPr>
        <p:txBody>
          <a:bodyPr wrap="square" rtlCol="0">
            <a:spAutoFit/>
          </a:bodyPr>
          <a:lstStyle/>
          <a:p>
            <a:r>
              <a:rPr lang="en-US" b="1" dirty="0" smtClean="0">
                <a:latin typeface="Book Antiqua" pitchFamily="18" charset="0"/>
              </a:rPr>
              <a:t>High Energy Intermediate State</a:t>
            </a:r>
            <a:endParaRPr lang="en-US" b="1" dirty="0">
              <a:latin typeface="Book Antiqua" pitchFamily="18" charset="0"/>
            </a:endParaRPr>
          </a:p>
        </p:txBody>
      </p:sp>
      <p:cxnSp>
        <p:nvCxnSpPr>
          <p:cNvPr id="13" name="Straight Arrow Connector 12"/>
          <p:cNvCxnSpPr/>
          <p:nvPr/>
        </p:nvCxnSpPr>
        <p:spPr>
          <a:xfrm>
            <a:off x="4648200" y="3505200"/>
            <a:ext cx="0" cy="42624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600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3C. Transport of a Polar or Charged Solute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37</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228600" y="990600"/>
            <a:ext cx="8686800" cy="2462213"/>
          </a:xfrm>
          <a:prstGeom prst="rect">
            <a:avLst/>
          </a:prstGeom>
          <a:noFill/>
        </p:spPr>
        <p:txBody>
          <a:bodyPr wrap="square" rtlCol="0">
            <a:spAutoFit/>
          </a:bodyPr>
          <a:lstStyle/>
          <a:p>
            <a:pPr marL="0" lvl="1"/>
            <a:r>
              <a:rPr lang="en-US" sz="2400" dirty="0" smtClean="0">
                <a:latin typeface="Book Antiqua" pitchFamily="18" charset="0"/>
              </a:rPr>
              <a:t>There are membrane proteins that facilitate this diffusion called transporters or </a:t>
            </a:r>
            <a:r>
              <a:rPr lang="en-US" sz="2400" dirty="0" err="1" smtClean="0">
                <a:latin typeface="Book Antiqua" pitchFamily="18" charset="0"/>
              </a:rPr>
              <a:t>permeases</a:t>
            </a:r>
            <a:r>
              <a:rPr lang="en-US" sz="2400" dirty="0" smtClean="0">
                <a:latin typeface="Book Antiqua" pitchFamily="18" charset="0"/>
              </a:rPr>
              <a:t> (enzymes but not in the traditional sense) in the direction of or against the electrochemical gradient.</a:t>
            </a:r>
          </a:p>
          <a:p>
            <a:pPr marL="0" lvl="1"/>
            <a:endParaRPr lang="en-US" sz="1000" dirty="0" smtClean="0">
              <a:latin typeface="Book Antiqua" pitchFamily="18" charset="0"/>
            </a:endParaRPr>
          </a:p>
          <a:p>
            <a:pPr marL="342900" lvl="1" indent="-342900">
              <a:buFont typeface="Wingdings" pitchFamily="2" charset="2"/>
              <a:buChar char="§"/>
            </a:pPr>
            <a:r>
              <a:rPr lang="en-US" sz="2400" dirty="0" smtClean="0">
                <a:latin typeface="Book Antiqua" pitchFamily="18" charset="0"/>
              </a:rPr>
              <a:t>Provide a polar/charged environment with a lower energy intermediate state. </a:t>
            </a:r>
            <a:endParaRPr lang="en-US" sz="2400" dirty="0">
              <a:latin typeface="Book Antiqua" pitchFamily="18" charset="0"/>
            </a:endParaRPr>
          </a:p>
        </p:txBody>
      </p:sp>
      <p:sp>
        <p:nvSpPr>
          <p:cNvPr id="7" name="TextBox 6"/>
          <p:cNvSpPr txBox="1"/>
          <p:nvPr/>
        </p:nvSpPr>
        <p:spPr>
          <a:xfrm>
            <a:off x="2971800" y="3319222"/>
            <a:ext cx="3733800" cy="369332"/>
          </a:xfrm>
          <a:prstGeom prst="rect">
            <a:avLst/>
          </a:prstGeom>
          <a:noFill/>
        </p:spPr>
        <p:txBody>
          <a:bodyPr wrap="square" rtlCol="0">
            <a:spAutoFit/>
          </a:bodyPr>
          <a:lstStyle/>
          <a:p>
            <a:r>
              <a:rPr lang="en-US" b="1" dirty="0" smtClean="0">
                <a:latin typeface="Book Antiqua" pitchFamily="18" charset="0"/>
              </a:rPr>
              <a:t>Lower Energy Intermediate State</a:t>
            </a:r>
            <a:endParaRPr lang="en-US" b="1" dirty="0">
              <a:latin typeface="Book Antiqua" pitchFamily="18" charset="0"/>
            </a:endParaRPr>
          </a:p>
        </p:txBody>
      </p:sp>
      <p:cxnSp>
        <p:nvCxnSpPr>
          <p:cNvPr id="13" name="Straight Arrow Connector 12"/>
          <p:cNvCxnSpPr/>
          <p:nvPr/>
        </p:nvCxnSpPr>
        <p:spPr>
          <a:xfrm>
            <a:off x="4648200" y="3688554"/>
            <a:ext cx="0" cy="42624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903" t="67009" r="15577" b="7283"/>
          <a:stretch/>
        </p:blipFill>
        <p:spPr bwMode="auto">
          <a:xfrm>
            <a:off x="2057400" y="4131112"/>
            <a:ext cx="4841498" cy="262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774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3C. Transport of a Polar or Charged Solute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38</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pic>
        <p:nvPicPr>
          <p:cNvPr id="11"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6708"/>
          <a:stretch/>
        </p:blipFill>
        <p:spPr bwMode="auto">
          <a:xfrm>
            <a:off x="2590800" y="1143000"/>
            <a:ext cx="4062845" cy="548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5387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3C. Transport of a Polar or Charged Solute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39</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pic>
        <p:nvPicPr>
          <p:cNvPr id="11"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8203" b="35179"/>
          <a:stretch/>
        </p:blipFill>
        <p:spPr bwMode="auto">
          <a:xfrm>
            <a:off x="2438399" y="1317560"/>
            <a:ext cx="4416136" cy="234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600" y="3810000"/>
            <a:ext cx="8686800" cy="2185214"/>
          </a:xfrm>
          <a:prstGeom prst="rect">
            <a:avLst/>
          </a:prstGeom>
        </p:spPr>
        <p:txBody>
          <a:bodyPr wrap="square">
            <a:spAutoFit/>
          </a:bodyPr>
          <a:lstStyle/>
          <a:p>
            <a:r>
              <a:rPr lang="el-GR" sz="2400" dirty="0">
                <a:latin typeface="Book Antiqua" pitchFamily="18" charset="0"/>
              </a:rPr>
              <a:t>Δ</a:t>
            </a:r>
            <a:r>
              <a:rPr lang="en-US" sz="2400" dirty="0" err="1">
                <a:latin typeface="Book Antiqua" pitchFamily="18" charset="0"/>
              </a:rPr>
              <a:t>G</a:t>
            </a:r>
            <a:r>
              <a:rPr lang="en-US" sz="2400" baseline="30000" dirty="0" err="1" smtClean="0">
                <a:latin typeface="Book Antiqua" pitchFamily="18" charset="0"/>
              </a:rPr>
              <a:t>╪</a:t>
            </a:r>
            <a:r>
              <a:rPr lang="en-US" sz="2400" baseline="-25000" dirty="0" err="1" smtClean="0">
                <a:latin typeface="Book Antiqua" pitchFamily="18" charset="0"/>
              </a:rPr>
              <a:t>transport</a:t>
            </a:r>
            <a:r>
              <a:rPr lang="en-US" sz="2400" dirty="0" smtClean="0">
                <a:latin typeface="Book Antiqua" pitchFamily="18" charset="0"/>
              </a:rPr>
              <a:t> &lt;</a:t>
            </a:r>
            <a:r>
              <a:rPr lang="en-US" sz="2400" baseline="-25000" dirty="0" smtClean="0">
                <a:latin typeface="Book Antiqua" pitchFamily="18" charset="0"/>
              </a:rPr>
              <a:t> </a:t>
            </a:r>
            <a:r>
              <a:rPr lang="en-US" sz="2400" dirty="0" smtClean="0">
                <a:latin typeface="Book Antiqua" pitchFamily="18" charset="0"/>
              </a:rPr>
              <a:t> </a:t>
            </a:r>
            <a:r>
              <a:rPr lang="el-GR" sz="2400" dirty="0" smtClean="0">
                <a:latin typeface="Book Antiqua" pitchFamily="18" charset="0"/>
              </a:rPr>
              <a:t>Δ</a:t>
            </a:r>
            <a:r>
              <a:rPr lang="en-US" sz="2400" dirty="0" err="1" smtClean="0">
                <a:latin typeface="Book Antiqua" pitchFamily="18" charset="0"/>
              </a:rPr>
              <a:t>G</a:t>
            </a:r>
            <a:r>
              <a:rPr lang="en-US" sz="2400" baseline="30000" dirty="0" err="1" smtClean="0">
                <a:latin typeface="Book Antiqua" pitchFamily="18" charset="0"/>
              </a:rPr>
              <a:t>╪</a:t>
            </a:r>
            <a:r>
              <a:rPr lang="en-US" sz="2400" baseline="-25000" dirty="0" err="1" smtClean="0">
                <a:latin typeface="Book Antiqua" pitchFamily="18" charset="0"/>
              </a:rPr>
              <a:t>simple</a:t>
            </a:r>
            <a:r>
              <a:rPr lang="en-US" sz="2400" baseline="-25000" dirty="0" smtClean="0">
                <a:latin typeface="Book Antiqua" pitchFamily="18" charset="0"/>
              </a:rPr>
              <a:t> diffusion </a:t>
            </a:r>
            <a:endParaRPr lang="en-US" sz="2400" dirty="0" smtClean="0">
              <a:latin typeface="Book Antiqua" pitchFamily="18" charset="0"/>
            </a:endParaRPr>
          </a:p>
          <a:p>
            <a:endParaRPr lang="en-US" sz="2400" baseline="30000" dirty="0">
              <a:latin typeface="Book Antiqua" pitchFamily="18" charset="0"/>
            </a:endParaRPr>
          </a:p>
          <a:p>
            <a:r>
              <a:rPr lang="en-US" sz="2400" dirty="0" smtClean="0">
                <a:latin typeface="Book Antiqua" pitchFamily="18" charset="0"/>
              </a:rPr>
              <a:t>Because the </a:t>
            </a:r>
            <a:r>
              <a:rPr lang="el-GR" sz="2400" dirty="0" smtClean="0">
                <a:latin typeface="Book Antiqua" pitchFamily="18" charset="0"/>
              </a:rPr>
              <a:t>Δ</a:t>
            </a:r>
            <a:r>
              <a:rPr lang="en-US" sz="2400" dirty="0" err="1" smtClean="0">
                <a:latin typeface="Book Antiqua" pitchFamily="18" charset="0"/>
              </a:rPr>
              <a:t>G</a:t>
            </a:r>
            <a:r>
              <a:rPr lang="en-US" sz="2400" baseline="-25000" dirty="0" err="1" smtClean="0">
                <a:latin typeface="Book Antiqua" pitchFamily="18" charset="0"/>
              </a:rPr>
              <a:t>binding</a:t>
            </a:r>
            <a:r>
              <a:rPr lang="en-US" sz="2400" baseline="-25000" dirty="0" smtClean="0">
                <a:latin typeface="Book Antiqua" pitchFamily="18" charset="0"/>
              </a:rPr>
              <a:t>  </a:t>
            </a:r>
            <a:r>
              <a:rPr lang="en-US" sz="2400" dirty="0" smtClean="0">
                <a:latin typeface="Book Antiqua" pitchFamily="18" charset="0"/>
              </a:rPr>
              <a:t>for polar/charged solute binding to transporter is negative as a result of cumulative weak interactions and compensates partly for the positive </a:t>
            </a:r>
            <a:r>
              <a:rPr lang="el-GR" sz="2400" dirty="0" smtClean="0">
                <a:latin typeface="Book Antiqua" pitchFamily="18" charset="0"/>
              </a:rPr>
              <a:t>Δ</a:t>
            </a:r>
            <a:r>
              <a:rPr lang="en-US" sz="2400" dirty="0" err="1" smtClean="0">
                <a:latin typeface="Book Antiqua" pitchFamily="18" charset="0"/>
              </a:rPr>
              <a:t>G</a:t>
            </a:r>
            <a:r>
              <a:rPr lang="en-US" sz="2400" baseline="-25000" dirty="0" err="1" smtClean="0">
                <a:latin typeface="Book Antiqua" pitchFamily="18" charset="0"/>
              </a:rPr>
              <a:t>dehydration</a:t>
            </a:r>
            <a:r>
              <a:rPr lang="en-US" sz="2400" baseline="-25000" dirty="0">
                <a:latin typeface="Book Antiqua" pitchFamily="18" charset="0"/>
              </a:rPr>
              <a:t> </a:t>
            </a:r>
            <a:r>
              <a:rPr lang="en-US" sz="2400" baseline="-25000" dirty="0" smtClean="0">
                <a:latin typeface="Book Antiqua" pitchFamily="18" charset="0"/>
              </a:rPr>
              <a:t>. </a:t>
            </a:r>
            <a:endParaRPr lang="en-US" sz="2400" dirty="0">
              <a:latin typeface="Book Antiqua" pitchFamily="18" charset="0"/>
            </a:endParaRPr>
          </a:p>
        </p:txBody>
      </p:sp>
      <p:cxnSp>
        <p:nvCxnSpPr>
          <p:cNvPr id="8" name="Straight Arrow Connector 7"/>
          <p:cNvCxnSpPr/>
          <p:nvPr/>
        </p:nvCxnSpPr>
        <p:spPr>
          <a:xfrm>
            <a:off x="6553200" y="3429000"/>
            <a:ext cx="60960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00800" y="3962400"/>
            <a:ext cx="1600200" cy="461665"/>
          </a:xfrm>
          <a:prstGeom prst="rect">
            <a:avLst/>
          </a:prstGeom>
          <a:noFill/>
        </p:spPr>
        <p:txBody>
          <a:bodyPr wrap="square" rtlCol="0">
            <a:spAutoFit/>
          </a:bodyPr>
          <a:lstStyle/>
          <a:p>
            <a:r>
              <a:rPr lang="el-GR" sz="2400" dirty="0" smtClean="0">
                <a:latin typeface="Book Antiqua" pitchFamily="18" charset="0"/>
              </a:rPr>
              <a:t>Δ</a:t>
            </a:r>
            <a:r>
              <a:rPr lang="en-US" sz="2400" dirty="0" smtClean="0">
                <a:latin typeface="Book Antiqua" pitchFamily="18" charset="0"/>
              </a:rPr>
              <a:t>G’° = 0</a:t>
            </a:r>
            <a:endParaRPr lang="en-US" sz="2400" dirty="0">
              <a:latin typeface="Book Antiqua" pitchFamily="18" charset="0"/>
            </a:endParaRPr>
          </a:p>
        </p:txBody>
      </p:sp>
    </p:spTree>
    <p:extLst>
      <p:ext uri="{BB962C8B-B14F-4D97-AF65-F5344CB8AC3E}">
        <p14:creationId xmlns:p14="http://schemas.microsoft.com/office/powerpoint/2010/main" val="112776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6947"/>
          <a:stretch/>
        </p:blipFill>
        <p:spPr bwMode="auto">
          <a:xfrm>
            <a:off x="1285875" y="838200"/>
            <a:ext cx="6715125" cy="547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 Single Particle Tracking of a Lipid by </a:t>
            </a:r>
            <a:r>
              <a:rPr lang="en-US" sz="2800" dirty="0" err="1" smtClean="0">
                <a:latin typeface="Book Antiqua" pitchFamily="18" charset="0"/>
              </a:rPr>
              <a:t>Fluoresence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a:t>
            </a:fld>
            <a:endParaRPr lang="en-US">
              <a:solidFill>
                <a:schemeClr val="tx1"/>
              </a:solidFill>
            </a:endParaRPr>
          </a:p>
        </p:txBody>
      </p:sp>
      <p:sp>
        <p:nvSpPr>
          <p:cNvPr id="11" name="Title 1"/>
          <p:cNvSpPr txBox="1">
            <a:spLocks/>
          </p:cNvSpPr>
          <p:nvPr/>
        </p:nvSpPr>
        <p:spPr>
          <a:xfrm>
            <a:off x="609600" y="6065838"/>
            <a:ext cx="84582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Book Antiqua" pitchFamily="18" charset="0"/>
              </a:rPr>
              <a:t>Movement of a single </a:t>
            </a:r>
            <a:r>
              <a:rPr lang="en-US" sz="2800" dirty="0">
                <a:latin typeface="Book Antiqua" pitchFamily="18" charset="0"/>
              </a:rPr>
              <a:t>l</a:t>
            </a:r>
            <a:r>
              <a:rPr lang="en-US" sz="2800" dirty="0" smtClean="0">
                <a:latin typeface="Book Antiqua" pitchFamily="18" charset="0"/>
              </a:rPr>
              <a:t>ipid in 56 </a:t>
            </a:r>
            <a:r>
              <a:rPr lang="en-US" sz="2800" dirty="0" err="1" smtClean="0">
                <a:latin typeface="Book Antiqua" pitchFamily="18" charset="0"/>
              </a:rPr>
              <a:t>ms.</a:t>
            </a:r>
            <a:endParaRPr lang="en-US" sz="2800" dirty="0">
              <a:latin typeface="Book Antiqua" pitchFamily="18" charset="0"/>
            </a:endParaRPr>
          </a:p>
        </p:txBody>
      </p:sp>
    </p:spTree>
    <p:extLst>
      <p:ext uri="{BB962C8B-B14F-4D97-AF65-F5344CB8AC3E}">
        <p14:creationId xmlns:p14="http://schemas.microsoft.com/office/powerpoint/2010/main" val="38541480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0250"/>
          <a:stretch/>
        </p:blipFill>
        <p:spPr bwMode="auto">
          <a:xfrm>
            <a:off x="577850" y="914400"/>
            <a:ext cx="7988300" cy="482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3D. Transporters Classified by Solutes (Substrates) </a:t>
            </a:r>
            <a:br>
              <a:rPr lang="en-US" sz="2800" dirty="0" smtClean="0">
                <a:latin typeface="Book Antiqua" pitchFamily="18" charset="0"/>
              </a:rPr>
            </a:br>
            <a:r>
              <a:rPr lang="en-US" sz="2800" dirty="0" smtClean="0">
                <a:latin typeface="Book Antiqua" pitchFamily="18" charset="0"/>
              </a:rPr>
              <a:t>       and Directionality</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40</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9" name="Rectangle 8"/>
          <p:cNvSpPr/>
          <p:nvPr/>
        </p:nvSpPr>
        <p:spPr>
          <a:xfrm>
            <a:off x="228600" y="5410200"/>
            <a:ext cx="8686800" cy="1446550"/>
          </a:xfrm>
          <a:prstGeom prst="rect">
            <a:avLst/>
          </a:prstGeom>
        </p:spPr>
        <p:txBody>
          <a:bodyPr wrap="square">
            <a:spAutoFit/>
          </a:bodyPr>
          <a:lstStyle/>
          <a:p>
            <a:endParaRPr lang="en-US" sz="2400" baseline="30000" dirty="0">
              <a:latin typeface="Book Antiqua" pitchFamily="18" charset="0"/>
            </a:endParaRPr>
          </a:p>
          <a:p>
            <a:r>
              <a:rPr lang="en-US" sz="2400" dirty="0" smtClean="0">
                <a:latin typeface="Book Antiqua" pitchFamily="18" charset="0"/>
              </a:rPr>
              <a:t>The directionality can be with or against the electrochemical gradient and so transporters can facilitate both passive and active transport.</a:t>
            </a:r>
            <a:endParaRPr lang="en-US" sz="2400" dirty="0">
              <a:latin typeface="Book Antiqua" pitchFamily="18" charset="0"/>
            </a:endParaRPr>
          </a:p>
        </p:txBody>
      </p:sp>
    </p:spTree>
    <p:extLst>
      <p:ext uri="{BB962C8B-B14F-4D97-AF65-F5344CB8AC3E}">
        <p14:creationId xmlns:p14="http://schemas.microsoft.com/office/powerpoint/2010/main" val="367161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3E. Active Transport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41</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9" name="Rectangle 8"/>
          <p:cNvSpPr/>
          <p:nvPr/>
        </p:nvSpPr>
        <p:spPr>
          <a:xfrm>
            <a:off x="261395" y="990600"/>
            <a:ext cx="8686800" cy="1200329"/>
          </a:xfrm>
          <a:prstGeom prst="rect">
            <a:avLst/>
          </a:prstGeom>
        </p:spPr>
        <p:txBody>
          <a:bodyPr wrap="square">
            <a:spAutoFit/>
          </a:bodyPr>
          <a:lstStyle/>
          <a:p>
            <a:r>
              <a:rPr lang="en-US" sz="2400" dirty="0" smtClean="0">
                <a:latin typeface="Book Antiqua" pitchFamily="18" charset="0"/>
              </a:rPr>
              <a:t>In </a:t>
            </a:r>
            <a:r>
              <a:rPr lang="en-US" sz="2400" b="1" dirty="0" smtClean="0">
                <a:latin typeface="Book Antiqua" pitchFamily="18" charset="0"/>
              </a:rPr>
              <a:t>primary active transport</a:t>
            </a:r>
            <a:r>
              <a:rPr lang="en-US" sz="2400" dirty="0" smtClean="0">
                <a:latin typeface="Book Antiqua" pitchFamily="18" charset="0"/>
              </a:rPr>
              <a:t>, the energy released by ATP hydrolysis (for example) drives solute movement against an electrochemical gradient, which is an endergonic process.</a:t>
            </a:r>
            <a:endParaRPr lang="en-US" sz="2400" dirty="0">
              <a:latin typeface="Book Antiqua" pitchFamily="18" charset="0"/>
            </a:endParaRPr>
          </a:p>
        </p:txBody>
      </p:sp>
      <p:pic>
        <p:nvPicPr>
          <p:cNvPr id="10"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56645" b="8631"/>
          <a:stretch/>
        </p:blipFill>
        <p:spPr bwMode="auto">
          <a:xfrm>
            <a:off x="3136408" y="2209800"/>
            <a:ext cx="3329540" cy="465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8019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3E. Active Transport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42</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9" name="Rectangle 8"/>
          <p:cNvSpPr/>
          <p:nvPr/>
        </p:nvSpPr>
        <p:spPr>
          <a:xfrm>
            <a:off x="261395" y="990600"/>
            <a:ext cx="8686800" cy="1938992"/>
          </a:xfrm>
          <a:prstGeom prst="rect">
            <a:avLst/>
          </a:prstGeom>
        </p:spPr>
        <p:txBody>
          <a:bodyPr wrap="square">
            <a:spAutoFit/>
          </a:bodyPr>
          <a:lstStyle/>
          <a:p>
            <a:r>
              <a:rPr lang="en-US" sz="2400" dirty="0" smtClean="0">
                <a:latin typeface="Book Antiqua" pitchFamily="18" charset="0"/>
              </a:rPr>
              <a:t>In </a:t>
            </a:r>
            <a:r>
              <a:rPr lang="en-US" sz="2400" b="1" dirty="0" smtClean="0">
                <a:latin typeface="Book Antiqua" pitchFamily="18" charset="0"/>
              </a:rPr>
              <a:t>secondary active transport</a:t>
            </a:r>
            <a:r>
              <a:rPr lang="en-US" sz="2400" dirty="0" smtClean="0">
                <a:latin typeface="Book Antiqua" pitchFamily="18" charset="0"/>
              </a:rPr>
              <a:t>, a gradient of ion X has been established by primary active transport. Movement of X down its electrochemical gradient now provides the energy to drive </a:t>
            </a:r>
            <a:r>
              <a:rPr lang="en-US" sz="2400" dirty="0" err="1" smtClean="0">
                <a:latin typeface="Book Antiqua" pitchFamily="18" charset="0"/>
              </a:rPr>
              <a:t>cotransport</a:t>
            </a:r>
            <a:r>
              <a:rPr lang="en-US" sz="2400" dirty="0" smtClean="0">
                <a:latin typeface="Book Antiqua" pitchFamily="18" charset="0"/>
              </a:rPr>
              <a:t> of a second solute (S) against its electrochemical gradient.</a:t>
            </a:r>
            <a:endParaRPr lang="en-US" sz="2400" dirty="0">
              <a:latin typeface="Book Antiqua" pitchFamily="18" charset="0"/>
            </a:endParaRPr>
          </a:p>
        </p:txBody>
      </p:sp>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6745" b="8222"/>
          <a:stretch/>
        </p:blipFill>
        <p:spPr bwMode="auto">
          <a:xfrm>
            <a:off x="2841594" y="2667000"/>
            <a:ext cx="3635406" cy="415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859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3F. Free-energy Change for transport (</a:t>
            </a:r>
            <a:r>
              <a:rPr lang="el-GR" sz="2800" dirty="0" smtClean="0">
                <a:latin typeface="Book Antiqua" pitchFamily="18" charset="0"/>
              </a:rPr>
              <a:t>Δ</a:t>
            </a:r>
            <a:r>
              <a:rPr lang="en-US" sz="2800" dirty="0" err="1" smtClean="0">
                <a:latin typeface="Book Antiqua" pitchFamily="18" charset="0"/>
              </a:rPr>
              <a:t>G</a:t>
            </a:r>
            <a:r>
              <a:rPr lang="en-US" sz="2800" baseline="-25000" dirty="0" err="1" smtClean="0">
                <a:latin typeface="Book Antiqua" pitchFamily="18" charset="0"/>
              </a:rPr>
              <a:t>t</a:t>
            </a:r>
            <a:r>
              <a:rPr lang="en-US" sz="2800" dirty="0" smtClean="0">
                <a:latin typeface="Book Antiqua" pitchFamily="18" charset="0"/>
              </a:rPr>
              <a: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43</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9" name="Rectangle 8"/>
          <p:cNvSpPr/>
          <p:nvPr/>
        </p:nvSpPr>
        <p:spPr>
          <a:xfrm>
            <a:off x="261395" y="990600"/>
            <a:ext cx="8686800" cy="6032421"/>
          </a:xfrm>
          <a:prstGeom prst="rect">
            <a:avLst/>
          </a:prstGeom>
        </p:spPr>
        <p:txBody>
          <a:bodyPr wrap="square">
            <a:spAutoFit/>
          </a:bodyPr>
          <a:lstStyle/>
          <a:p>
            <a:r>
              <a:rPr lang="en-US" sz="2400" dirty="0" smtClean="0">
                <a:latin typeface="Book Antiqua" pitchFamily="18" charset="0"/>
              </a:rPr>
              <a:t>The amount of energy needed for the transport of a solute against a gradient can be calculated from the initial concentration gradient. The general equation for the free-energy change in the chemical process that converts S to P is </a:t>
            </a:r>
          </a:p>
          <a:p>
            <a:endParaRPr lang="en-US" sz="2400" dirty="0" smtClean="0">
              <a:latin typeface="Book Antiqua" pitchFamily="18" charset="0"/>
            </a:endParaRPr>
          </a:p>
          <a:p>
            <a:pPr algn="ctr"/>
            <a:r>
              <a:rPr lang="el-GR" sz="2400" dirty="0" smtClean="0">
                <a:latin typeface="Book Antiqua" pitchFamily="18" charset="0"/>
              </a:rPr>
              <a:t>Δ</a:t>
            </a:r>
            <a:r>
              <a:rPr lang="en-US" sz="2400" dirty="0" smtClean="0">
                <a:latin typeface="Book Antiqua" pitchFamily="18" charset="0"/>
              </a:rPr>
              <a:t>G</a:t>
            </a:r>
            <a:r>
              <a:rPr lang="en-US" sz="2400" baseline="-25000" dirty="0" smtClean="0">
                <a:latin typeface="Book Antiqua" pitchFamily="18" charset="0"/>
              </a:rPr>
              <a:t> </a:t>
            </a:r>
            <a:r>
              <a:rPr lang="en-US" sz="2400" dirty="0" smtClean="0">
                <a:latin typeface="Book Antiqua" pitchFamily="18" charset="0"/>
              </a:rPr>
              <a:t> = </a:t>
            </a:r>
            <a:r>
              <a:rPr lang="el-GR" sz="2400" dirty="0">
                <a:latin typeface="Book Antiqua" pitchFamily="18" charset="0"/>
              </a:rPr>
              <a:t>Δ</a:t>
            </a:r>
            <a:r>
              <a:rPr lang="en-US" sz="2400" dirty="0">
                <a:latin typeface="Book Antiqua" pitchFamily="18" charset="0"/>
              </a:rPr>
              <a:t>G</a:t>
            </a:r>
            <a:r>
              <a:rPr lang="en-US" sz="2400" dirty="0" smtClean="0">
                <a:latin typeface="Book Antiqua" pitchFamily="18" charset="0"/>
              </a:rPr>
              <a:t>’° + RT </a:t>
            </a:r>
            <a:r>
              <a:rPr lang="en-US" sz="2400" dirty="0" err="1" smtClean="0">
                <a:latin typeface="Book Antiqua" pitchFamily="18" charset="0"/>
              </a:rPr>
              <a:t>ln</a:t>
            </a:r>
            <a:r>
              <a:rPr lang="en-US" sz="2400" dirty="0" smtClean="0">
                <a:latin typeface="Book Antiqua" pitchFamily="18" charset="0"/>
              </a:rPr>
              <a:t> [P]/[S]</a:t>
            </a:r>
          </a:p>
          <a:p>
            <a:pPr algn="ctr"/>
            <a:endParaRPr lang="en-US" sz="2400" dirty="0" smtClean="0">
              <a:latin typeface="Book Antiqua" pitchFamily="18" charset="0"/>
            </a:endParaRPr>
          </a:p>
          <a:p>
            <a:r>
              <a:rPr lang="en-US" sz="2400" dirty="0">
                <a:latin typeface="Book Antiqua" pitchFamily="18" charset="0"/>
              </a:rPr>
              <a:t>w</a:t>
            </a:r>
            <a:r>
              <a:rPr lang="en-US" sz="2400" dirty="0" smtClean="0">
                <a:latin typeface="Book Antiqua" pitchFamily="18" charset="0"/>
              </a:rPr>
              <a:t>here R = 8.315 J/</a:t>
            </a:r>
            <a:r>
              <a:rPr lang="en-US" sz="2400" dirty="0" err="1" smtClean="0">
                <a:latin typeface="Book Antiqua" pitchFamily="18" charset="0"/>
              </a:rPr>
              <a:t>mol</a:t>
            </a:r>
            <a:r>
              <a:rPr lang="en-US" sz="2400" dirty="0" smtClean="0">
                <a:latin typeface="Book Antiqua" pitchFamily="18" charset="0"/>
              </a:rPr>
              <a:t>· K and T is in K.</a:t>
            </a:r>
            <a:endParaRPr lang="en-US" sz="2400" dirty="0">
              <a:latin typeface="Book Antiqua" pitchFamily="18" charset="0"/>
            </a:endParaRPr>
          </a:p>
          <a:p>
            <a:endParaRPr lang="en-US" sz="2400" dirty="0" smtClean="0">
              <a:latin typeface="Book Antiqua" pitchFamily="18" charset="0"/>
            </a:endParaRPr>
          </a:p>
          <a:p>
            <a:r>
              <a:rPr lang="en-US" sz="2400" dirty="0" smtClean="0">
                <a:latin typeface="Book Antiqua" pitchFamily="18" charset="0"/>
              </a:rPr>
              <a:t>Because S is not actually converted into a product P,</a:t>
            </a:r>
          </a:p>
          <a:p>
            <a:endParaRPr lang="en-US" sz="2400" dirty="0">
              <a:latin typeface="Book Antiqua" pitchFamily="18" charset="0"/>
            </a:endParaRPr>
          </a:p>
          <a:p>
            <a:pPr algn="ctr"/>
            <a:r>
              <a:rPr lang="el-GR" sz="2400" dirty="0">
                <a:latin typeface="Book Antiqua" pitchFamily="18" charset="0"/>
              </a:rPr>
              <a:t>Δ</a:t>
            </a:r>
            <a:r>
              <a:rPr lang="en-US" sz="2400" dirty="0">
                <a:latin typeface="Book Antiqua" pitchFamily="18" charset="0"/>
              </a:rPr>
              <a:t>G</a:t>
            </a:r>
            <a:r>
              <a:rPr lang="en-US" sz="2400" dirty="0" smtClean="0">
                <a:latin typeface="Book Antiqua" pitchFamily="18" charset="0"/>
              </a:rPr>
              <a:t>’° = 0; </a:t>
            </a:r>
            <a:r>
              <a:rPr lang="el-GR" sz="2400" dirty="0">
                <a:latin typeface="Book Antiqua" pitchFamily="18" charset="0"/>
              </a:rPr>
              <a:t>Δ</a:t>
            </a:r>
            <a:r>
              <a:rPr lang="en-US" sz="2400" dirty="0" err="1">
                <a:latin typeface="Book Antiqua" pitchFamily="18" charset="0"/>
              </a:rPr>
              <a:t>G</a:t>
            </a:r>
            <a:r>
              <a:rPr lang="en-US" sz="2400" baseline="-25000" dirty="0" err="1">
                <a:latin typeface="Book Antiqua" pitchFamily="18" charset="0"/>
              </a:rPr>
              <a:t>t</a:t>
            </a:r>
            <a:r>
              <a:rPr lang="en-US" sz="2400" baseline="-25000" dirty="0">
                <a:latin typeface="Book Antiqua" pitchFamily="18" charset="0"/>
              </a:rPr>
              <a:t> </a:t>
            </a:r>
            <a:r>
              <a:rPr lang="en-US" sz="2400" dirty="0" smtClean="0">
                <a:latin typeface="Book Antiqua" pitchFamily="18" charset="0"/>
              </a:rPr>
              <a:t>= RT </a:t>
            </a:r>
            <a:r>
              <a:rPr lang="en-US" sz="2400" dirty="0" err="1">
                <a:latin typeface="Book Antiqua" pitchFamily="18" charset="0"/>
              </a:rPr>
              <a:t>ln</a:t>
            </a:r>
            <a:r>
              <a:rPr lang="en-US" sz="2400" dirty="0">
                <a:latin typeface="Book Antiqua" pitchFamily="18" charset="0"/>
              </a:rPr>
              <a:t> </a:t>
            </a:r>
            <a:r>
              <a:rPr lang="en-US" sz="2400" dirty="0" smtClean="0">
                <a:latin typeface="Book Antiqua" pitchFamily="18" charset="0"/>
              </a:rPr>
              <a:t>C</a:t>
            </a:r>
            <a:r>
              <a:rPr lang="en-US" sz="2400" baseline="-25000" dirty="0" smtClean="0">
                <a:latin typeface="Book Antiqua" pitchFamily="18" charset="0"/>
              </a:rPr>
              <a:t>2</a:t>
            </a:r>
            <a:r>
              <a:rPr lang="en-US" sz="2400" dirty="0" smtClean="0">
                <a:latin typeface="Book Antiqua" pitchFamily="18" charset="0"/>
              </a:rPr>
              <a:t>/C</a:t>
            </a:r>
            <a:r>
              <a:rPr lang="en-US" sz="2400" baseline="-25000" dirty="0" smtClean="0">
                <a:latin typeface="Book Antiqua" pitchFamily="18" charset="0"/>
              </a:rPr>
              <a:t>1</a:t>
            </a:r>
          </a:p>
          <a:p>
            <a:pPr algn="ctr"/>
            <a:endParaRPr lang="en-US" sz="2400" baseline="-25000" dirty="0">
              <a:latin typeface="Book Antiqua" pitchFamily="18" charset="0"/>
            </a:endParaRPr>
          </a:p>
          <a:p>
            <a:endParaRPr lang="en-US" sz="1000" dirty="0">
              <a:latin typeface="Book Antiqua" pitchFamily="18" charset="0"/>
            </a:endParaRPr>
          </a:p>
          <a:p>
            <a:r>
              <a:rPr lang="en-US" sz="2400" dirty="0" smtClean="0">
                <a:latin typeface="Book Antiqua" pitchFamily="18" charset="0"/>
              </a:rPr>
              <a:t>C</a:t>
            </a:r>
            <a:r>
              <a:rPr lang="en-US" sz="2400" baseline="-25000" dirty="0" smtClean="0">
                <a:latin typeface="Book Antiqua" pitchFamily="18" charset="0"/>
              </a:rPr>
              <a:t>1  </a:t>
            </a:r>
            <a:r>
              <a:rPr lang="en-US" sz="2400" dirty="0" smtClean="0">
                <a:latin typeface="Book Antiqua" pitchFamily="18" charset="0"/>
              </a:rPr>
              <a:t>is the concentration from starting region C</a:t>
            </a:r>
            <a:r>
              <a:rPr lang="en-US" sz="2400" baseline="-25000" dirty="0" smtClean="0">
                <a:latin typeface="Book Antiqua" pitchFamily="18" charset="0"/>
              </a:rPr>
              <a:t>2</a:t>
            </a:r>
            <a:r>
              <a:rPr lang="en-US" sz="2400" dirty="0" smtClean="0">
                <a:latin typeface="Book Antiqua" pitchFamily="18" charset="0"/>
              </a:rPr>
              <a:t> is the concentration at the final region.</a:t>
            </a:r>
            <a:endParaRPr lang="en-US" sz="2400" baseline="-25000" dirty="0">
              <a:latin typeface="Book Antiqua" pitchFamily="18" charset="0"/>
            </a:endParaRPr>
          </a:p>
          <a:p>
            <a:endParaRPr lang="en-US" sz="2400" dirty="0">
              <a:latin typeface="Book Antiqua" pitchFamily="18" charset="0"/>
            </a:endParaRPr>
          </a:p>
        </p:txBody>
      </p:sp>
    </p:spTree>
    <p:extLst>
      <p:ext uri="{BB962C8B-B14F-4D97-AF65-F5344CB8AC3E}">
        <p14:creationId xmlns:p14="http://schemas.microsoft.com/office/powerpoint/2010/main" val="40568479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3F. Free-energy Change for transport (</a:t>
            </a:r>
            <a:r>
              <a:rPr lang="el-GR" sz="2800" dirty="0" smtClean="0">
                <a:latin typeface="Book Antiqua" pitchFamily="18" charset="0"/>
              </a:rPr>
              <a:t>Δ</a:t>
            </a:r>
            <a:r>
              <a:rPr lang="en-US" sz="2800" dirty="0" err="1" smtClean="0">
                <a:latin typeface="Book Antiqua" pitchFamily="18" charset="0"/>
              </a:rPr>
              <a:t>G</a:t>
            </a:r>
            <a:r>
              <a:rPr lang="en-US" sz="2800" baseline="-25000" dirty="0" err="1" smtClean="0">
                <a:latin typeface="Book Antiqua" pitchFamily="18" charset="0"/>
              </a:rPr>
              <a:t>t</a:t>
            </a:r>
            <a:r>
              <a:rPr lang="en-US" sz="2800" dirty="0" smtClean="0">
                <a:latin typeface="Book Antiqua" pitchFamily="18" charset="0"/>
              </a:rPr>
              <a: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44</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9" name="Rectangle 8"/>
          <p:cNvSpPr/>
          <p:nvPr/>
        </p:nvSpPr>
        <p:spPr>
          <a:xfrm>
            <a:off x="261395" y="990600"/>
            <a:ext cx="8686800" cy="3939540"/>
          </a:xfrm>
          <a:prstGeom prst="rect">
            <a:avLst/>
          </a:prstGeom>
        </p:spPr>
        <p:txBody>
          <a:bodyPr wrap="square">
            <a:spAutoFit/>
          </a:bodyPr>
          <a:lstStyle/>
          <a:p>
            <a:pPr algn="ctr"/>
            <a:r>
              <a:rPr lang="el-GR" sz="2400" dirty="0" smtClean="0">
                <a:latin typeface="Book Antiqua" pitchFamily="18" charset="0"/>
              </a:rPr>
              <a:t>Δ</a:t>
            </a:r>
            <a:r>
              <a:rPr lang="en-US" sz="2400" dirty="0">
                <a:latin typeface="Book Antiqua" pitchFamily="18" charset="0"/>
              </a:rPr>
              <a:t>G</a:t>
            </a:r>
            <a:r>
              <a:rPr lang="en-US" sz="2400" dirty="0" smtClean="0">
                <a:latin typeface="Book Antiqua" pitchFamily="18" charset="0"/>
              </a:rPr>
              <a:t>’° = 0; </a:t>
            </a:r>
            <a:r>
              <a:rPr lang="el-GR" sz="2400" dirty="0">
                <a:latin typeface="Book Antiqua" pitchFamily="18" charset="0"/>
              </a:rPr>
              <a:t>Δ</a:t>
            </a:r>
            <a:r>
              <a:rPr lang="en-US" sz="2400" dirty="0" err="1">
                <a:latin typeface="Book Antiqua" pitchFamily="18" charset="0"/>
              </a:rPr>
              <a:t>G</a:t>
            </a:r>
            <a:r>
              <a:rPr lang="en-US" sz="2400" baseline="-25000" dirty="0" err="1">
                <a:latin typeface="Book Antiqua" pitchFamily="18" charset="0"/>
              </a:rPr>
              <a:t>t</a:t>
            </a:r>
            <a:r>
              <a:rPr lang="en-US" sz="2400" baseline="-25000" dirty="0">
                <a:latin typeface="Book Antiqua" pitchFamily="18" charset="0"/>
              </a:rPr>
              <a:t> </a:t>
            </a:r>
            <a:r>
              <a:rPr lang="en-US" sz="2400" dirty="0" smtClean="0">
                <a:latin typeface="Book Antiqua" pitchFamily="18" charset="0"/>
              </a:rPr>
              <a:t>= RT </a:t>
            </a:r>
            <a:r>
              <a:rPr lang="en-US" sz="2400" dirty="0" err="1">
                <a:latin typeface="Book Antiqua" pitchFamily="18" charset="0"/>
              </a:rPr>
              <a:t>ln</a:t>
            </a:r>
            <a:r>
              <a:rPr lang="en-US" sz="2400" dirty="0">
                <a:latin typeface="Book Antiqua" pitchFamily="18" charset="0"/>
              </a:rPr>
              <a:t> </a:t>
            </a:r>
            <a:r>
              <a:rPr lang="en-US" sz="2400" dirty="0" smtClean="0">
                <a:latin typeface="Book Antiqua" pitchFamily="18" charset="0"/>
              </a:rPr>
              <a:t>C</a:t>
            </a:r>
            <a:r>
              <a:rPr lang="en-US" sz="2400" baseline="-25000" dirty="0" smtClean="0">
                <a:latin typeface="Book Antiqua" pitchFamily="18" charset="0"/>
              </a:rPr>
              <a:t>2</a:t>
            </a:r>
            <a:r>
              <a:rPr lang="en-US" sz="2400" dirty="0" smtClean="0">
                <a:latin typeface="Book Antiqua" pitchFamily="18" charset="0"/>
              </a:rPr>
              <a:t>/C</a:t>
            </a:r>
            <a:r>
              <a:rPr lang="en-US" sz="2400" baseline="-25000" dirty="0" smtClean="0">
                <a:latin typeface="Book Antiqua" pitchFamily="18" charset="0"/>
              </a:rPr>
              <a:t>1</a:t>
            </a:r>
          </a:p>
          <a:p>
            <a:pPr algn="ctr"/>
            <a:endParaRPr lang="en-US" sz="2400" baseline="-25000" dirty="0">
              <a:latin typeface="Book Antiqua" pitchFamily="18" charset="0"/>
            </a:endParaRPr>
          </a:p>
          <a:p>
            <a:endParaRPr lang="en-US" sz="1000" dirty="0">
              <a:latin typeface="Book Antiqua" pitchFamily="18" charset="0"/>
            </a:endParaRPr>
          </a:p>
          <a:p>
            <a:r>
              <a:rPr lang="en-US" sz="2400" dirty="0" smtClean="0">
                <a:latin typeface="Book Antiqua" pitchFamily="18" charset="0"/>
              </a:rPr>
              <a:t>If C</a:t>
            </a:r>
            <a:r>
              <a:rPr lang="en-US" sz="2400" baseline="-25000" dirty="0" smtClean="0">
                <a:latin typeface="Book Antiqua" pitchFamily="18" charset="0"/>
              </a:rPr>
              <a:t>1  </a:t>
            </a:r>
            <a:r>
              <a:rPr lang="en-US" sz="2400" dirty="0" smtClean="0">
                <a:latin typeface="Book Antiqua" pitchFamily="18" charset="0"/>
              </a:rPr>
              <a:t>= C</a:t>
            </a:r>
            <a:r>
              <a:rPr lang="en-US" sz="2400" baseline="-25000" dirty="0" smtClean="0">
                <a:latin typeface="Book Antiqua" pitchFamily="18" charset="0"/>
              </a:rPr>
              <a:t>2</a:t>
            </a:r>
            <a:r>
              <a:rPr lang="en-US" sz="2400" dirty="0" smtClean="0">
                <a:latin typeface="Book Antiqua" pitchFamily="18" charset="0"/>
              </a:rPr>
              <a:t>/10, </a:t>
            </a:r>
          </a:p>
          <a:p>
            <a:pPr algn="ctr"/>
            <a:r>
              <a:rPr lang="el-GR" sz="2400" dirty="0">
                <a:latin typeface="Book Antiqua" pitchFamily="18" charset="0"/>
              </a:rPr>
              <a:t>Δ</a:t>
            </a:r>
            <a:r>
              <a:rPr lang="en-US" sz="2400" dirty="0" err="1">
                <a:latin typeface="Book Antiqua" pitchFamily="18" charset="0"/>
              </a:rPr>
              <a:t>G</a:t>
            </a:r>
            <a:r>
              <a:rPr lang="en-US" sz="2400" baseline="-25000" dirty="0" err="1">
                <a:latin typeface="Book Antiqua" pitchFamily="18" charset="0"/>
              </a:rPr>
              <a:t>t</a:t>
            </a:r>
            <a:r>
              <a:rPr lang="en-US" sz="2400" baseline="-25000" dirty="0">
                <a:latin typeface="Book Antiqua" pitchFamily="18" charset="0"/>
              </a:rPr>
              <a:t> </a:t>
            </a:r>
            <a:r>
              <a:rPr lang="en-US" sz="2400" dirty="0">
                <a:latin typeface="Book Antiqua" pitchFamily="18" charset="0"/>
              </a:rPr>
              <a:t>= RT </a:t>
            </a:r>
            <a:r>
              <a:rPr lang="en-US" sz="2400" dirty="0" err="1">
                <a:latin typeface="Book Antiqua" pitchFamily="18" charset="0"/>
              </a:rPr>
              <a:t>ln</a:t>
            </a:r>
            <a:r>
              <a:rPr lang="en-US" sz="2400" dirty="0">
                <a:latin typeface="Book Antiqua" pitchFamily="18" charset="0"/>
              </a:rPr>
              <a:t> </a:t>
            </a:r>
            <a:r>
              <a:rPr lang="en-US" sz="2400" dirty="0" smtClean="0">
                <a:latin typeface="Book Antiqua" pitchFamily="18" charset="0"/>
              </a:rPr>
              <a:t>(10 x C</a:t>
            </a:r>
            <a:r>
              <a:rPr lang="en-US" sz="2400" baseline="-25000" dirty="0" smtClean="0">
                <a:latin typeface="Book Antiqua" pitchFamily="18" charset="0"/>
              </a:rPr>
              <a:t>1</a:t>
            </a:r>
            <a:r>
              <a:rPr lang="en-US" sz="2400" dirty="0" smtClean="0">
                <a:latin typeface="Book Antiqua" pitchFamily="18" charset="0"/>
              </a:rPr>
              <a:t>)/C</a:t>
            </a:r>
            <a:r>
              <a:rPr lang="en-US" sz="2400" baseline="-25000" dirty="0" smtClean="0">
                <a:latin typeface="Book Antiqua" pitchFamily="18" charset="0"/>
              </a:rPr>
              <a:t>1</a:t>
            </a:r>
          </a:p>
          <a:p>
            <a:pPr algn="ctr"/>
            <a:endParaRPr lang="en-US" sz="2400" baseline="-25000" dirty="0">
              <a:latin typeface="Book Antiqua" pitchFamily="18" charset="0"/>
            </a:endParaRPr>
          </a:p>
          <a:p>
            <a:pPr algn="ctr"/>
            <a:r>
              <a:rPr lang="el-GR" sz="2400" dirty="0">
                <a:latin typeface="Book Antiqua" pitchFamily="18" charset="0"/>
              </a:rPr>
              <a:t>Δ</a:t>
            </a:r>
            <a:r>
              <a:rPr lang="en-US" sz="2400" dirty="0" err="1" smtClean="0">
                <a:latin typeface="Book Antiqua" pitchFamily="18" charset="0"/>
              </a:rPr>
              <a:t>G</a:t>
            </a:r>
            <a:r>
              <a:rPr lang="en-US" sz="2400" baseline="-25000" dirty="0" err="1" smtClean="0">
                <a:latin typeface="Book Antiqua" pitchFamily="18" charset="0"/>
              </a:rPr>
              <a:t>t</a:t>
            </a:r>
            <a:r>
              <a:rPr lang="en-US" sz="2400" baseline="-25000" dirty="0" smtClean="0">
                <a:latin typeface="Book Antiqua" pitchFamily="18" charset="0"/>
              </a:rPr>
              <a:t> </a:t>
            </a:r>
            <a:r>
              <a:rPr lang="en-US" sz="2400" dirty="0" smtClean="0">
                <a:latin typeface="Book Antiqua" pitchFamily="18" charset="0"/>
              </a:rPr>
              <a:t>= 5.7 kJ/</a:t>
            </a:r>
            <a:r>
              <a:rPr lang="en-US" sz="2400" dirty="0" err="1" smtClean="0">
                <a:latin typeface="Book Antiqua" pitchFamily="18" charset="0"/>
              </a:rPr>
              <a:t>mol</a:t>
            </a:r>
            <a:endParaRPr lang="en-US" sz="2400" dirty="0" smtClean="0">
              <a:latin typeface="Book Antiqua" pitchFamily="18" charset="0"/>
            </a:endParaRPr>
          </a:p>
          <a:p>
            <a:pPr algn="ctr"/>
            <a:endParaRPr lang="en-US" sz="2400" baseline="-25000" dirty="0">
              <a:latin typeface="Book Antiqua" pitchFamily="18" charset="0"/>
            </a:endParaRPr>
          </a:p>
          <a:p>
            <a:pPr algn="ctr"/>
            <a:r>
              <a:rPr lang="el-GR" sz="2400" dirty="0">
                <a:latin typeface="Book Antiqua" pitchFamily="18" charset="0"/>
              </a:rPr>
              <a:t>Δ</a:t>
            </a:r>
            <a:r>
              <a:rPr lang="en-US" sz="2400" dirty="0" err="1" smtClean="0">
                <a:latin typeface="Book Antiqua" pitchFamily="18" charset="0"/>
              </a:rPr>
              <a:t>G</a:t>
            </a:r>
            <a:r>
              <a:rPr lang="en-US" sz="2400" baseline="-25000" dirty="0" err="1" smtClean="0">
                <a:latin typeface="Book Antiqua" pitchFamily="18" charset="0"/>
              </a:rPr>
              <a:t>t</a:t>
            </a:r>
            <a:r>
              <a:rPr lang="en-US" sz="2400" baseline="-25000" dirty="0" smtClean="0">
                <a:latin typeface="Book Antiqua" pitchFamily="18" charset="0"/>
              </a:rPr>
              <a:t> </a:t>
            </a:r>
            <a:r>
              <a:rPr lang="en-US" sz="2400" dirty="0" smtClean="0">
                <a:latin typeface="Book Antiqua" pitchFamily="18" charset="0"/>
              </a:rPr>
              <a:t>is positive; Flow against electrochemical gradient</a:t>
            </a:r>
          </a:p>
          <a:p>
            <a:pPr algn="ctr"/>
            <a:endParaRPr lang="en-US" sz="2400" dirty="0" smtClean="0">
              <a:latin typeface="Book Antiqua" pitchFamily="18" charset="0"/>
            </a:endParaRPr>
          </a:p>
          <a:p>
            <a:pPr algn="ctr"/>
            <a:r>
              <a:rPr lang="el-GR" sz="2400" dirty="0">
                <a:latin typeface="Book Antiqua" pitchFamily="18" charset="0"/>
              </a:rPr>
              <a:t>Δ</a:t>
            </a:r>
            <a:r>
              <a:rPr lang="en-US" sz="2400" dirty="0" err="1">
                <a:latin typeface="Book Antiqua" pitchFamily="18" charset="0"/>
              </a:rPr>
              <a:t>G</a:t>
            </a:r>
            <a:r>
              <a:rPr lang="en-US" sz="2400" baseline="-25000" dirty="0" err="1">
                <a:latin typeface="Book Antiqua" pitchFamily="18" charset="0"/>
              </a:rPr>
              <a:t>t</a:t>
            </a:r>
            <a:r>
              <a:rPr lang="en-US" sz="2400" baseline="-25000" dirty="0">
                <a:latin typeface="Book Antiqua" pitchFamily="18" charset="0"/>
              </a:rPr>
              <a:t> </a:t>
            </a:r>
            <a:r>
              <a:rPr lang="en-US" sz="2400" dirty="0">
                <a:latin typeface="Book Antiqua" pitchFamily="18" charset="0"/>
              </a:rPr>
              <a:t>is </a:t>
            </a:r>
            <a:r>
              <a:rPr lang="en-US" sz="2400" dirty="0" smtClean="0">
                <a:latin typeface="Book Antiqua" pitchFamily="18" charset="0"/>
              </a:rPr>
              <a:t>negative; </a:t>
            </a:r>
            <a:r>
              <a:rPr lang="en-US" sz="2400" dirty="0">
                <a:latin typeface="Book Antiqua" pitchFamily="18" charset="0"/>
              </a:rPr>
              <a:t>Flow </a:t>
            </a:r>
            <a:r>
              <a:rPr lang="en-US" sz="2400" dirty="0" smtClean="0">
                <a:latin typeface="Book Antiqua" pitchFamily="18" charset="0"/>
              </a:rPr>
              <a:t>down </a:t>
            </a:r>
            <a:r>
              <a:rPr lang="en-US" sz="2400" dirty="0">
                <a:latin typeface="Book Antiqua" pitchFamily="18" charset="0"/>
              </a:rPr>
              <a:t>electrochemical </a:t>
            </a:r>
            <a:r>
              <a:rPr lang="en-US" sz="2400" dirty="0" smtClean="0">
                <a:latin typeface="Book Antiqua" pitchFamily="18" charset="0"/>
              </a:rPr>
              <a:t>gradient</a:t>
            </a:r>
          </a:p>
          <a:p>
            <a:endParaRPr lang="en-US" sz="2400" dirty="0">
              <a:latin typeface="Book Antiqua" pitchFamily="18" charset="0"/>
            </a:endParaRPr>
          </a:p>
        </p:txBody>
      </p:sp>
    </p:spTree>
    <p:extLst>
      <p:ext uri="{BB962C8B-B14F-4D97-AF65-F5344CB8AC3E}">
        <p14:creationId xmlns:p14="http://schemas.microsoft.com/office/powerpoint/2010/main" val="282909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3F. Free-energy Change for transport (</a:t>
            </a:r>
            <a:r>
              <a:rPr lang="el-GR" sz="2800" dirty="0" smtClean="0">
                <a:latin typeface="Book Antiqua" pitchFamily="18" charset="0"/>
              </a:rPr>
              <a:t>Δ</a:t>
            </a:r>
            <a:r>
              <a:rPr lang="en-US" sz="2800" dirty="0" err="1" smtClean="0">
                <a:latin typeface="Book Antiqua" pitchFamily="18" charset="0"/>
              </a:rPr>
              <a:t>G</a:t>
            </a:r>
            <a:r>
              <a:rPr lang="en-US" sz="2800" baseline="-25000" dirty="0" err="1" smtClean="0">
                <a:latin typeface="Book Antiqua" pitchFamily="18" charset="0"/>
              </a:rPr>
              <a:t>t</a:t>
            </a:r>
            <a:r>
              <a:rPr lang="en-US" sz="2800" dirty="0" smtClean="0">
                <a:latin typeface="Book Antiqua" pitchFamily="18" charset="0"/>
              </a:rPr>
              <a: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45</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9" name="Rectangle 8"/>
          <p:cNvSpPr/>
          <p:nvPr/>
        </p:nvSpPr>
        <p:spPr>
          <a:xfrm>
            <a:off x="261395" y="990600"/>
            <a:ext cx="8686800" cy="5755422"/>
          </a:xfrm>
          <a:prstGeom prst="rect">
            <a:avLst/>
          </a:prstGeom>
        </p:spPr>
        <p:txBody>
          <a:bodyPr wrap="square">
            <a:spAutoFit/>
          </a:bodyPr>
          <a:lstStyle/>
          <a:p>
            <a:pPr algn="ctr"/>
            <a:endParaRPr lang="en-US" sz="2400" baseline="-25000" dirty="0">
              <a:latin typeface="Book Antiqua" pitchFamily="18" charset="0"/>
            </a:endParaRPr>
          </a:p>
          <a:p>
            <a:r>
              <a:rPr lang="en-US" sz="2400" dirty="0" smtClean="0">
                <a:latin typeface="Book Antiqua" pitchFamily="18" charset="0"/>
              </a:rPr>
              <a:t>If solute is an ion,</a:t>
            </a:r>
            <a:endParaRPr lang="en-US" sz="2400" dirty="0">
              <a:latin typeface="Book Antiqua" pitchFamily="18" charset="0"/>
            </a:endParaRPr>
          </a:p>
          <a:p>
            <a:pPr algn="ctr"/>
            <a:endParaRPr lang="en-US" sz="2400" baseline="-25000" dirty="0">
              <a:latin typeface="Book Antiqua" pitchFamily="18" charset="0"/>
            </a:endParaRPr>
          </a:p>
          <a:p>
            <a:endParaRPr lang="en-US" sz="2400" dirty="0" smtClean="0">
              <a:latin typeface="Book Antiqua" pitchFamily="18" charset="0"/>
            </a:endParaRPr>
          </a:p>
          <a:p>
            <a:endParaRPr lang="en-US" sz="2400" dirty="0" smtClean="0">
              <a:latin typeface="Book Antiqua" pitchFamily="18" charset="0"/>
            </a:endParaRPr>
          </a:p>
          <a:p>
            <a:endParaRPr lang="en-US" sz="2400" dirty="0">
              <a:latin typeface="Book Antiqua" pitchFamily="18" charset="0"/>
            </a:endParaRPr>
          </a:p>
          <a:p>
            <a:endParaRPr lang="en-US" sz="2400" dirty="0">
              <a:latin typeface="Book Antiqua" pitchFamily="18" charset="0"/>
            </a:endParaRPr>
          </a:p>
          <a:p>
            <a:r>
              <a:rPr lang="en-US" sz="2400" dirty="0" smtClean="0">
                <a:latin typeface="Book Antiqua" pitchFamily="18" charset="0"/>
              </a:rPr>
              <a:t>Where             = Charge x Faraday Constant x </a:t>
            </a:r>
            <a:r>
              <a:rPr lang="en-US" sz="2400" dirty="0" err="1" smtClean="0">
                <a:latin typeface="Book Antiqua" pitchFamily="18" charset="0"/>
              </a:rPr>
              <a:t>Transmembrane</a:t>
            </a:r>
            <a:r>
              <a:rPr lang="en-US" sz="2400" dirty="0" smtClean="0">
                <a:latin typeface="Book Antiqua" pitchFamily="18" charset="0"/>
              </a:rPr>
              <a:t> </a:t>
            </a:r>
          </a:p>
          <a:p>
            <a:r>
              <a:rPr lang="en-US" sz="2400" dirty="0" smtClean="0">
                <a:latin typeface="Book Antiqua" pitchFamily="18" charset="0"/>
              </a:rPr>
              <a:t>                            electrical potential (in Volts)</a:t>
            </a:r>
          </a:p>
          <a:p>
            <a:endParaRPr lang="en-US" sz="2400" dirty="0">
              <a:latin typeface="Book Antiqua" pitchFamily="18" charset="0"/>
            </a:endParaRPr>
          </a:p>
          <a:p>
            <a:r>
              <a:rPr lang="en-US" sz="2400" dirty="0" smtClean="0">
                <a:latin typeface="Book Antiqua" pitchFamily="18" charset="0"/>
              </a:rPr>
              <a:t>Faraday constant: 96,480 J/V· </a:t>
            </a:r>
            <a:r>
              <a:rPr lang="en-US" sz="2400" dirty="0" err="1" smtClean="0">
                <a:latin typeface="Book Antiqua" pitchFamily="18" charset="0"/>
              </a:rPr>
              <a:t>mol</a:t>
            </a:r>
            <a:endParaRPr lang="en-US" sz="2400" dirty="0" smtClean="0">
              <a:latin typeface="Book Antiqua" pitchFamily="18" charset="0"/>
            </a:endParaRPr>
          </a:p>
          <a:p>
            <a:endParaRPr lang="en-US" sz="2400" dirty="0" smtClean="0">
              <a:latin typeface="Book Antiqua" pitchFamily="18" charset="0"/>
            </a:endParaRPr>
          </a:p>
          <a:p>
            <a:r>
              <a:rPr lang="en-US" sz="2400" dirty="0" smtClean="0">
                <a:latin typeface="Book Antiqua" pitchFamily="18" charset="0"/>
              </a:rPr>
              <a:t>Eukaryotic cells have electrical potentials across their plasma membranes of about 0.05 to 0.1 V (with the inside negative relative to the outside)</a:t>
            </a:r>
          </a:p>
          <a:p>
            <a:endParaRPr lang="en-US" sz="2400" dirty="0">
              <a:latin typeface="Book Antiqua"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194" y="1700611"/>
            <a:ext cx="4848606" cy="96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937" t="19299" b="30701"/>
          <a:stretch/>
        </p:blipFill>
        <p:spPr bwMode="auto">
          <a:xfrm>
            <a:off x="1246466" y="3388614"/>
            <a:ext cx="1013255" cy="34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1997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09"/>
          <a:stretch/>
        </p:blipFill>
        <p:spPr bwMode="auto">
          <a:xfrm>
            <a:off x="3429000" y="1576930"/>
            <a:ext cx="5743575" cy="383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3G. General Classification of Transporters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46</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152400" y="934045"/>
            <a:ext cx="3505200" cy="5847755"/>
          </a:xfrm>
          <a:prstGeom prst="rect">
            <a:avLst/>
          </a:prstGeom>
          <a:noFill/>
        </p:spPr>
        <p:txBody>
          <a:bodyPr wrap="square" rtlCol="0">
            <a:spAutoFit/>
          </a:bodyPr>
          <a:lstStyle/>
          <a:p>
            <a:r>
              <a:rPr lang="en-US" sz="2200" b="1" dirty="0" smtClean="0">
                <a:latin typeface="Book Antiqua" pitchFamily="18" charset="0"/>
              </a:rPr>
              <a:t>Carriers</a:t>
            </a:r>
          </a:p>
          <a:p>
            <a:pPr marL="342900" indent="-342900">
              <a:buFont typeface="Wingdings" pitchFamily="2" charset="2"/>
              <a:buChar char="§"/>
            </a:pPr>
            <a:r>
              <a:rPr lang="en-US" sz="2200" dirty="0" smtClean="0">
                <a:latin typeface="Book Antiqua" pitchFamily="18" charset="0"/>
              </a:rPr>
              <a:t>Substrates with high </a:t>
            </a:r>
            <a:r>
              <a:rPr lang="en-US" sz="2200" dirty="0" err="1" smtClean="0">
                <a:latin typeface="Book Antiqua" pitchFamily="18" charset="0"/>
              </a:rPr>
              <a:t>stereospecificity</a:t>
            </a:r>
            <a:endParaRPr lang="en-US" sz="2200" dirty="0" smtClean="0">
              <a:latin typeface="Book Antiqua" pitchFamily="18" charset="0"/>
            </a:endParaRPr>
          </a:p>
          <a:p>
            <a:pPr marL="342900" indent="-342900">
              <a:buFont typeface="Wingdings" pitchFamily="2" charset="2"/>
              <a:buChar char="§"/>
            </a:pPr>
            <a:r>
              <a:rPr lang="en-US" sz="2200" dirty="0" smtClean="0">
                <a:latin typeface="Book Antiqua" pitchFamily="18" charset="0"/>
              </a:rPr>
              <a:t>Catalyze transport at rates below free diffusion limits</a:t>
            </a:r>
          </a:p>
          <a:p>
            <a:pPr marL="342900" indent="-342900">
              <a:buFont typeface="Wingdings" pitchFamily="2" charset="2"/>
              <a:buChar char="§"/>
            </a:pPr>
            <a:r>
              <a:rPr lang="en-US" sz="2200" dirty="0" err="1" smtClean="0">
                <a:latin typeface="Book Antiqua" pitchFamily="18" charset="0"/>
              </a:rPr>
              <a:t>Saturable</a:t>
            </a:r>
            <a:r>
              <a:rPr lang="en-US" sz="2200" dirty="0" smtClean="0">
                <a:latin typeface="Book Antiqua" pitchFamily="18" charset="0"/>
              </a:rPr>
              <a:t> like enzymes</a:t>
            </a:r>
          </a:p>
          <a:p>
            <a:endParaRPr lang="en-US" sz="2200" dirty="0">
              <a:latin typeface="Book Antiqua" pitchFamily="18" charset="0"/>
            </a:endParaRPr>
          </a:p>
          <a:p>
            <a:r>
              <a:rPr lang="en-US" sz="2200" b="1" dirty="0" smtClean="0">
                <a:latin typeface="Book Antiqua" pitchFamily="18" charset="0"/>
              </a:rPr>
              <a:t>Channels</a:t>
            </a:r>
          </a:p>
          <a:p>
            <a:pPr marL="342900" indent="-342900">
              <a:buFont typeface="Wingdings" pitchFamily="2" charset="2"/>
              <a:buChar char="§"/>
            </a:pPr>
            <a:r>
              <a:rPr lang="en-US" sz="2200" dirty="0" smtClean="0">
                <a:latin typeface="Book Antiqua" pitchFamily="18" charset="0"/>
              </a:rPr>
              <a:t>Not high </a:t>
            </a:r>
            <a:r>
              <a:rPr lang="en-US" sz="2200" dirty="0" err="1" smtClean="0">
                <a:latin typeface="Book Antiqua" pitchFamily="18" charset="0"/>
              </a:rPr>
              <a:t>stereospecificity</a:t>
            </a:r>
            <a:endParaRPr lang="en-US" sz="2200" dirty="0" smtClean="0">
              <a:latin typeface="Book Antiqua" pitchFamily="18" charset="0"/>
            </a:endParaRPr>
          </a:p>
          <a:p>
            <a:pPr marL="342900" indent="-342900">
              <a:buFont typeface="Wingdings" pitchFamily="2" charset="2"/>
              <a:buChar char="§"/>
            </a:pPr>
            <a:r>
              <a:rPr lang="en-US" sz="2200" dirty="0" smtClean="0">
                <a:latin typeface="Book Antiqua" pitchFamily="18" charset="0"/>
              </a:rPr>
              <a:t>Catalyze transfers at rates several orders of magnitude greater than carriers, approaching diffusion limits</a:t>
            </a:r>
          </a:p>
          <a:p>
            <a:pPr marL="342900" indent="-342900">
              <a:buFont typeface="Wingdings" pitchFamily="2" charset="2"/>
              <a:buChar char="§"/>
            </a:pPr>
            <a:r>
              <a:rPr lang="en-US" sz="2200" dirty="0" smtClean="0">
                <a:latin typeface="Book Antiqua" pitchFamily="18" charset="0"/>
              </a:rPr>
              <a:t> Not </a:t>
            </a:r>
            <a:r>
              <a:rPr lang="en-US" sz="2200" dirty="0" err="1" smtClean="0">
                <a:latin typeface="Book Antiqua" pitchFamily="18" charset="0"/>
              </a:rPr>
              <a:t>saturable</a:t>
            </a:r>
            <a:endParaRPr lang="en-US" sz="2200" dirty="0">
              <a:latin typeface="Book Antiqua" pitchFamily="18" charset="0"/>
            </a:endParaRPr>
          </a:p>
        </p:txBody>
      </p:sp>
    </p:spTree>
    <p:extLst>
      <p:ext uri="{BB962C8B-B14F-4D97-AF65-F5344CB8AC3E}">
        <p14:creationId xmlns:p14="http://schemas.microsoft.com/office/powerpoint/2010/main" val="399258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4</a:t>
            </a:r>
            <a:r>
              <a:rPr lang="en-US" sz="2800" dirty="0" smtClean="0">
                <a:latin typeface="Book Antiqua" pitchFamily="18" charset="0"/>
              </a:rPr>
              <a:t>. Types of Transports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47</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311"/>
          <a:stretch/>
        </p:blipFill>
        <p:spPr bwMode="auto">
          <a:xfrm>
            <a:off x="1987550" y="1063625"/>
            <a:ext cx="5168900" cy="544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850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 Single Particle Tracking of a Lipid by </a:t>
            </a:r>
            <a:r>
              <a:rPr lang="en-US" sz="2800" dirty="0" err="1" smtClean="0">
                <a:latin typeface="Book Antiqua" pitchFamily="18" charset="0"/>
              </a:rPr>
              <a:t>Fluoresence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078468"/>
            <a:ext cx="8153400" cy="3416320"/>
          </a:xfrm>
          <a:prstGeom prst="rect">
            <a:avLst/>
          </a:prstGeom>
          <a:noFill/>
        </p:spPr>
        <p:txBody>
          <a:bodyPr wrap="square" rtlCol="0">
            <a:spAutoFit/>
          </a:bodyPr>
          <a:lstStyle/>
          <a:p>
            <a:pPr marL="285750" indent="-285750">
              <a:buFont typeface="Wingdings" pitchFamily="2" charset="2"/>
              <a:buChar char="§"/>
            </a:pPr>
            <a:r>
              <a:rPr lang="en-US" sz="2400" dirty="0" smtClean="0">
                <a:latin typeface="Book Antiqua" pitchFamily="18" charset="0"/>
              </a:rPr>
              <a:t>The pattern of movement indicates rapid diffusion within confined regions.</a:t>
            </a:r>
          </a:p>
          <a:p>
            <a:pPr marL="285750" indent="-285750">
              <a:buFont typeface="Wingdings" pitchFamily="2" charset="2"/>
              <a:buChar char="§"/>
            </a:pPr>
            <a:endParaRPr lang="en-US" sz="2400" dirty="0" smtClean="0">
              <a:latin typeface="Book Antiqua" pitchFamily="18" charset="0"/>
            </a:endParaRPr>
          </a:p>
          <a:p>
            <a:pPr marL="285750" indent="-285750">
              <a:buFont typeface="Wingdings" pitchFamily="2" charset="2"/>
              <a:buChar char="§"/>
            </a:pPr>
            <a:r>
              <a:rPr lang="en-US" sz="2400" dirty="0">
                <a:latin typeface="Book Antiqua" pitchFamily="18" charset="0"/>
              </a:rPr>
              <a:t> </a:t>
            </a:r>
            <a:r>
              <a:rPr lang="en-US" sz="2400" dirty="0" smtClean="0">
                <a:latin typeface="Book Antiqua" pitchFamily="18" charset="0"/>
              </a:rPr>
              <a:t>There are occasional hops into an adjoining regions </a:t>
            </a:r>
            <a:br>
              <a:rPr lang="en-US" sz="2400" dirty="0" smtClean="0">
                <a:latin typeface="Book Antiqua" pitchFamily="18" charset="0"/>
              </a:rPr>
            </a:br>
            <a:r>
              <a:rPr lang="en-US" sz="2400" dirty="0" smtClean="0">
                <a:latin typeface="Book Antiqua" pitchFamily="18" charset="0"/>
              </a:rPr>
              <a:t>  which suggest that lipids are corralled by “molecular </a:t>
            </a:r>
            <a:br>
              <a:rPr lang="en-US" sz="2400" dirty="0" smtClean="0">
                <a:latin typeface="Book Antiqua" pitchFamily="18" charset="0"/>
              </a:rPr>
            </a:br>
            <a:r>
              <a:rPr lang="en-US" sz="2400" dirty="0" smtClean="0">
                <a:latin typeface="Book Antiqua" pitchFamily="18" charset="0"/>
              </a:rPr>
              <a:t>  fences.”</a:t>
            </a:r>
          </a:p>
          <a:p>
            <a:pPr marL="285750" indent="-285750">
              <a:buFont typeface="Wingdings" pitchFamily="2" charset="2"/>
              <a:buChar char="§"/>
            </a:pPr>
            <a:endParaRPr lang="en-US" sz="2400" dirty="0">
              <a:latin typeface="Book Antiqua" pitchFamily="18" charset="0"/>
            </a:endParaRPr>
          </a:p>
          <a:p>
            <a:pPr marL="285750" indent="-285750">
              <a:buFont typeface="Wingdings" pitchFamily="2" charset="2"/>
              <a:buChar char="§"/>
            </a:pPr>
            <a:endParaRPr lang="en-US" sz="2400" dirty="0" smtClean="0">
              <a:latin typeface="Book Antiqua" pitchFamily="18" charset="0"/>
            </a:endParaRPr>
          </a:p>
          <a:p>
            <a:pPr algn="ctr"/>
            <a:r>
              <a:rPr lang="en-US" sz="2400" dirty="0" smtClean="0">
                <a:latin typeface="Book Antiqua" pitchFamily="18" charset="0"/>
              </a:rPr>
              <a:t>What are these “molecular fences”?</a:t>
            </a:r>
            <a:endParaRPr lang="en-US" sz="2400" dirty="0">
              <a:latin typeface="Book Antiqua" pitchFamily="18" charset="0"/>
            </a:endParaRPr>
          </a:p>
        </p:txBody>
      </p:sp>
    </p:spTree>
    <p:extLst>
      <p:ext uri="{BB962C8B-B14F-4D97-AF65-F5344CB8AC3E}">
        <p14:creationId xmlns:p14="http://schemas.microsoft.com/office/powerpoint/2010/main" val="115080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3</a:t>
            </a:r>
            <a:r>
              <a:rPr lang="en-US" sz="2800" dirty="0" smtClean="0">
                <a:latin typeface="Book Antiqua" pitchFamily="18" charset="0"/>
              </a:rPr>
              <a:t>. Membrane Protein Motion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6</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078468"/>
            <a:ext cx="8153400" cy="4154984"/>
          </a:xfrm>
          <a:prstGeom prst="rect">
            <a:avLst/>
          </a:prstGeom>
          <a:noFill/>
        </p:spPr>
        <p:txBody>
          <a:bodyPr wrap="square" rtlCol="0">
            <a:spAutoFit/>
          </a:bodyPr>
          <a:lstStyle/>
          <a:p>
            <a:pPr marL="457200" indent="-457200">
              <a:buAutoNum type="alphaUcPeriod"/>
            </a:pPr>
            <a:r>
              <a:rPr lang="en-US" sz="2400" dirty="0" smtClean="0">
                <a:latin typeface="Book Antiqua" pitchFamily="18" charset="0"/>
              </a:rPr>
              <a:t>FRAP studies show that membrane proteins, membrane lipids, are free to diffuse laterally in the plane of the bilayer and are in constant motion.</a:t>
            </a:r>
          </a:p>
          <a:p>
            <a:pPr marL="457200" indent="-457200">
              <a:buAutoNum type="alphaUcPeriod"/>
            </a:pPr>
            <a:endParaRPr lang="en-US" sz="2400" dirty="0">
              <a:latin typeface="Book Antiqua" pitchFamily="18" charset="0"/>
            </a:endParaRPr>
          </a:p>
          <a:p>
            <a:pPr marL="457200" indent="-457200">
              <a:buAutoNum type="alphaUcPeriod"/>
            </a:pPr>
            <a:r>
              <a:rPr lang="en-US" sz="2400" dirty="0">
                <a:latin typeface="Book Antiqua" pitchFamily="18" charset="0"/>
              </a:rPr>
              <a:t>S</a:t>
            </a:r>
            <a:r>
              <a:rPr lang="en-US" sz="2400" dirty="0" smtClean="0">
                <a:latin typeface="Book Antiqua" pitchFamily="18" charset="0"/>
              </a:rPr>
              <a:t>ome membrane proteins associate to form large aggregates on the surface of a cell or organelle in which individual protein molecules do not move relative to one another.</a:t>
            </a:r>
          </a:p>
          <a:p>
            <a:pPr marL="457200" indent="-457200">
              <a:buAutoNum type="alphaUcPeriod"/>
            </a:pPr>
            <a:endParaRPr lang="en-US" sz="24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Acetylcholine receptors on neuron plasma membrane </a:t>
            </a:r>
            <a:endParaRPr lang="en-US" sz="2400" dirty="0">
              <a:latin typeface="Book Antiqua" pitchFamily="18" charset="0"/>
            </a:endParaRPr>
          </a:p>
        </p:txBody>
      </p:sp>
    </p:spTree>
    <p:extLst>
      <p:ext uri="{BB962C8B-B14F-4D97-AF65-F5344CB8AC3E}">
        <p14:creationId xmlns:p14="http://schemas.microsoft.com/office/powerpoint/2010/main" val="1966944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3</a:t>
            </a:r>
            <a:r>
              <a:rPr lang="en-US" sz="2800" dirty="0" smtClean="0">
                <a:latin typeface="Book Antiqua" pitchFamily="18" charset="0"/>
              </a:rPr>
              <a:t>. Membrane Protein Motion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7</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078468"/>
            <a:ext cx="8153400" cy="461665"/>
          </a:xfrm>
          <a:prstGeom prst="rect">
            <a:avLst/>
          </a:prstGeom>
          <a:noFill/>
        </p:spPr>
        <p:txBody>
          <a:bodyPr wrap="square" rtlCol="0">
            <a:spAutoFit/>
          </a:bodyPr>
          <a:lstStyle/>
          <a:p>
            <a:pPr marL="0" lvl="1" indent="-457200">
              <a:buFont typeface="Wingdings" pitchFamily="2" charset="2"/>
              <a:buChar char="§"/>
            </a:pPr>
            <a:r>
              <a:rPr lang="en-US" sz="2400" dirty="0" smtClean="0">
                <a:latin typeface="Book Antiqua" pitchFamily="18" charset="0"/>
              </a:rPr>
              <a:t>Acetylcholine receptors on neuron plasma membrane </a:t>
            </a:r>
            <a:endParaRPr lang="en-US" sz="2400" dirty="0">
              <a:latin typeface="Book Antiqua" pitchFamily="18" charset="0"/>
            </a:endParaRPr>
          </a:p>
        </p:txBody>
      </p:sp>
      <p:sp>
        <p:nvSpPr>
          <p:cNvPr id="7" name="TextBox 6"/>
          <p:cNvSpPr txBox="1"/>
          <p:nvPr/>
        </p:nvSpPr>
        <p:spPr>
          <a:xfrm>
            <a:off x="457200" y="1524000"/>
            <a:ext cx="3581400" cy="5262979"/>
          </a:xfrm>
          <a:prstGeom prst="rect">
            <a:avLst/>
          </a:prstGeom>
          <a:noFill/>
        </p:spPr>
        <p:txBody>
          <a:bodyPr wrap="square" rtlCol="0">
            <a:spAutoFit/>
          </a:bodyPr>
          <a:lstStyle/>
          <a:p>
            <a:pPr marL="342900" indent="-342900">
              <a:buFontTx/>
              <a:buChar char="-"/>
            </a:pPr>
            <a:r>
              <a:rPr lang="en-US" sz="2400" dirty="0" smtClean="0">
                <a:latin typeface="Book Antiqua" pitchFamily="18" charset="0"/>
              </a:rPr>
              <a:t>The receptors consist of five subunits (</a:t>
            </a:r>
            <a:r>
              <a:rPr lang="en-US" sz="2400" dirty="0" smtClean="0">
                <a:latin typeface="Book Antiqua"/>
              </a:rPr>
              <a:t></a:t>
            </a:r>
            <a:r>
              <a:rPr lang="en-US" sz="2400" baseline="-25000" dirty="0" smtClean="0">
                <a:latin typeface="Book Antiqua"/>
              </a:rPr>
              <a:t>2</a:t>
            </a:r>
            <a:r>
              <a:rPr lang="el-GR" sz="2400" dirty="0" smtClean="0">
                <a:latin typeface="Book Antiqua"/>
              </a:rPr>
              <a:t>βγδ</a:t>
            </a:r>
            <a:r>
              <a:rPr lang="en-US" sz="2400" dirty="0" smtClean="0">
                <a:latin typeface="Book Antiqua"/>
              </a:rPr>
              <a:t>).</a:t>
            </a:r>
          </a:p>
          <a:p>
            <a:pPr marL="342900" indent="-342900">
              <a:buFontTx/>
              <a:buChar char="-"/>
            </a:pPr>
            <a:endParaRPr lang="en-US" sz="2400" dirty="0">
              <a:latin typeface="Book Antiqua"/>
            </a:endParaRPr>
          </a:p>
          <a:p>
            <a:pPr marL="342900" indent="-342900">
              <a:buFontTx/>
              <a:buChar char="-"/>
            </a:pPr>
            <a:r>
              <a:rPr lang="en-US" sz="2400" dirty="0" smtClean="0">
                <a:latin typeface="Book Antiqua"/>
              </a:rPr>
              <a:t>Each subunit has four </a:t>
            </a:r>
            <a:r>
              <a:rPr lang="en-US" sz="2400" dirty="0" err="1" smtClean="0">
                <a:latin typeface="Book Antiqua"/>
              </a:rPr>
              <a:t>transmembrane</a:t>
            </a:r>
            <a:r>
              <a:rPr lang="en-US" sz="2400" dirty="0" smtClean="0">
                <a:latin typeface="Book Antiqua"/>
              </a:rPr>
              <a:t>  helices (M1 to M4).</a:t>
            </a:r>
          </a:p>
          <a:p>
            <a:pPr marL="342900" indent="-342900">
              <a:buFontTx/>
              <a:buChar char="-"/>
            </a:pPr>
            <a:endParaRPr lang="en-US" sz="2400" dirty="0">
              <a:latin typeface="Book Antiqua"/>
            </a:endParaRPr>
          </a:p>
          <a:p>
            <a:pPr marL="342900" indent="-342900">
              <a:buFontTx/>
              <a:buChar char="-"/>
            </a:pPr>
            <a:r>
              <a:rPr lang="en-US" sz="2400" dirty="0" smtClean="0">
                <a:latin typeface="Book Antiqua"/>
              </a:rPr>
              <a:t>M2 is </a:t>
            </a:r>
            <a:r>
              <a:rPr lang="en-US" sz="2400" dirty="0" err="1" smtClean="0">
                <a:latin typeface="Book Antiqua"/>
              </a:rPr>
              <a:t>amphiphatic</a:t>
            </a:r>
            <a:r>
              <a:rPr lang="en-US" sz="2400" dirty="0" smtClean="0">
                <a:latin typeface="Book Antiqua"/>
              </a:rPr>
              <a:t> and the others are hydrophobic. The </a:t>
            </a:r>
            <a:r>
              <a:rPr lang="en-US" sz="2400" dirty="0" err="1" smtClean="0">
                <a:latin typeface="Book Antiqua"/>
              </a:rPr>
              <a:t>amphiphaticity</a:t>
            </a:r>
            <a:r>
              <a:rPr lang="en-US" sz="2400" dirty="0" smtClean="0">
                <a:latin typeface="Book Antiqua"/>
              </a:rPr>
              <a:t> is important for subunit arrangement.</a:t>
            </a:r>
            <a:endParaRPr lang="en-US" sz="2400" dirty="0">
              <a:latin typeface="Book Antiqua" pitchFamily="18" charset="0"/>
            </a:endParaRPr>
          </a:p>
        </p:txBody>
      </p:sp>
      <p:grpSp>
        <p:nvGrpSpPr>
          <p:cNvPr id="9" name="Group 8"/>
          <p:cNvGrpSpPr/>
          <p:nvPr/>
        </p:nvGrpSpPr>
        <p:grpSpPr>
          <a:xfrm>
            <a:off x="4125892" y="1752600"/>
            <a:ext cx="4789508" cy="5067300"/>
            <a:chOff x="4125892" y="1752600"/>
            <a:chExt cx="4789508" cy="506730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752600"/>
              <a:ext cx="4775200"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125892" y="2819400"/>
              <a:ext cx="279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4853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3</a:t>
            </a:r>
            <a:r>
              <a:rPr lang="en-US" sz="2800" dirty="0" smtClean="0">
                <a:latin typeface="Book Antiqua" pitchFamily="18" charset="0"/>
              </a:rPr>
              <a:t>. Membrane Protein Motion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8</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228600" y="914400"/>
            <a:ext cx="8610600" cy="1723549"/>
          </a:xfrm>
          <a:prstGeom prst="rect">
            <a:avLst/>
          </a:prstGeom>
          <a:noFill/>
        </p:spPr>
        <p:txBody>
          <a:bodyPr wrap="square" rtlCol="0">
            <a:spAutoFit/>
          </a:bodyPr>
          <a:lstStyle/>
          <a:p>
            <a:r>
              <a:rPr lang="en-US" sz="2400" dirty="0" smtClean="0">
                <a:latin typeface="Book Antiqua" pitchFamily="18" charset="0"/>
              </a:rPr>
              <a:t>C. Other membrane proteins are anchored to internal </a:t>
            </a:r>
            <a:br>
              <a:rPr lang="en-US" sz="2400" dirty="0" smtClean="0">
                <a:latin typeface="Book Antiqua" pitchFamily="18" charset="0"/>
              </a:rPr>
            </a:br>
            <a:r>
              <a:rPr lang="en-US" sz="2400" dirty="0" smtClean="0">
                <a:latin typeface="Book Antiqua" pitchFamily="18" charset="0"/>
              </a:rPr>
              <a:t>     structures that prevent their free diffusion.</a:t>
            </a:r>
          </a:p>
          <a:p>
            <a:endParaRPr lang="en-US" sz="1000" dirty="0" smtClean="0">
              <a:latin typeface="Book Antiqua" pitchFamily="18" charset="0"/>
            </a:endParaRPr>
          </a:p>
          <a:p>
            <a:pPr marL="914400" lvl="1" indent="-457200">
              <a:buFont typeface="Wingdings" pitchFamily="2" charset="2"/>
              <a:buChar char="§"/>
            </a:pPr>
            <a:r>
              <a:rPr lang="en-US" sz="2400" dirty="0" err="1" smtClean="0">
                <a:latin typeface="Book Antiqua" pitchFamily="18" charset="0"/>
              </a:rPr>
              <a:t>Glycophorin</a:t>
            </a:r>
            <a:r>
              <a:rPr lang="en-US" sz="2400" dirty="0" smtClean="0">
                <a:latin typeface="Book Antiqua" pitchFamily="18" charset="0"/>
              </a:rPr>
              <a:t> and chloride-bicarbonate exchanger are tethered to </a:t>
            </a:r>
            <a:r>
              <a:rPr lang="en-US" sz="2400" dirty="0" err="1" smtClean="0">
                <a:latin typeface="Book Antiqua" pitchFamily="18" charset="0"/>
              </a:rPr>
              <a:t>spectrin</a:t>
            </a:r>
            <a:r>
              <a:rPr lang="en-US" sz="2400" dirty="0" smtClean="0">
                <a:latin typeface="Book Antiqua" pitchFamily="18" charset="0"/>
              </a:rPr>
              <a:t>, a filamentous cytoskeletal protein.</a:t>
            </a:r>
            <a:endParaRPr lang="en-US" sz="2400" dirty="0">
              <a:latin typeface="Book Antiqua" pitchFamily="18" charset="0"/>
            </a:endParaRPr>
          </a:p>
        </p:txBody>
      </p:sp>
      <p:pic>
        <p:nvPicPr>
          <p:cNvPr id="7" name="Picture 2" descr="figure_11_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789"/>
          <a:stretch/>
        </p:blipFill>
        <p:spPr bwMode="auto">
          <a:xfrm>
            <a:off x="1828800" y="2566898"/>
            <a:ext cx="5974080" cy="429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331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4. Lipid Distribution within a Single Leaflet is </a:t>
            </a:r>
            <a:br>
              <a:rPr lang="en-US" sz="2800" dirty="0" smtClean="0">
                <a:latin typeface="Book Antiqua" pitchFamily="18" charset="0"/>
              </a:rPr>
            </a:br>
            <a:r>
              <a:rPr lang="en-US" sz="2800" dirty="0">
                <a:latin typeface="Book Antiqua" pitchFamily="18" charset="0"/>
              </a:rPr>
              <a:t> </a:t>
            </a:r>
            <a:r>
              <a:rPr lang="en-US" sz="2800" dirty="0" smtClean="0">
                <a:latin typeface="Book Antiqua" pitchFamily="18" charset="0"/>
              </a:rPr>
              <a:t>   NOT Random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9</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078468"/>
            <a:ext cx="8153400" cy="5632311"/>
          </a:xfrm>
          <a:prstGeom prst="rect">
            <a:avLst/>
          </a:prstGeom>
          <a:noFill/>
        </p:spPr>
        <p:txBody>
          <a:bodyPr wrap="square" rtlCol="0">
            <a:spAutoFit/>
          </a:bodyPr>
          <a:lstStyle/>
          <a:p>
            <a:r>
              <a:rPr lang="en-US" sz="2400" dirty="0" smtClean="0">
                <a:latin typeface="Book Antiqua" pitchFamily="18" charset="0"/>
              </a:rPr>
              <a:t>Lipids can exist in </a:t>
            </a:r>
            <a:r>
              <a:rPr lang="en-US" sz="2400" dirty="0" err="1" smtClean="0">
                <a:latin typeface="Book Antiqua" pitchFamily="18" charset="0"/>
              </a:rPr>
              <a:t>microdomains</a:t>
            </a:r>
            <a:r>
              <a:rPr lang="en-US" sz="2400" dirty="0" smtClean="0">
                <a:latin typeface="Book Antiqua" pitchFamily="18" charset="0"/>
              </a:rPr>
              <a:t>.</a:t>
            </a:r>
          </a:p>
          <a:p>
            <a:endParaRPr lang="en-US" sz="2400" dirty="0">
              <a:latin typeface="Book Antiqua" pitchFamily="18" charset="0"/>
            </a:endParaRPr>
          </a:p>
          <a:p>
            <a:pPr marL="342900" indent="-342900">
              <a:buFont typeface="Wingdings" pitchFamily="2" charset="2"/>
              <a:buChar char="§"/>
            </a:pPr>
            <a:r>
              <a:rPr lang="en-US" sz="2400" b="1" dirty="0" err="1" smtClean="0">
                <a:latin typeface="Book Antiqua" pitchFamily="18" charset="0"/>
              </a:rPr>
              <a:t>Glycosphingolipids</a:t>
            </a:r>
            <a:r>
              <a:rPr lang="en-US" sz="2400" dirty="0" smtClean="0">
                <a:latin typeface="Book Antiqua" pitchFamily="18" charset="0"/>
              </a:rPr>
              <a:t> (</a:t>
            </a:r>
            <a:r>
              <a:rPr lang="en-US" sz="2400" dirty="0" err="1" smtClean="0">
                <a:latin typeface="Book Antiqua" pitchFamily="18" charset="0"/>
              </a:rPr>
              <a:t>cerebrosides</a:t>
            </a:r>
            <a:r>
              <a:rPr lang="en-US" sz="2400" dirty="0" smtClean="0">
                <a:latin typeface="Book Antiqua" pitchFamily="18" charset="0"/>
              </a:rPr>
              <a:t> and </a:t>
            </a:r>
            <a:r>
              <a:rPr lang="en-US" sz="2400" dirty="0" err="1" smtClean="0">
                <a:latin typeface="Book Antiqua" pitchFamily="18" charset="0"/>
              </a:rPr>
              <a:t>gangliosides</a:t>
            </a:r>
            <a:r>
              <a:rPr lang="en-US" sz="2400" dirty="0" smtClean="0">
                <a:latin typeface="Book Antiqua" pitchFamily="18" charset="0"/>
              </a:rPr>
              <a:t>; long-chain saturated fatty acids) </a:t>
            </a:r>
            <a:r>
              <a:rPr lang="en-US" sz="2400" b="1" dirty="0" smtClean="0">
                <a:latin typeface="Book Antiqua" pitchFamily="18" charset="0"/>
              </a:rPr>
              <a:t>form transient clusters </a:t>
            </a:r>
            <a:r>
              <a:rPr lang="en-US" sz="2400" dirty="0" smtClean="0">
                <a:latin typeface="Book Antiqua" pitchFamily="18" charset="0"/>
              </a:rPr>
              <a:t>in the outer leaflet that </a:t>
            </a:r>
            <a:r>
              <a:rPr lang="en-US" sz="2400" b="1" dirty="0" smtClean="0">
                <a:latin typeface="Book Antiqua" pitchFamily="18" charset="0"/>
              </a:rPr>
              <a:t>exclude </a:t>
            </a:r>
            <a:r>
              <a:rPr lang="en-US" sz="2400" b="1" dirty="0" err="1" smtClean="0">
                <a:latin typeface="Book Antiqua" pitchFamily="18" charset="0"/>
              </a:rPr>
              <a:t>glycerophospholipids</a:t>
            </a:r>
            <a:r>
              <a:rPr lang="en-US" sz="2400" b="1" dirty="0" smtClean="0">
                <a:latin typeface="Book Antiqua" pitchFamily="18" charset="0"/>
              </a:rPr>
              <a:t> </a:t>
            </a:r>
            <a:r>
              <a:rPr lang="en-US" sz="2400" dirty="0" smtClean="0">
                <a:latin typeface="Book Antiqua" pitchFamily="18" charset="0"/>
              </a:rPr>
              <a:t>(one unsaturated fatty acyl group and shorter saturated acyl group).</a:t>
            </a:r>
          </a:p>
          <a:p>
            <a:pPr marL="342900" indent="-342900">
              <a:buFont typeface="Wingdings" pitchFamily="2" charset="2"/>
              <a:buChar char="§"/>
            </a:pPr>
            <a:endParaRPr lang="en-US" sz="2400" dirty="0">
              <a:latin typeface="Book Antiqua" pitchFamily="18" charset="0"/>
            </a:endParaRPr>
          </a:p>
          <a:p>
            <a:pPr marL="342900" indent="-342900">
              <a:buFont typeface="Wingdings" pitchFamily="2" charset="2"/>
              <a:buChar char="§"/>
            </a:pPr>
            <a:r>
              <a:rPr lang="en-US" sz="2400" b="1" dirty="0" err="1" smtClean="0">
                <a:latin typeface="Book Antiqua" pitchFamily="18" charset="0"/>
              </a:rPr>
              <a:t>Sphingolipids</a:t>
            </a:r>
            <a:r>
              <a:rPr lang="en-US" sz="2400" b="1" dirty="0" smtClean="0">
                <a:latin typeface="Book Antiqua" pitchFamily="18" charset="0"/>
              </a:rPr>
              <a:t> also form </a:t>
            </a:r>
            <a:r>
              <a:rPr lang="en-US" sz="2400" b="1" dirty="0" err="1" smtClean="0">
                <a:latin typeface="Book Antiqua" pitchFamily="18" charset="0"/>
              </a:rPr>
              <a:t>microdomains</a:t>
            </a:r>
            <a:r>
              <a:rPr lang="en-US" sz="2400" b="1" dirty="0" smtClean="0">
                <a:latin typeface="Book Antiqua" pitchFamily="18" charset="0"/>
              </a:rPr>
              <a:t> with cholesterol</a:t>
            </a:r>
            <a:r>
              <a:rPr lang="en-US" sz="2400" dirty="0" smtClean="0">
                <a:latin typeface="Book Antiqua" pitchFamily="18" charset="0"/>
              </a:rPr>
              <a:t> (outer leaflet of plasma membrane) due to more stable associations with the long ring system of cholesterol.</a:t>
            </a:r>
          </a:p>
          <a:p>
            <a:pPr marL="342900" indent="-342900">
              <a:buFont typeface="Wingdings" pitchFamily="2" charset="2"/>
              <a:buChar char="§"/>
            </a:pPr>
            <a:endParaRPr lang="en-US" sz="2400" dirty="0" smtClean="0">
              <a:latin typeface="Book Antiqua" pitchFamily="18" charset="0"/>
            </a:endParaRPr>
          </a:p>
          <a:p>
            <a:pPr lvl="1"/>
            <a:r>
              <a:rPr lang="en-US" sz="2400" dirty="0" smtClean="0">
                <a:latin typeface="Book Antiqua" pitchFamily="18" charset="0"/>
              </a:rPr>
              <a:t>- These </a:t>
            </a:r>
            <a:r>
              <a:rPr lang="en-US" sz="2400" dirty="0" err="1" smtClean="0">
                <a:latin typeface="Book Antiqua" pitchFamily="18" charset="0"/>
              </a:rPr>
              <a:t>microdomains</a:t>
            </a:r>
            <a:r>
              <a:rPr lang="en-US" sz="2400" dirty="0" smtClean="0">
                <a:latin typeface="Book Antiqua" pitchFamily="18" charset="0"/>
              </a:rPr>
              <a:t> are slightly thicker and more </a:t>
            </a:r>
            <a:br>
              <a:rPr lang="en-US" sz="2400" dirty="0" smtClean="0">
                <a:latin typeface="Book Antiqua" pitchFamily="18" charset="0"/>
              </a:rPr>
            </a:br>
            <a:r>
              <a:rPr lang="en-US" sz="2400" dirty="0" smtClean="0">
                <a:latin typeface="Book Antiqua" pitchFamily="18" charset="0"/>
              </a:rPr>
              <a:t>   ordered than those rich in phospholipids.</a:t>
            </a:r>
            <a:endParaRPr lang="en-US" sz="2400" dirty="0">
              <a:latin typeface="Book Antiqua" pitchFamily="18" charset="0"/>
            </a:endParaRPr>
          </a:p>
        </p:txBody>
      </p:sp>
    </p:spTree>
    <p:extLst>
      <p:ext uri="{BB962C8B-B14F-4D97-AF65-F5344CB8AC3E}">
        <p14:creationId xmlns:p14="http://schemas.microsoft.com/office/powerpoint/2010/main" val="7294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4485</TotalTime>
  <Words>2204</Words>
  <Application>Microsoft Office PowerPoint</Application>
  <PresentationFormat>On-screen Show (4:3)</PresentationFormat>
  <Paragraphs>442</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1. Fluid Mosaic Model of Membranes</vt:lpstr>
      <vt:lpstr>2. Single Particle Tracking of a Lipid by Fluoresence</vt:lpstr>
      <vt:lpstr>2. Single Particle Tracking of a Lipid by Fluoresence</vt:lpstr>
      <vt:lpstr>3. Membrane Protein Motion</vt:lpstr>
      <vt:lpstr>3. Membrane Protein Motion</vt:lpstr>
      <vt:lpstr>3. Membrane Protein Motion</vt:lpstr>
      <vt:lpstr>4. Lipid Distribution within a Single Leaflet is      NOT Random</vt:lpstr>
      <vt:lpstr>4. Lipid Distribution within a Single Leaflet is      NOT Random</vt:lpstr>
      <vt:lpstr>5. Membrane Rafts are Enriched in Two Classes of        Integral Membrane Proteins</vt:lpstr>
      <vt:lpstr>6. Membrane Rafts can alter Membrane Structure</vt:lpstr>
      <vt:lpstr>6. Membrane Rafts can alter Membrane Structure</vt:lpstr>
      <vt:lpstr>6. Membrane Rafts are Quite Abundant but      Transient</vt:lpstr>
      <vt:lpstr>PowerPoint Presentation</vt:lpstr>
      <vt:lpstr>1. Integral Proteins Mediate Cell-Cell Interactions      and Adhesion</vt:lpstr>
      <vt:lpstr>1. Integral Proteins Mediate Cell-Cell Interactions      and Adhesion</vt:lpstr>
      <vt:lpstr>1. Integral Proteins Mediate Cell-Cell Interactions      and Adhesion</vt:lpstr>
      <vt:lpstr>1. Integral Proteins Mediate Cell-Cell Interactions      and Adhesion</vt:lpstr>
      <vt:lpstr>2. Membrane Fusion</vt:lpstr>
      <vt:lpstr>2I. General Steps for Membrane Fusion</vt:lpstr>
      <vt:lpstr>2II. Examples of Membrane Fusion</vt:lpstr>
      <vt:lpstr>2III. Nerve Cell Communication</vt:lpstr>
      <vt:lpstr>2III. Neurotransmitter Release aided by Fusion          Proteins: Step 1</vt:lpstr>
      <vt:lpstr>2III. Neurotransmitter Release aided by Fusion          Proteins: Step 2</vt:lpstr>
      <vt:lpstr>2III. Neurotransmitter Release aided by Fusion          Proteins: Step 3 and 4</vt:lpstr>
      <vt:lpstr>2III. Neurotransmitter Release aided by Fusion          Proteins: Step 5 and 6</vt:lpstr>
      <vt:lpstr>PowerPoint Presentation</vt:lpstr>
      <vt:lpstr>1. The Cell is Selectively Permeable</vt:lpstr>
      <vt:lpstr>2. General Table for Solute Permeability</vt:lpstr>
      <vt:lpstr>3. Two General Routes for Membrane Transport</vt:lpstr>
      <vt:lpstr>3A. Passive Transport</vt:lpstr>
      <vt:lpstr>3A. Passive Transport</vt:lpstr>
      <vt:lpstr>3A. Passive Transport</vt:lpstr>
      <vt:lpstr>3B. Passive Transport in Contrast to Active        Transport</vt:lpstr>
      <vt:lpstr>3C. Transport of a Polar or Charged Solute</vt:lpstr>
      <vt:lpstr>3C. Transport of a Polar or Charged Solute</vt:lpstr>
      <vt:lpstr>3C. Transport of a Polar or Charged Solute</vt:lpstr>
      <vt:lpstr>3C. Transport of a Polar or Charged Solute</vt:lpstr>
      <vt:lpstr>3D. Transporters Classified by Solutes (Substrates)         and Directionality</vt:lpstr>
      <vt:lpstr>3E. Active Transport</vt:lpstr>
      <vt:lpstr>3E. Active Transport</vt:lpstr>
      <vt:lpstr>3F. Free-energy Change for transport (ΔGt)</vt:lpstr>
      <vt:lpstr>3F. Free-energy Change for transport (ΔGt)</vt:lpstr>
      <vt:lpstr>3F. Free-energy Change for transport (ΔGt)</vt:lpstr>
      <vt:lpstr>3G. General Classification of Transporters</vt:lpstr>
      <vt:lpstr>4. Types of Transports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atinoco9278</dc:creator>
  <cp:lastModifiedBy>atinoco9278</cp:lastModifiedBy>
  <cp:revision>176</cp:revision>
  <dcterms:created xsi:type="dcterms:W3CDTF">2013-04-01T14:19:54Z</dcterms:created>
  <dcterms:modified xsi:type="dcterms:W3CDTF">2013-04-12T14:21:13Z</dcterms:modified>
</cp:coreProperties>
</file>