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21" r:id="rId2"/>
    <p:sldId id="323" r:id="rId3"/>
    <p:sldId id="324" r:id="rId4"/>
    <p:sldId id="325" r:id="rId5"/>
    <p:sldId id="326" r:id="rId6"/>
    <p:sldId id="327" r:id="rId7"/>
    <p:sldId id="329" r:id="rId8"/>
    <p:sldId id="330" r:id="rId9"/>
    <p:sldId id="331" r:id="rId10"/>
    <p:sldId id="332" r:id="rId11"/>
    <p:sldId id="333" r:id="rId12"/>
    <p:sldId id="335" r:id="rId13"/>
    <p:sldId id="334" r:id="rId14"/>
    <p:sldId id="336" r:id="rId15"/>
    <p:sldId id="339" r:id="rId16"/>
    <p:sldId id="337" r:id="rId17"/>
    <p:sldId id="340" r:id="rId18"/>
    <p:sldId id="346" r:id="rId19"/>
    <p:sldId id="341" r:id="rId20"/>
    <p:sldId id="342" r:id="rId21"/>
    <p:sldId id="338" r:id="rId22"/>
    <p:sldId id="351" r:id="rId23"/>
    <p:sldId id="343" r:id="rId24"/>
    <p:sldId id="344" r:id="rId25"/>
    <p:sldId id="352" r:id="rId26"/>
    <p:sldId id="345" r:id="rId27"/>
    <p:sldId id="347" r:id="rId28"/>
    <p:sldId id="348" r:id="rId29"/>
    <p:sldId id="349" r:id="rId30"/>
    <p:sldId id="354" r:id="rId31"/>
    <p:sldId id="353" r:id="rId32"/>
    <p:sldId id="355" r:id="rId33"/>
    <p:sldId id="356" r:id="rId34"/>
    <p:sldId id="350"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3" r:id="rId51"/>
    <p:sldId id="374" r:id="rId52"/>
    <p:sldId id="37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3" autoAdjust="0"/>
    <p:restoredTop sz="87244" autoAdjust="0"/>
  </p:normalViewPr>
  <p:slideViewPr>
    <p:cSldViewPr>
      <p:cViewPr varScale="1">
        <p:scale>
          <a:sx n="73" d="100"/>
          <a:sy n="73" d="100"/>
        </p:scale>
        <p:origin x="-1493"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49A63-DDEB-4194-BA5C-815C5B8285E0}" type="datetimeFigureOut">
              <a:rPr lang="en-US" smtClean="0"/>
              <a:t>4/2/2013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3C7B4-9249-41A5-BD6D-E1585C583CE2}" type="slidenum">
              <a:rPr lang="en-US" smtClean="0"/>
              <a:t>‹#›</a:t>
            </a:fld>
            <a:endParaRPr lang="en-US"/>
          </a:p>
        </p:txBody>
      </p:sp>
    </p:spTree>
    <p:extLst>
      <p:ext uri="{BB962C8B-B14F-4D97-AF65-F5344CB8AC3E}">
        <p14:creationId xmlns:p14="http://schemas.microsoft.com/office/powerpoint/2010/main" val="348685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14</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5</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9</a:t>
            </a:fld>
            <a:endParaRPr lang="en-US"/>
          </a:p>
        </p:txBody>
      </p:sp>
    </p:spTree>
    <p:extLst>
      <p:ext uri="{BB962C8B-B14F-4D97-AF65-F5344CB8AC3E}">
        <p14:creationId xmlns:p14="http://schemas.microsoft.com/office/powerpoint/2010/main" val="378061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10291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44029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33046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369906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5ECB61-9FC2-46FA-B9F6-22A5D26FFAC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35493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5ECB61-9FC2-46FA-B9F6-22A5D26FFACA}" type="datetimeFigureOut">
              <a:rPr lang="en-US" smtClean="0"/>
              <a:t>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378012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5ECB61-9FC2-46FA-B9F6-22A5D26FFACA}" type="datetimeFigureOut">
              <a:rPr lang="en-US" smtClean="0"/>
              <a:t>4/2/2013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91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5ECB61-9FC2-46FA-B9F6-22A5D26FFACA}" type="datetimeFigureOut">
              <a:rPr lang="en-US" smtClean="0"/>
              <a:t>4/2/2013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68467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ECB61-9FC2-46FA-B9F6-22A5D26FFACA}" type="datetimeFigureOut">
              <a:rPr lang="en-US" smtClean="0"/>
              <a:t>4/2/2013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04155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ECB61-9FC2-46FA-B9F6-22A5D26FFACA}" type="datetimeFigureOut">
              <a:rPr lang="en-US" smtClean="0"/>
              <a:t>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90907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ECB61-9FC2-46FA-B9F6-22A5D26FFACA}" type="datetimeFigureOut">
              <a:rPr lang="en-US" smtClean="0"/>
              <a:t>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3398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ECB61-9FC2-46FA-B9F6-22A5D26FFACA}" type="datetimeFigureOut">
              <a:rPr lang="en-US" smtClean="0"/>
              <a:t>4/2/2013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4C383-47C0-4674-A570-4B07622D4945}" type="slidenum">
              <a:rPr lang="en-US" smtClean="0"/>
              <a:t>‹#›</a:t>
            </a:fld>
            <a:endParaRPr lang="en-US"/>
          </a:p>
        </p:txBody>
      </p:sp>
    </p:spTree>
    <p:extLst>
      <p:ext uri="{BB962C8B-B14F-4D97-AF65-F5344CB8AC3E}">
        <p14:creationId xmlns:p14="http://schemas.microsoft.com/office/powerpoint/2010/main" val="4115577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15240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Biological Membranes</a:t>
            </a: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a:t>
            </a:fld>
            <a:endParaRPr lang="en-US" dirty="0">
              <a:solidFill>
                <a:schemeClr val="tx1"/>
              </a:solidFill>
              <a:latin typeface="Book Antiqua" pitchFamily="18" charset="0"/>
            </a:endParaRPr>
          </a:p>
        </p:txBody>
      </p:sp>
      <p:sp>
        <p:nvSpPr>
          <p:cNvPr id="6" name="Rectangle 3"/>
          <p:cNvSpPr>
            <a:spLocks noGrp="1" noChangeArrowheads="1"/>
          </p:cNvSpPr>
          <p:nvPr/>
        </p:nvSpPr>
        <p:spPr bwMode="auto">
          <a:xfrm>
            <a:off x="457200" y="44958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2900" dirty="0" smtClean="0">
                <a:latin typeface="Book Antiqua" pitchFamily="18" charset="0"/>
              </a:rPr>
              <a:t>Chapter 11 (Page 369-383)</a:t>
            </a:r>
          </a:p>
          <a:p>
            <a:pPr algn="ctr">
              <a:tabLst>
                <a:tab pos="2060575" algn="l"/>
              </a:tabLst>
            </a:pPr>
            <a:endParaRPr lang="en-US" sz="2900" dirty="0">
              <a:latin typeface="Book Antiqua" pitchFamily="18" charset="0"/>
            </a:endParaRPr>
          </a:p>
          <a:p>
            <a:pPr algn="ctr">
              <a:tabLst>
                <a:tab pos="2060575" algn="l"/>
              </a:tabLst>
            </a:pPr>
            <a:r>
              <a:rPr lang="en-US" sz="2900" dirty="0">
                <a:latin typeface="Book Antiqua" pitchFamily="18" charset="0"/>
              </a:rPr>
              <a:t> </a:t>
            </a:r>
          </a:p>
        </p:txBody>
      </p:sp>
    </p:spTree>
    <p:extLst>
      <p:ext uri="{BB962C8B-B14F-4D97-AF65-F5344CB8AC3E}">
        <p14:creationId xmlns:p14="http://schemas.microsoft.com/office/powerpoint/2010/main" val="2389357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 Bilayer Formation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10</a:t>
            </a:fld>
            <a:endParaRPr lang="en-US">
              <a:solidFill>
                <a:schemeClr val="tx1"/>
              </a:solidFill>
            </a:endParaRPr>
          </a:p>
        </p:txBody>
      </p:sp>
      <p:pic>
        <p:nvPicPr>
          <p:cNvPr id="1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185"/>
          <a:stretch/>
        </p:blipFill>
        <p:spPr bwMode="auto">
          <a:xfrm>
            <a:off x="152400" y="1251014"/>
            <a:ext cx="5431536" cy="469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4091749" y="4495800"/>
            <a:ext cx="1013651"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91749" y="5922228"/>
            <a:ext cx="3505200" cy="830997"/>
          </a:xfrm>
          <a:prstGeom prst="rect">
            <a:avLst/>
          </a:prstGeom>
          <a:noFill/>
        </p:spPr>
        <p:txBody>
          <a:bodyPr wrap="square" rtlCol="0">
            <a:spAutoFit/>
          </a:bodyPr>
          <a:lstStyle/>
          <a:p>
            <a:r>
              <a:rPr lang="en-US" sz="2400" b="1" dirty="0" smtClean="0">
                <a:latin typeface="Book Antiqua" pitchFamily="18" charset="0"/>
              </a:rPr>
              <a:t>Hydrophobic interior; water excluded</a:t>
            </a:r>
            <a:endParaRPr lang="en-US" sz="2400" b="1" dirty="0">
              <a:latin typeface="Book Antiqua" pitchFamily="18" charset="0"/>
            </a:endParaRPr>
          </a:p>
        </p:txBody>
      </p:sp>
      <p:cxnSp>
        <p:nvCxnSpPr>
          <p:cNvPr id="15" name="Straight Arrow Connector 14"/>
          <p:cNvCxnSpPr/>
          <p:nvPr/>
        </p:nvCxnSpPr>
        <p:spPr>
          <a:xfrm flipV="1">
            <a:off x="3733800" y="2357735"/>
            <a:ext cx="1600200" cy="9950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10200" y="1828800"/>
            <a:ext cx="3657600" cy="830997"/>
          </a:xfrm>
          <a:prstGeom prst="rect">
            <a:avLst/>
          </a:prstGeom>
          <a:noFill/>
        </p:spPr>
        <p:txBody>
          <a:bodyPr wrap="square" rtlCol="0">
            <a:spAutoFit/>
          </a:bodyPr>
          <a:lstStyle/>
          <a:p>
            <a:r>
              <a:rPr lang="en-US" sz="2400" b="1" dirty="0" smtClean="0">
                <a:latin typeface="Book Antiqua" pitchFamily="18" charset="0"/>
              </a:rPr>
              <a:t>Hydrophilic exterior interacts with water</a:t>
            </a:r>
            <a:endParaRPr lang="en-US" sz="2400" b="1" dirty="0">
              <a:latin typeface="Book Antiqua" pitchFamily="18" charset="0"/>
            </a:endParaRPr>
          </a:p>
        </p:txBody>
      </p:sp>
      <p:sp>
        <p:nvSpPr>
          <p:cNvPr id="19" name="TextBox 18"/>
          <p:cNvSpPr txBox="1"/>
          <p:nvPr/>
        </p:nvSpPr>
        <p:spPr>
          <a:xfrm>
            <a:off x="6019800" y="3810000"/>
            <a:ext cx="3048000" cy="1200329"/>
          </a:xfrm>
          <a:prstGeom prst="rect">
            <a:avLst/>
          </a:prstGeom>
          <a:noFill/>
        </p:spPr>
        <p:txBody>
          <a:bodyPr wrap="square" rtlCol="0">
            <a:spAutoFit/>
          </a:bodyPr>
          <a:lstStyle/>
          <a:p>
            <a:r>
              <a:rPr lang="en-US" sz="2400" b="1" dirty="0" smtClean="0">
                <a:latin typeface="Book Antiqua" pitchFamily="18" charset="0"/>
              </a:rPr>
              <a:t>Hydrophobic side transiently interacts with water </a:t>
            </a:r>
            <a:endParaRPr lang="en-US" sz="2400" b="1" dirty="0">
              <a:latin typeface="Book Antiqua" pitchFamily="18" charset="0"/>
            </a:endParaRPr>
          </a:p>
        </p:txBody>
      </p:sp>
      <p:cxnSp>
        <p:nvCxnSpPr>
          <p:cNvPr id="20" name="Straight Arrow Connector 19"/>
          <p:cNvCxnSpPr/>
          <p:nvPr/>
        </p:nvCxnSpPr>
        <p:spPr>
          <a:xfrm>
            <a:off x="5486400" y="4343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393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 Bilayer Formation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11</a:t>
            </a:fld>
            <a:endParaRPr lang="en-US">
              <a:solidFill>
                <a:schemeClr val="tx1"/>
              </a:solidFill>
            </a:endParaRPr>
          </a:p>
        </p:txBody>
      </p:sp>
      <p:sp>
        <p:nvSpPr>
          <p:cNvPr id="3" name="TextBox 2"/>
          <p:cNvSpPr txBox="1"/>
          <p:nvPr/>
        </p:nvSpPr>
        <p:spPr>
          <a:xfrm>
            <a:off x="381000" y="1143000"/>
            <a:ext cx="8458200" cy="4081117"/>
          </a:xfrm>
          <a:prstGeom prst="rect">
            <a:avLst/>
          </a:prstGeom>
          <a:noFill/>
        </p:spPr>
        <p:txBody>
          <a:bodyPr wrap="square" rtlCol="0">
            <a:spAutoFit/>
          </a:bodyPr>
          <a:lstStyle/>
          <a:p>
            <a:pPr marL="457200" indent="-457200">
              <a:spcBef>
                <a:spcPct val="20000"/>
              </a:spcBef>
              <a:buAutoNum type="alphaUcPeriod"/>
            </a:pPr>
            <a:r>
              <a:rPr lang="en-US" sz="2400" dirty="0" smtClean="0">
                <a:latin typeface="Book Antiqua" pitchFamily="18" charset="0"/>
              </a:rPr>
              <a:t>A bilayer forms when the cross-sectional areas of the head group and nonpolar tail are similar</a:t>
            </a:r>
          </a:p>
          <a:p>
            <a:pPr marL="457200" indent="-457200">
              <a:spcBef>
                <a:spcPct val="20000"/>
              </a:spcBef>
              <a:buAutoNum type="alphaUcPeriod"/>
            </a:pPr>
            <a:endParaRPr lang="en-US" sz="1000" dirty="0" smtClean="0">
              <a:latin typeface="Book Antiqua" pitchFamily="18" charset="0"/>
            </a:endParaRPr>
          </a:p>
          <a:p>
            <a:pPr marL="914400" lvl="1" indent="-457200">
              <a:spcBef>
                <a:spcPct val="20000"/>
              </a:spcBef>
              <a:buFont typeface="Wingdings" pitchFamily="2" charset="2"/>
              <a:buChar char="§"/>
            </a:pPr>
            <a:r>
              <a:rPr lang="en-US" sz="2400" dirty="0" err="1" smtClean="0">
                <a:latin typeface="Book Antiqua" pitchFamily="18" charset="0"/>
              </a:rPr>
              <a:t>Glycerophospholipids</a:t>
            </a:r>
            <a:endParaRPr lang="en-US" sz="2400" dirty="0" smtClean="0">
              <a:latin typeface="Book Antiqua" pitchFamily="18" charset="0"/>
            </a:endParaRPr>
          </a:p>
          <a:p>
            <a:pPr marL="914400" lvl="1" indent="-457200">
              <a:spcBef>
                <a:spcPct val="20000"/>
              </a:spcBef>
              <a:buFont typeface="Wingdings" pitchFamily="2" charset="2"/>
              <a:buChar char="§"/>
            </a:pPr>
            <a:endParaRPr lang="en-US" sz="1000" dirty="0" smtClean="0">
              <a:latin typeface="Book Antiqua" pitchFamily="18" charset="0"/>
            </a:endParaRPr>
          </a:p>
          <a:p>
            <a:pPr marL="914400" lvl="1" indent="-457200">
              <a:spcBef>
                <a:spcPct val="20000"/>
              </a:spcBef>
              <a:buFont typeface="Wingdings" pitchFamily="2" charset="2"/>
              <a:buChar char="§"/>
            </a:pPr>
            <a:r>
              <a:rPr lang="en-US" sz="2400" dirty="0" err="1" smtClean="0">
                <a:latin typeface="Book Antiqua" pitchFamily="18" charset="0"/>
              </a:rPr>
              <a:t>Sphingolipids</a:t>
            </a:r>
            <a:endParaRPr lang="en-US" sz="2400" dirty="0" smtClean="0">
              <a:latin typeface="Book Antiqua" pitchFamily="18" charset="0"/>
            </a:endParaRPr>
          </a:p>
          <a:p>
            <a:pPr marL="914400" lvl="1" indent="-457200">
              <a:spcBef>
                <a:spcPct val="20000"/>
              </a:spcBef>
              <a:buFont typeface="Wingdings" pitchFamily="2" charset="2"/>
              <a:buChar char="§"/>
            </a:pPr>
            <a:endParaRPr lang="en-US" sz="2400" dirty="0" smtClean="0">
              <a:latin typeface="Book Antiqua" pitchFamily="18" charset="0"/>
            </a:endParaRPr>
          </a:p>
          <a:p>
            <a:pPr marL="457200" indent="-457200">
              <a:spcBef>
                <a:spcPct val="20000"/>
              </a:spcBef>
              <a:buFontTx/>
              <a:buAutoNum type="alphaUcPeriod"/>
            </a:pPr>
            <a:r>
              <a:rPr lang="en-US" sz="2400" dirty="0" smtClean="0">
                <a:latin typeface="Book Antiqua" pitchFamily="18" charset="0"/>
              </a:rPr>
              <a:t>Because the hydrophobic regions at the edges are transiently in contact with water, the bilayer sheet is unstable</a:t>
            </a:r>
          </a:p>
          <a:p>
            <a:pPr marL="800100" lvl="1" indent="-342900">
              <a:spcBef>
                <a:spcPct val="0"/>
              </a:spcBef>
              <a:buFont typeface="Wingdings" pitchFamily="2" charset="2"/>
              <a:buChar char="§"/>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260612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4</a:t>
            </a:r>
            <a:r>
              <a:rPr lang="en-US" sz="2800" dirty="0" smtClean="0">
                <a:latin typeface="Book Antiqua" pitchFamily="18" charset="0"/>
              </a:rPr>
              <a:t>. Liposome Formation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12</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015"/>
          <a:stretch/>
        </p:blipFill>
        <p:spPr bwMode="auto">
          <a:xfrm>
            <a:off x="1524000" y="1219200"/>
            <a:ext cx="5824728" cy="486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167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4</a:t>
            </a:r>
            <a:r>
              <a:rPr lang="en-US" sz="2800" dirty="0" smtClean="0">
                <a:latin typeface="Book Antiqua" pitchFamily="18" charset="0"/>
              </a:rPr>
              <a:t>. Liposome Formation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13</a:t>
            </a:fld>
            <a:endParaRPr lang="en-US">
              <a:solidFill>
                <a:schemeClr val="tx1"/>
              </a:solidFill>
            </a:endParaRPr>
          </a:p>
        </p:txBody>
      </p:sp>
      <p:sp>
        <p:nvSpPr>
          <p:cNvPr id="3" name="TextBox 2"/>
          <p:cNvSpPr txBox="1"/>
          <p:nvPr/>
        </p:nvSpPr>
        <p:spPr>
          <a:xfrm>
            <a:off x="381000" y="1143000"/>
            <a:ext cx="8458200" cy="5484578"/>
          </a:xfrm>
          <a:prstGeom prst="rect">
            <a:avLst/>
          </a:prstGeom>
          <a:noFill/>
        </p:spPr>
        <p:txBody>
          <a:bodyPr wrap="square" rtlCol="0">
            <a:spAutoFit/>
          </a:bodyPr>
          <a:lstStyle/>
          <a:p>
            <a:pPr marL="457200" indent="-457200">
              <a:spcBef>
                <a:spcPct val="20000"/>
              </a:spcBef>
              <a:buAutoNum type="alphaUcPeriod"/>
            </a:pPr>
            <a:r>
              <a:rPr lang="en-US" sz="2400" dirty="0" smtClean="0">
                <a:latin typeface="Book Antiqua" pitchFamily="18" charset="0"/>
              </a:rPr>
              <a:t>A liposome forms by a bilayer spontaneously folding back on itself to form a hollow sphere (a vesicle)</a:t>
            </a:r>
          </a:p>
          <a:p>
            <a:pPr marL="457200" indent="-457200">
              <a:spcBef>
                <a:spcPct val="20000"/>
              </a:spcBef>
              <a:buAutoNum type="alphaUcPeriod"/>
            </a:pPr>
            <a:endParaRPr lang="en-US" sz="2400" dirty="0" smtClean="0">
              <a:latin typeface="Book Antiqua" pitchFamily="18" charset="0"/>
            </a:endParaRPr>
          </a:p>
          <a:p>
            <a:pPr marL="457200" indent="-457200">
              <a:spcBef>
                <a:spcPct val="20000"/>
              </a:spcBef>
              <a:buFontTx/>
              <a:buAutoNum type="alphaUcPeriod"/>
            </a:pPr>
            <a:r>
              <a:rPr lang="en-US" sz="2400" dirty="0" smtClean="0">
                <a:latin typeface="Book Antiqua" pitchFamily="18" charset="0"/>
              </a:rPr>
              <a:t>By forming liposomes, bilayers lose their hydrophobic edge regions and achieve maximal stability in their aqueous environment.</a:t>
            </a:r>
          </a:p>
          <a:p>
            <a:pPr marL="457200" indent="-457200">
              <a:spcBef>
                <a:spcPct val="20000"/>
              </a:spcBef>
              <a:buFontTx/>
              <a:buAutoNum type="alphaUcPeriod"/>
            </a:pPr>
            <a:endParaRPr lang="en-US" sz="2400" dirty="0">
              <a:latin typeface="Book Antiqua" pitchFamily="18" charset="0"/>
            </a:endParaRPr>
          </a:p>
          <a:p>
            <a:pPr marL="457200" indent="-457200">
              <a:spcBef>
                <a:spcPct val="20000"/>
              </a:spcBef>
              <a:buFontTx/>
              <a:buAutoNum type="alphaUcPeriod"/>
            </a:pPr>
            <a:r>
              <a:rPr lang="en-US" sz="2400" dirty="0" smtClean="0">
                <a:latin typeface="Book Antiqua" pitchFamily="18" charset="0"/>
              </a:rPr>
              <a:t>A separate aqueous compartment is formed.</a:t>
            </a:r>
          </a:p>
          <a:p>
            <a:pPr marL="457200" indent="-457200">
              <a:spcBef>
                <a:spcPct val="20000"/>
              </a:spcBef>
              <a:buFontTx/>
              <a:buAutoNum type="alphaUcPeriod"/>
            </a:pPr>
            <a:endParaRPr lang="en-US" sz="2400" dirty="0">
              <a:latin typeface="Book Antiqua" pitchFamily="18" charset="0"/>
            </a:endParaRPr>
          </a:p>
          <a:p>
            <a:pPr>
              <a:spcBef>
                <a:spcPct val="20000"/>
              </a:spcBef>
            </a:pPr>
            <a:r>
              <a:rPr lang="en-US" sz="2400" dirty="0" smtClean="0">
                <a:latin typeface="Book Antiqua" pitchFamily="18" charset="0"/>
              </a:rPr>
              <a:t>Liposomes can be seen as precursors to the 1</a:t>
            </a:r>
            <a:r>
              <a:rPr lang="en-US" sz="2400" baseline="30000" dirty="0" smtClean="0">
                <a:latin typeface="Book Antiqua" pitchFamily="18" charset="0"/>
              </a:rPr>
              <a:t>st</a:t>
            </a:r>
            <a:r>
              <a:rPr lang="en-US" sz="2400" dirty="0" smtClean="0">
                <a:latin typeface="Book Antiqua" pitchFamily="18" charset="0"/>
              </a:rPr>
              <a:t> living cells.</a:t>
            </a:r>
          </a:p>
          <a:p>
            <a:pPr marL="457200" indent="-457200">
              <a:spcBef>
                <a:spcPct val="20000"/>
              </a:spcBef>
              <a:buFontTx/>
              <a:buAutoNum type="alphaUcPeriod"/>
            </a:pPr>
            <a:endParaRPr lang="en-US" sz="2400" dirty="0">
              <a:latin typeface="Book Antiqua" pitchFamily="18" charset="0"/>
            </a:endParaRPr>
          </a:p>
          <a:p>
            <a:pPr>
              <a:spcBef>
                <a:spcPct val="20000"/>
              </a:spcBef>
            </a:pPr>
            <a:endParaRPr lang="en-US" sz="2400" dirty="0" smtClean="0">
              <a:latin typeface="Book Antiqua" pitchFamily="18" charset="0"/>
            </a:endParaRPr>
          </a:p>
          <a:p>
            <a:pPr marL="800100" lvl="1" indent="-342900">
              <a:spcBef>
                <a:spcPct val="0"/>
              </a:spcBef>
              <a:buFont typeface="Wingdings" pitchFamily="2" charset="2"/>
              <a:buChar char="§"/>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53316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15240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The Composition of Eukaryotic </a:t>
            </a:r>
          </a:p>
          <a:p>
            <a:pPr algn="ctr">
              <a:tabLst>
                <a:tab pos="2060575" algn="l"/>
              </a:tabLst>
            </a:pPr>
            <a:r>
              <a:rPr lang="en-US" sz="3400" b="1" dirty="0" smtClean="0">
                <a:latin typeface="Book Antiqua" pitchFamily="18" charset="0"/>
              </a:rPr>
              <a:t>Biological Membranes</a:t>
            </a: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14</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949715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What are Membranes?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15</a:t>
            </a:fld>
            <a:endParaRPr lang="en-US">
              <a:solidFill>
                <a:schemeClr val="tx1"/>
              </a:solidFill>
            </a:endParaRPr>
          </a:p>
        </p:txBody>
      </p:sp>
      <p:sp>
        <p:nvSpPr>
          <p:cNvPr id="3" name="TextBox 2"/>
          <p:cNvSpPr txBox="1"/>
          <p:nvPr/>
        </p:nvSpPr>
        <p:spPr>
          <a:xfrm>
            <a:off x="381000" y="990600"/>
            <a:ext cx="8458200" cy="5521512"/>
          </a:xfrm>
          <a:prstGeom prst="rect">
            <a:avLst/>
          </a:prstGeom>
          <a:noFill/>
        </p:spPr>
        <p:txBody>
          <a:bodyPr wrap="square" rtlCol="0">
            <a:spAutoFit/>
          </a:bodyPr>
          <a:lstStyle/>
          <a:p>
            <a:pPr>
              <a:spcBef>
                <a:spcPct val="20000"/>
              </a:spcBef>
            </a:pPr>
            <a:r>
              <a:rPr lang="en-US" sz="2400" dirty="0" smtClean="0">
                <a:latin typeface="Book Antiqua" pitchFamily="18" charset="0"/>
              </a:rPr>
              <a:t>Complex lipid-based pliable structures composed of a variety of lipids and proteins.</a:t>
            </a:r>
          </a:p>
          <a:p>
            <a:pPr>
              <a:spcBef>
                <a:spcPct val="20000"/>
              </a:spcBef>
            </a:pPr>
            <a:endParaRPr lang="en-US" sz="1000" dirty="0">
              <a:latin typeface="Book Antiqua" pitchFamily="18" charset="0"/>
              <a:ea typeface="ＭＳ Ｐゴシック" pitchFamily="34" charset="-128"/>
            </a:endParaRPr>
          </a:p>
          <a:p>
            <a:pPr marL="342900" indent="-342900">
              <a:spcBef>
                <a:spcPct val="20000"/>
              </a:spcBef>
              <a:buFont typeface="Wingdings" pitchFamily="2" charset="2"/>
              <a:buChar char="§"/>
            </a:pPr>
            <a:r>
              <a:rPr lang="en-US" sz="2400" dirty="0" smtClean="0">
                <a:latin typeface="Book Antiqua" pitchFamily="18" charset="0"/>
                <a:ea typeface="ＭＳ Ｐゴシック" pitchFamily="34" charset="-128"/>
              </a:rPr>
              <a:t>Some membrane lipids and proteins are glycosylated.</a:t>
            </a:r>
          </a:p>
          <a:p>
            <a:pPr marL="342900" indent="-342900">
              <a:spcBef>
                <a:spcPct val="20000"/>
              </a:spcBef>
              <a:buFont typeface="Wingdings" pitchFamily="2" charset="2"/>
              <a:buChar char="§"/>
            </a:pPr>
            <a:endParaRPr lang="en-US" sz="1000" dirty="0" smtClean="0">
              <a:latin typeface="Book Antiqua" pitchFamily="18" charset="0"/>
              <a:ea typeface="ＭＳ Ｐゴシック" pitchFamily="34" charset="-128"/>
            </a:endParaRPr>
          </a:p>
          <a:p>
            <a:pPr marL="342900" indent="-342900">
              <a:spcBef>
                <a:spcPct val="20000"/>
              </a:spcBef>
              <a:buFont typeface="Wingdings" pitchFamily="2" charset="2"/>
              <a:buChar char="§"/>
            </a:pPr>
            <a:r>
              <a:rPr lang="en-US" sz="2400" dirty="0" smtClean="0">
                <a:latin typeface="Book Antiqua" pitchFamily="18" charset="0"/>
                <a:ea typeface="ＭＳ Ｐゴシック" pitchFamily="34" charset="-128"/>
              </a:rPr>
              <a:t>All cells have a cell membrane, which separates the cell from its surrounding.</a:t>
            </a:r>
          </a:p>
          <a:p>
            <a:pPr marL="342900" indent="-342900">
              <a:spcBef>
                <a:spcPct val="20000"/>
              </a:spcBef>
              <a:buFont typeface="Wingdings" pitchFamily="2" charset="2"/>
              <a:buChar char="§"/>
            </a:pPr>
            <a:endParaRPr lang="en-US" sz="1000" dirty="0" smtClean="0">
              <a:latin typeface="Book Antiqua" pitchFamily="18" charset="0"/>
              <a:ea typeface="ＭＳ Ｐゴシック" pitchFamily="34" charset="-128"/>
            </a:endParaRPr>
          </a:p>
          <a:p>
            <a:pPr marL="342900" indent="-342900">
              <a:spcBef>
                <a:spcPct val="20000"/>
              </a:spcBef>
              <a:buFont typeface="Wingdings" pitchFamily="2" charset="2"/>
              <a:buChar char="§"/>
            </a:pPr>
            <a:r>
              <a:rPr lang="en-US" sz="2400" dirty="0" smtClean="0">
                <a:latin typeface="Book Antiqua" pitchFamily="18" charset="0"/>
                <a:ea typeface="ＭＳ Ｐゴシック" pitchFamily="34" charset="-128"/>
              </a:rPr>
              <a:t>Eukaryotic cells have various internal membranes (organelles) that divide the internal space into compartments.</a:t>
            </a:r>
          </a:p>
          <a:p>
            <a:pPr lvl="1">
              <a:spcBef>
                <a:spcPct val="20000"/>
              </a:spcBef>
            </a:pPr>
            <a:r>
              <a:rPr lang="en-US" sz="2400" dirty="0" smtClean="0">
                <a:latin typeface="Book Antiqua" pitchFamily="18" charset="0"/>
                <a:ea typeface="ＭＳ Ｐゴシック" pitchFamily="34" charset="-128"/>
              </a:rPr>
              <a:t>- NOTE: Mammalian red blood cells (erythrocytes) do not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have organelles.</a:t>
            </a:r>
          </a:p>
          <a:p>
            <a:pPr marL="0" lvl="1" algn="ctr">
              <a:spcBef>
                <a:spcPct val="20000"/>
              </a:spcBef>
            </a:pPr>
            <a:r>
              <a:rPr lang="en-US" sz="2400" dirty="0" smtClean="0">
                <a:latin typeface="Book Antiqua" pitchFamily="18" charset="0"/>
                <a:ea typeface="ＭＳ Ｐゴシック" pitchFamily="34" charset="-128"/>
              </a:rPr>
              <a:t>Why????</a:t>
            </a:r>
          </a:p>
          <a:p>
            <a:pPr marL="0" lvl="1" algn="ctr">
              <a:spcBef>
                <a:spcPct val="20000"/>
              </a:spcBef>
            </a:pPr>
            <a:r>
              <a:rPr lang="en-US" sz="2400" dirty="0" smtClean="0">
                <a:latin typeface="Book Antiqua" pitchFamily="18" charset="0"/>
                <a:ea typeface="ＭＳ Ｐゴシック" pitchFamily="34" charset="-128"/>
              </a:rPr>
              <a:t>Perhaps to make room for hemoglobin.</a:t>
            </a:r>
          </a:p>
        </p:txBody>
      </p:sp>
    </p:spTree>
    <p:extLst>
      <p:ext uri="{BB962C8B-B14F-4D97-AF65-F5344CB8AC3E}">
        <p14:creationId xmlns:p14="http://schemas.microsoft.com/office/powerpoint/2010/main" val="68057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Common Features of Eukaryotic Membranes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16</a:t>
            </a:fld>
            <a:endParaRPr lang="en-US">
              <a:solidFill>
                <a:schemeClr val="tx1"/>
              </a:solidFill>
            </a:endParaRPr>
          </a:p>
        </p:txBody>
      </p:sp>
      <p:sp>
        <p:nvSpPr>
          <p:cNvPr id="3" name="TextBox 2"/>
          <p:cNvSpPr txBox="1"/>
          <p:nvPr/>
        </p:nvSpPr>
        <p:spPr>
          <a:xfrm>
            <a:off x="381000" y="5095184"/>
            <a:ext cx="8458200" cy="1458861"/>
          </a:xfrm>
          <a:prstGeom prst="rect">
            <a:avLst/>
          </a:prstGeom>
          <a:noFill/>
        </p:spPr>
        <p:txBody>
          <a:bodyPr wrap="square" rtlCol="0">
            <a:spAutoFit/>
          </a:bodyPr>
          <a:lstStyle/>
          <a:p>
            <a:pPr marL="800100" lvl="1" indent="-342900">
              <a:spcBef>
                <a:spcPct val="20000"/>
              </a:spcBef>
              <a:buFont typeface="Wingdings" pitchFamily="2" charset="2"/>
              <a:buChar char="§"/>
            </a:pPr>
            <a:r>
              <a:rPr lang="en-US" sz="2400" dirty="0" smtClean="0">
                <a:latin typeface="Book Antiqua" pitchFamily="18" charset="0"/>
              </a:rPr>
              <a:t>One leaflet faces the cytoplasm</a:t>
            </a:r>
          </a:p>
          <a:p>
            <a:pPr marL="457200" indent="-457200">
              <a:spcBef>
                <a:spcPct val="20000"/>
              </a:spcBef>
              <a:buAutoNum type="alphaUcPeriod"/>
            </a:pPr>
            <a:endParaRPr lang="en-US" sz="1000" dirty="0" smtClean="0">
              <a:latin typeface="Book Antiqua" pitchFamily="18" charset="0"/>
            </a:endParaRPr>
          </a:p>
          <a:p>
            <a:pPr marL="800100" lvl="1" indent="-342900">
              <a:spcBef>
                <a:spcPct val="20000"/>
              </a:spcBef>
              <a:buFont typeface="Wingdings" pitchFamily="2" charset="2"/>
              <a:buChar char="§"/>
            </a:pPr>
            <a:r>
              <a:rPr lang="en-US" sz="2400" dirty="0" smtClean="0">
                <a:latin typeface="Book Antiqua" pitchFamily="18" charset="0"/>
              </a:rPr>
              <a:t>One leaflet faces the extracellular space or the inside of </a:t>
            </a:r>
            <a:br>
              <a:rPr lang="en-US" sz="2400" dirty="0" smtClean="0">
                <a:latin typeface="Book Antiqua" pitchFamily="18" charset="0"/>
              </a:rPr>
            </a:br>
            <a:r>
              <a:rPr lang="en-US" sz="2400" dirty="0" smtClean="0">
                <a:latin typeface="Book Antiqua" pitchFamily="18" charset="0"/>
              </a:rPr>
              <a:t>membrane-enclosed organelle</a:t>
            </a:r>
            <a:endParaRPr lang="en-US" sz="2400" dirty="0">
              <a:latin typeface="Book Antiqua" pitchFamily="18" charset="0"/>
              <a:ea typeface="ＭＳ Ｐゴシック" pitchFamily="34" charset="-128"/>
            </a:endParaRPr>
          </a:p>
        </p:txBody>
      </p:sp>
      <p:pic>
        <p:nvPicPr>
          <p:cNvPr id="7"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2608" b="20472"/>
          <a:stretch/>
        </p:blipFill>
        <p:spPr bwMode="auto">
          <a:xfrm>
            <a:off x="4267200" y="1818584"/>
            <a:ext cx="45243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1504671624"/>
              </p:ext>
            </p:extLst>
          </p:nvPr>
        </p:nvGraphicFramePr>
        <p:xfrm>
          <a:off x="998537" y="1970984"/>
          <a:ext cx="2659063" cy="3057525"/>
        </p:xfrm>
        <a:graphic>
          <a:graphicData uri="http://schemas.openxmlformats.org/presentationml/2006/ole">
            <mc:AlternateContent xmlns:mc="http://schemas.openxmlformats.org/markup-compatibility/2006">
              <mc:Choice xmlns:v="urn:schemas-microsoft-com:vml" Requires="v">
                <p:oleObj spid="_x0000_s3106" name="CS ChemDraw Drawing" r:id="rId5" imgW="2659405" imgH="3057048" progId="ChemDraw.Document.6.0">
                  <p:embed/>
                </p:oleObj>
              </mc:Choice>
              <mc:Fallback>
                <p:oleObj name="CS ChemDraw Drawing" r:id="rId5" imgW="2659405" imgH="3057048"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537" y="1970984"/>
                        <a:ext cx="26590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Arrow Connector 10"/>
          <p:cNvCxnSpPr/>
          <p:nvPr/>
        </p:nvCxnSpPr>
        <p:spPr>
          <a:xfrm flipV="1">
            <a:off x="3429000" y="2656784"/>
            <a:ext cx="9144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124200" y="3048000"/>
            <a:ext cx="12954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 y="990600"/>
            <a:ext cx="8458200" cy="1015663"/>
          </a:xfrm>
          <a:prstGeom prst="rect">
            <a:avLst/>
          </a:prstGeom>
          <a:noFill/>
        </p:spPr>
        <p:txBody>
          <a:bodyPr wrap="square" rtlCol="0">
            <a:spAutoFit/>
          </a:bodyPr>
          <a:lstStyle/>
          <a:p>
            <a:pPr>
              <a:spcBef>
                <a:spcPct val="20000"/>
              </a:spcBef>
            </a:pPr>
            <a:r>
              <a:rPr lang="en-US" sz="2400" dirty="0">
                <a:latin typeface="Book Antiqua" pitchFamily="18" charset="0"/>
              </a:rPr>
              <a:t>A</a:t>
            </a:r>
            <a:r>
              <a:rPr lang="en-US" sz="2400" dirty="0" smtClean="0">
                <a:latin typeface="Book Antiqua" pitchFamily="18" charset="0"/>
              </a:rPr>
              <a:t>. The membrane of eukaryotic cells consists of </a:t>
            </a:r>
            <a:r>
              <a:rPr lang="en-US" sz="2400" b="1" dirty="0" smtClean="0">
                <a:latin typeface="Book Antiqua" pitchFamily="18" charset="0"/>
              </a:rPr>
              <a:t>two </a:t>
            </a:r>
            <a:br>
              <a:rPr lang="en-US" sz="2400" b="1" dirty="0" smtClean="0">
                <a:latin typeface="Book Antiqua" pitchFamily="18" charset="0"/>
              </a:rPr>
            </a:br>
            <a:r>
              <a:rPr lang="en-US" sz="2400" b="1" dirty="0" smtClean="0">
                <a:latin typeface="Book Antiqua" pitchFamily="18" charset="0"/>
              </a:rPr>
              <a:t>    leaflets of lipid-based monolayers</a:t>
            </a:r>
            <a:r>
              <a:rPr lang="en-US" sz="2400" dirty="0" smtClean="0">
                <a:latin typeface="Book Antiqua" pitchFamily="18" charset="0"/>
              </a:rPr>
              <a:t>:</a:t>
            </a:r>
          </a:p>
          <a:p>
            <a:pPr>
              <a:spcBef>
                <a:spcPct val="20000"/>
              </a:spcBef>
            </a:pPr>
            <a:endParaRPr lang="en-US" sz="1000" dirty="0">
              <a:latin typeface="Book Antiqua" pitchFamily="18" charset="0"/>
            </a:endParaRPr>
          </a:p>
        </p:txBody>
      </p:sp>
    </p:spTree>
    <p:extLst>
      <p:ext uri="{BB962C8B-B14F-4D97-AF65-F5344CB8AC3E}">
        <p14:creationId xmlns:p14="http://schemas.microsoft.com/office/powerpoint/2010/main" val="3234972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Common Features of Eukaryotic Membranes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17</a:t>
            </a:fld>
            <a:endParaRPr lang="en-US">
              <a:solidFill>
                <a:schemeClr val="tx1"/>
              </a:solidFill>
            </a:endParaRPr>
          </a:p>
        </p:txBody>
      </p:sp>
      <p:sp>
        <p:nvSpPr>
          <p:cNvPr id="3" name="TextBox 2"/>
          <p:cNvSpPr txBox="1"/>
          <p:nvPr/>
        </p:nvSpPr>
        <p:spPr>
          <a:xfrm>
            <a:off x="381000" y="1143000"/>
            <a:ext cx="8458200" cy="4632037"/>
          </a:xfrm>
          <a:prstGeom prst="rect">
            <a:avLst/>
          </a:prstGeom>
          <a:noFill/>
        </p:spPr>
        <p:txBody>
          <a:bodyPr wrap="square" rtlCol="0">
            <a:spAutoFit/>
          </a:bodyPr>
          <a:lstStyle/>
          <a:p>
            <a:pPr>
              <a:spcBef>
                <a:spcPct val="0"/>
              </a:spcBef>
              <a:spcAft>
                <a:spcPts val="600"/>
              </a:spcAft>
            </a:pPr>
            <a:r>
              <a:rPr lang="en-US" sz="2400" dirty="0" smtClean="0">
                <a:latin typeface="Book Antiqua" pitchFamily="18" charset="0"/>
                <a:ea typeface="ＭＳ Ｐゴシック" pitchFamily="34" charset="-128"/>
              </a:rPr>
              <a:t>B. Sheet-like flexible structure, 3–10 nm thick</a:t>
            </a:r>
          </a:p>
          <a:p>
            <a:pPr>
              <a:spcBef>
                <a:spcPct val="0"/>
              </a:spcBef>
              <a:spcAft>
                <a:spcPts val="600"/>
              </a:spcAft>
            </a:pPr>
            <a:endParaRPr lang="en-US" sz="1000" dirty="0" smtClean="0">
              <a:latin typeface="Book Antiqua" pitchFamily="18" charset="0"/>
              <a:ea typeface="ＭＳ Ｐゴシック" pitchFamily="34" charset="-128"/>
            </a:endParaRPr>
          </a:p>
          <a:p>
            <a:pPr>
              <a:spcBef>
                <a:spcPct val="0"/>
              </a:spcBef>
              <a:spcAft>
                <a:spcPts val="600"/>
              </a:spcAft>
            </a:pPr>
            <a:r>
              <a:rPr lang="en-US" sz="2400" dirty="0" smtClean="0">
                <a:latin typeface="Book Antiqua" pitchFamily="18" charset="0"/>
                <a:ea typeface="ＭＳ Ｐゴシック" pitchFamily="34" charset="-128"/>
              </a:rPr>
              <a:t>C. Structures within the membrane bilayer are stabilized by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a:t>
            </a:r>
            <a:r>
              <a:rPr lang="en-US" sz="2400" dirty="0" err="1" smtClean="0">
                <a:latin typeface="Book Antiqua" pitchFamily="18" charset="0"/>
                <a:ea typeface="ＭＳ Ｐゴシック" pitchFamily="34" charset="-128"/>
              </a:rPr>
              <a:t>noncovalent</a:t>
            </a:r>
            <a:r>
              <a:rPr lang="en-US" sz="2400" dirty="0" smtClean="0">
                <a:latin typeface="Book Antiqua" pitchFamily="18" charset="0"/>
                <a:ea typeface="ＭＳ Ｐゴシック" pitchFamily="34" charset="-128"/>
              </a:rPr>
              <a:t> forces, especially hydrophobic ones</a:t>
            </a:r>
          </a:p>
          <a:p>
            <a:pPr>
              <a:spcBef>
                <a:spcPct val="0"/>
              </a:spcBef>
              <a:spcAft>
                <a:spcPts val="600"/>
              </a:spcAft>
            </a:pPr>
            <a:endParaRPr lang="en-US" sz="1000" dirty="0">
              <a:latin typeface="Book Antiqua" pitchFamily="18" charset="0"/>
              <a:ea typeface="ＭＳ Ｐゴシック" pitchFamily="34" charset="-128"/>
            </a:endParaRPr>
          </a:p>
          <a:p>
            <a:pPr>
              <a:spcBef>
                <a:spcPct val="0"/>
              </a:spcBef>
              <a:spcAft>
                <a:spcPts val="600"/>
              </a:spcAft>
            </a:pPr>
            <a:r>
              <a:rPr lang="en-US" sz="2400" dirty="0" smtClean="0">
                <a:latin typeface="Book Antiqua" pitchFamily="18" charset="0"/>
                <a:ea typeface="ＭＳ Ｐゴシック" pitchFamily="34" charset="-128"/>
              </a:rPr>
              <a:t>D. Membrane bilayers are largely composed of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phospholipids.</a:t>
            </a:r>
          </a:p>
          <a:p>
            <a:pPr marL="800100" lvl="1" indent="-342900">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The polar heads are on the exterior forming a hydrophilic surface.</a:t>
            </a:r>
          </a:p>
          <a:p>
            <a:pPr marL="800100" lvl="1" indent="-342900">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The fatty acyl chains are in the interior forming a fluid, hydrophobic region.</a:t>
            </a:r>
          </a:p>
          <a:p>
            <a:pPr marL="800100" lvl="1" indent="-342900">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Other lipids are nestled in between.</a:t>
            </a:r>
          </a:p>
        </p:txBody>
      </p:sp>
    </p:spTree>
    <p:extLst>
      <p:ext uri="{BB962C8B-B14F-4D97-AF65-F5344CB8AC3E}">
        <p14:creationId xmlns:p14="http://schemas.microsoft.com/office/powerpoint/2010/main" val="3329195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Common Features of Eukaryotic Membranes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18</a:t>
            </a:fld>
            <a:endParaRPr lang="en-US">
              <a:solidFill>
                <a:schemeClr val="tx1"/>
              </a:solidFill>
            </a:endParaRPr>
          </a:p>
        </p:txBody>
      </p:sp>
      <p:sp>
        <p:nvSpPr>
          <p:cNvPr id="3" name="TextBox 2"/>
          <p:cNvSpPr txBox="1"/>
          <p:nvPr/>
        </p:nvSpPr>
        <p:spPr>
          <a:xfrm>
            <a:off x="381000" y="1143000"/>
            <a:ext cx="8458200" cy="4047262"/>
          </a:xfrm>
          <a:prstGeom prst="rect">
            <a:avLst/>
          </a:prstGeom>
          <a:noFill/>
        </p:spPr>
        <p:txBody>
          <a:bodyPr wrap="square" rtlCol="0">
            <a:spAutoFit/>
          </a:bodyPr>
          <a:lstStyle/>
          <a:p>
            <a:pPr>
              <a:spcBef>
                <a:spcPct val="0"/>
              </a:spcBef>
              <a:spcAft>
                <a:spcPts val="600"/>
              </a:spcAft>
            </a:pPr>
            <a:r>
              <a:rPr lang="en-US" sz="2400" dirty="0">
                <a:latin typeface="Book Antiqua" pitchFamily="18" charset="0"/>
                <a:ea typeface="ＭＳ Ｐゴシック" pitchFamily="34" charset="-128"/>
              </a:rPr>
              <a:t>E</a:t>
            </a:r>
            <a:r>
              <a:rPr lang="en-US" sz="2400" dirty="0" smtClean="0">
                <a:latin typeface="Book Antiqua" pitchFamily="18" charset="0"/>
                <a:ea typeface="ＭＳ Ｐゴシック" pitchFamily="34" charset="-128"/>
              </a:rPr>
              <a:t>. Protein molecules span the lipid bilayer</a:t>
            </a:r>
          </a:p>
          <a:p>
            <a:pPr>
              <a:spcBef>
                <a:spcPct val="0"/>
              </a:spcBef>
              <a:spcAft>
                <a:spcPts val="600"/>
              </a:spcAft>
            </a:pPr>
            <a:endParaRPr lang="en-US" sz="1000" dirty="0" smtClean="0">
              <a:latin typeface="Book Antiqua" pitchFamily="18" charset="0"/>
              <a:ea typeface="ＭＳ Ｐゴシック" pitchFamily="34" charset="-128"/>
            </a:endParaRPr>
          </a:p>
          <a:p>
            <a:pPr>
              <a:spcBef>
                <a:spcPct val="0"/>
              </a:spcBef>
              <a:spcAft>
                <a:spcPts val="600"/>
              </a:spcAft>
            </a:pPr>
            <a:r>
              <a:rPr lang="en-US" sz="2400" dirty="0">
                <a:latin typeface="Book Antiqua" pitchFamily="18" charset="0"/>
                <a:ea typeface="ＭＳ Ｐゴシック" pitchFamily="34" charset="-128"/>
              </a:rPr>
              <a:t>F</a:t>
            </a:r>
            <a:r>
              <a:rPr lang="en-US" sz="2400" dirty="0" smtClean="0">
                <a:latin typeface="Book Antiqua" pitchFamily="18" charset="0"/>
                <a:ea typeface="ＭＳ Ｐゴシック" pitchFamily="34" charset="-128"/>
              </a:rPr>
              <a:t>. Asymmetry</a:t>
            </a:r>
          </a:p>
          <a:p>
            <a:pPr marL="800100" lvl="1" indent="-342900">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Some lipids are found preferably “inside”</a:t>
            </a:r>
          </a:p>
          <a:p>
            <a:pPr marL="800100" lvl="1" indent="-342900">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Some lipids are found preferably “outside”</a:t>
            </a:r>
          </a:p>
          <a:p>
            <a:pPr marL="800100" lvl="1" indent="-342900">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Carbohydrate moieties are always outside the cell</a:t>
            </a:r>
          </a:p>
          <a:p>
            <a:pPr marL="800100" lvl="1" indent="-342900">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Electrically polarized (inside negative ~ </a:t>
            </a:r>
            <a:r>
              <a:rPr lang="en-US" sz="2400" dirty="0" smtClean="0">
                <a:latin typeface="Book Antiqua" pitchFamily="18" charset="0"/>
                <a:ea typeface="ＭＳ Ｐゴシック" pitchFamily="34" charset="-128"/>
                <a:cs typeface="Arial" charset="0"/>
              </a:rPr>
              <a:t>–</a:t>
            </a:r>
            <a:r>
              <a:rPr lang="en-US" sz="2400" dirty="0" smtClean="0">
                <a:latin typeface="Book Antiqua" pitchFamily="18" charset="0"/>
                <a:ea typeface="ＭＳ Ｐゴシック" pitchFamily="34" charset="-128"/>
              </a:rPr>
              <a:t>60mV)</a:t>
            </a:r>
          </a:p>
          <a:p>
            <a:pPr lvl="1">
              <a:spcBef>
                <a:spcPct val="0"/>
              </a:spcBef>
              <a:spcAft>
                <a:spcPts val="600"/>
              </a:spcAft>
            </a:pPr>
            <a:endParaRPr lang="en-US" sz="1000" dirty="0">
              <a:latin typeface="Book Antiqua" pitchFamily="18" charset="0"/>
              <a:ea typeface="ＭＳ Ｐゴシック" pitchFamily="34" charset="-128"/>
            </a:endParaRPr>
          </a:p>
          <a:p>
            <a:pPr marL="0" lvl="1">
              <a:spcBef>
                <a:spcPct val="0"/>
              </a:spcBef>
              <a:spcAft>
                <a:spcPts val="600"/>
              </a:spcAft>
            </a:pPr>
            <a:r>
              <a:rPr lang="en-US" sz="2400" dirty="0" smtClean="0">
                <a:latin typeface="Book Antiqua" pitchFamily="18" charset="0"/>
                <a:ea typeface="ＭＳ Ｐゴシック" pitchFamily="34" charset="-128"/>
              </a:rPr>
              <a:t>G. Impermeable to polar solutes</a:t>
            </a:r>
          </a:p>
          <a:p>
            <a:pPr marL="800100" lvl="2" indent="-342900">
              <a:spcBef>
                <a:spcPct val="0"/>
              </a:spcBef>
              <a:spcAft>
                <a:spcPts val="600"/>
              </a:spcAft>
              <a:buFont typeface="Wingdings" pitchFamily="2" charset="2"/>
              <a:buChar char="§"/>
            </a:pPr>
            <a:r>
              <a:rPr lang="en-US" sz="2400" dirty="0">
                <a:latin typeface="Book Antiqua" pitchFamily="18" charset="0"/>
                <a:ea typeface="ＭＳ Ｐゴシック" pitchFamily="34" charset="-128"/>
              </a:rPr>
              <a:t>S</a:t>
            </a:r>
            <a:r>
              <a:rPr lang="en-US" sz="2400" dirty="0" smtClean="0">
                <a:latin typeface="Book Antiqua" pitchFamily="18" charset="0"/>
                <a:ea typeface="ＭＳ Ｐゴシック" pitchFamily="34" charset="-128"/>
              </a:rPr>
              <a:t>pecific transporters allow transport</a:t>
            </a: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3240026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 Fluid Mosaic Model of Membranes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19</a:t>
            </a:fld>
            <a:endParaRPr lang="en-US">
              <a:solidFill>
                <a:schemeClr val="tx1"/>
              </a:solidFill>
            </a:endParaRPr>
          </a:p>
        </p:txBody>
      </p:sp>
      <p:sp>
        <p:nvSpPr>
          <p:cNvPr id="3" name="TextBox 2"/>
          <p:cNvSpPr txBox="1"/>
          <p:nvPr/>
        </p:nvSpPr>
        <p:spPr>
          <a:xfrm>
            <a:off x="381000" y="963335"/>
            <a:ext cx="8458200" cy="5970865"/>
          </a:xfrm>
          <a:prstGeom prst="rect">
            <a:avLst/>
          </a:prstGeom>
          <a:noFill/>
        </p:spPr>
        <p:txBody>
          <a:bodyPr wrap="square" rtlCol="0">
            <a:spAutoFit/>
          </a:bodyPr>
          <a:lstStyle/>
          <a:p>
            <a:pPr>
              <a:spcBef>
                <a:spcPct val="0"/>
              </a:spcBef>
              <a:spcAft>
                <a:spcPts val="600"/>
              </a:spcAft>
            </a:pPr>
            <a:r>
              <a:rPr lang="en-US" sz="2400" dirty="0" smtClean="0">
                <a:latin typeface="Book Antiqua" pitchFamily="18" charset="0"/>
                <a:ea typeface="ＭＳ Ｐゴシック" pitchFamily="34" charset="-128"/>
              </a:rPr>
              <a:t>The combination of electron microscopy and chemical composition studies, and physical studies of permeability and the motion of individual protein and lipid molecules within the membranes led to the development of the </a:t>
            </a:r>
            <a:r>
              <a:rPr lang="en-US" sz="2400" b="1" dirty="0" smtClean="0">
                <a:latin typeface="Book Antiqua" pitchFamily="18" charset="0"/>
                <a:ea typeface="ＭＳ Ｐゴシック" pitchFamily="34" charset="-128"/>
              </a:rPr>
              <a:t>fluid mosaic model</a:t>
            </a:r>
            <a:r>
              <a:rPr lang="en-US" sz="2400" dirty="0" smtClean="0">
                <a:latin typeface="Book Antiqua" pitchFamily="18" charset="0"/>
                <a:ea typeface="ＭＳ Ｐゴシック" pitchFamily="34" charset="-128"/>
              </a:rPr>
              <a:t> (Singer and Nicholson, 1972).</a:t>
            </a:r>
          </a:p>
          <a:p>
            <a:pPr>
              <a:spcBef>
                <a:spcPct val="0"/>
              </a:spcBef>
              <a:spcAft>
                <a:spcPts val="600"/>
              </a:spcAft>
            </a:pPr>
            <a:endParaRPr lang="en-US" sz="1000" dirty="0">
              <a:latin typeface="Book Antiqua" pitchFamily="18" charset="0"/>
              <a:ea typeface="ＭＳ Ｐゴシック" pitchFamily="34" charset="-128"/>
            </a:endParaRPr>
          </a:p>
          <a:p>
            <a:pPr marL="342900" indent="-342900">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Lipids form a viscous, two-dimensional solvent into which proteins are inserted asymmetrically.</a:t>
            </a:r>
          </a:p>
          <a:p>
            <a:pPr lvl="1">
              <a:spcBef>
                <a:spcPct val="0"/>
              </a:spcBef>
              <a:spcAft>
                <a:spcPts val="600"/>
              </a:spcAft>
            </a:pPr>
            <a:r>
              <a:rPr lang="en-US" sz="2400" dirty="0" smtClean="0">
                <a:latin typeface="Book Antiqua" pitchFamily="18" charset="0"/>
                <a:ea typeface="ＭＳ Ｐゴシック" pitchFamily="34" charset="-128"/>
              </a:rPr>
              <a:t>-</a:t>
            </a:r>
            <a:r>
              <a:rPr lang="en-US" sz="2400" b="1" dirty="0" smtClean="0">
                <a:latin typeface="Book Antiqua" pitchFamily="18" charset="0"/>
                <a:ea typeface="ＭＳ Ｐゴシック" pitchFamily="34" charset="-128"/>
              </a:rPr>
              <a:t>Membrane sidedness</a:t>
            </a:r>
          </a:p>
          <a:p>
            <a:pPr marL="342900" indent="-342900">
              <a:spcBef>
                <a:spcPct val="0"/>
              </a:spcBef>
              <a:spcAft>
                <a:spcPts val="600"/>
              </a:spcAft>
              <a:buFont typeface="Wingdings" pitchFamily="2" charset="2"/>
              <a:buChar char="§"/>
            </a:pPr>
            <a:endParaRPr lang="en-US" sz="1000" dirty="0" smtClean="0">
              <a:latin typeface="Book Antiqua" pitchFamily="18" charset="0"/>
              <a:ea typeface="ＭＳ Ｐゴシック" pitchFamily="34" charset="-128"/>
            </a:endParaRPr>
          </a:p>
          <a:p>
            <a:pPr marL="342900" indent="-342900">
              <a:spcBef>
                <a:spcPct val="0"/>
              </a:spcBef>
              <a:spcAft>
                <a:spcPts val="600"/>
              </a:spcAft>
              <a:buFont typeface="Wingdings" pitchFamily="2" charset="2"/>
              <a:buChar char="§"/>
            </a:pPr>
            <a:r>
              <a:rPr lang="en-US" sz="2400" b="1" dirty="0" smtClean="0">
                <a:latin typeface="Book Antiqua" pitchFamily="18" charset="0"/>
                <a:ea typeface="ＭＳ Ｐゴシック" pitchFamily="34" charset="-128"/>
              </a:rPr>
              <a:t>Integral proteins </a:t>
            </a:r>
            <a:r>
              <a:rPr lang="en-US" sz="2400" dirty="0" smtClean="0">
                <a:latin typeface="Book Antiqua" pitchFamily="18" charset="0"/>
                <a:ea typeface="ＭＳ Ｐゴシック" pitchFamily="34" charset="-128"/>
              </a:rPr>
              <a:t>are firmly associated with the membrane via nonpolar </a:t>
            </a:r>
            <a:r>
              <a:rPr lang="en-US" sz="2400" dirty="0" err="1" smtClean="0">
                <a:latin typeface="Book Antiqua" pitchFamily="18" charset="0"/>
                <a:ea typeface="ＭＳ Ｐゴシック" pitchFamily="34" charset="-128"/>
              </a:rPr>
              <a:t>sidegroups</a:t>
            </a:r>
            <a:r>
              <a:rPr lang="en-US" sz="2400" dirty="0" smtClean="0">
                <a:latin typeface="Book Antiqua" pitchFamily="18" charset="0"/>
                <a:ea typeface="ＭＳ Ｐゴシック" pitchFamily="34" charset="-128"/>
              </a:rPr>
              <a:t>, often spanning the bilayer.</a:t>
            </a:r>
          </a:p>
          <a:p>
            <a:pPr lvl="1">
              <a:spcBef>
                <a:spcPct val="0"/>
              </a:spcBef>
              <a:spcAft>
                <a:spcPts val="600"/>
              </a:spcAft>
            </a:pPr>
            <a:r>
              <a:rPr lang="en-US" sz="2400" dirty="0" smtClean="0">
                <a:latin typeface="Book Antiqua" pitchFamily="18" charset="0"/>
                <a:ea typeface="ＭＳ Ｐゴシック" pitchFamily="34" charset="-128"/>
              </a:rPr>
              <a:t>- Some have multiple </a:t>
            </a:r>
            <a:r>
              <a:rPr lang="en-US" sz="2400" dirty="0" err="1" smtClean="0">
                <a:latin typeface="Book Antiqua" pitchFamily="18" charset="0"/>
                <a:ea typeface="ＭＳ Ｐゴシック" pitchFamily="34" charset="-128"/>
              </a:rPr>
              <a:t>transmembrane</a:t>
            </a:r>
            <a:r>
              <a:rPr lang="en-US" sz="2400" dirty="0" smtClean="0">
                <a:latin typeface="Book Antiqua" pitchFamily="18" charset="0"/>
                <a:ea typeface="ＭＳ Ｐゴシック" pitchFamily="34" charset="-128"/>
              </a:rPr>
              <a:t> domains</a:t>
            </a:r>
          </a:p>
          <a:p>
            <a:pPr marL="342900" indent="-342900">
              <a:spcBef>
                <a:spcPct val="0"/>
              </a:spcBef>
              <a:spcAft>
                <a:spcPts val="600"/>
              </a:spcAft>
              <a:buFont typeface="Wingdings" pitchFamily="2" charset="2"/>
              <a:buChar char="§"/>
            </a:pPr>
            <a:endParaRPr lang="en-US" sz="1000" dirty="0" smtClean="0">
              <a:latin typeface="Book Antiqua" pitchFamily="18" charset="0"/>
              <a:ea typeface="ＭＳ Ｐゴシック" pitchFamily="34" charset="-128"/>
            </a:endParaRPr>
          </a:p>
          <a:p>
            <a:pPr marL="342900" indent="-342900">
              <a:spcBef>
                <a:spcPct val="0"/>
              </a:spcBef>
              <a:spcAft>
                <a:spcPts val="600"/>
              </a:spcAft>
              <a:buFont typeface="Wingdings" pitchFamily="2" charset="2"/>
              <a:buChar char="§"/>
            </a:pPr>
            <a:r>
              <a:rPr lang="en-US" sz="2400" b="1" dirty="0" smtClean="0">
                <a:latin typeface="Book Antiqua" pitchFamily="18" charset="0"/>
                <a:ea typeface="ＭＳ Ｐゴシック" pitchFamily="34" charset="-128"/>
              </a:rPr>
              <a:t>Peripheral proteins</a:t>
            </a:r>
            <a:r>
              <a:rPr lang="en-US" sz="2400" dirty="0" smtClean="0">
                <a:latin typeface="Book Antiqua" pitchFamily="18" charset="0"/>
                <a:ea typeface="ＭＳ Ｐゴシック" pitchFamily="34" charset="-128"/>
              </a:rPr>
              <a:t> are weakly associated (</a:t>
            </a:r>
            <a:r>
              <a:rPr lang="en-US" sz="2400" dirty="0" err="1" smtClean="0">
                <a:latin typeface="Book Antiqua" pitchFamily="18" charset="0"/>
                <a:ea typeface="ＭＳ Ｐゴシック" pitchFamily="34" charset="-128"/>
              </a:rPr>
              <a:t>noncovalently</a:t>
            </a:r>
            <a:r>
              <a:rPr lang="en-US" sz="2400" dirty="0" smtClean="0">
                <a:latin typeface="Book Antiqua" pitchFamily="18" charset="0"/>
                <a:ea typeface="ＭＳ Ｐゴシック" pitchFamily="34" charset="-128"/>
              </a:rPr>
              <a:t>) and can be removed.</a:t>
            </a:r>
          </a:p>
        </p:txBody>
      </p:sp>
    </p:spTree>
    <p:extLst>
      <p:ext uri="{BB962C8B-B14F-4D97-AF65-F5344CB8AC3E}">
        <p14:creationId xmlns:p14="http://schemas.microsoft.com/office/powerpoint/2010/main" val="340035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Electron Micrograph of Biological Membranes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a:t>
            </a:fld>
            <a:endParaRPr lang="en-US">
              <a:solidFill>
                <a:schemeClr val="tx1"/>
              </a:solidFill>
            </a:endParaRPr>
          </a:p>
        </p:txBody>
      </p:sp>
      <p:pic>
        <p:nvPicPr>
          <p:cNvPr id="9" name="Picture 1"/>
          <p:cNvPicPr>
            <a:picLocks noChangeAspect="1"/>
          </p:cNvPicPr>
          <p:nvPr/>
        </p:nvPicPr>
        <p:blipFill rotWithShape="1">
          <a:blip r:embed="rId3">
            <a:extLst>
              <a:ext uri="{28A0092B-C50C-407E-A947-70E740481C1C}">
                <a14:useLocalDpi xmlns:a14="http://schemas.microsoft.com/office/drawing/2010/main" val="0"/>
              </a:ext>
            </a:extLst>
          </a:blip>
          <a:srcRect b="8007"/>
          <a:stretch/>
        </p:blipFill>
        <p:spPr bwMode="auto">
          <a:xfrm>
            <a:off x="1241425" y="1524000"/>
            <a:ext cx="66611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98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236"/>
          <a:stretch/>
        </p:blipFill>
        <p:spPr bwMode="auto">
          <a:xfrm>
            <a:off x="723900" y="914400"/>
            <a:ext cx="7696200" cy="497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3. Fluid Mosaic Model of Membranes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20</a:t>
            </a:fld>
            <a:endParaRPr lang="en-US">
              <a:solidFill>
                <a:schemeClr val="tx1"/>
              </a:solidFill>
            </a:endParaRPr>
          </a:p>
        </p:txBody>
      </p:sp>
      <p:sp>
        <p:nvSpPr>
          <p:cNvPr id="8" name="TextBox 7"/>
          <p:cNvSpPr txBox="1"/>
          <p:nvPr/>
        </p:nvSpPr>
        <p:spPr>
          <a:xfrm>
            <a:off x="533400" y="5950803"/>
            <a:ext cx="8382000" cy="830997"/>
          </a:xfrm>
          <a:prstGeom prst="rect">
            <a:avLst/>
          </a:prstGeom>
          <a:noFill/>
        </p:spPr>
        <p:txBody>
          <a:bodyPr wrap="square" rtlCol="0">
            <a:spAutoFit/>
          </a:bodyPr>
          <a:lstStyle/>
          <a:p>
            <a:r>
              <a:rPr lang="en-US" sz="2400" dirty="0" smtClean="0">
                <a:latin typeface="Book Antiqua" pitchFamily="18" charset="0"/>
              </a:rPr>
              <a:t>Membrane mosaic is </a:t>
            </a:r>
            <a:r>
              <a:rPr lang="en-US" sz="2400" b="1" dirty="0" smtClean="0">
                <a:latin typeface="Book Antiqua" pitchFamily="18" charset="0"/>
              </a:rPr>
              <a:t>fluid</a:t>
            </a:r>
            <a:r>
              <a:rPr lang="en-US" sz="2400" dirty="0" smtClean="0">
                <a:latin typeface="Book Antiqua" pitchFamily="18" charset="0"/>
              </a:rPr>
              <a:t> because the </a:t>
            </a:r>
            <a:r>
              <a:rPr lang="en-US" sz="2400" dirty="0" err="1" smtClean="0">
                <a:latin typeface="Book Antiqua" pitchFamily="18" charset="0"/>
              </a:rPr>
              <a:t>noncovalent</a:t>
            </a:r>
            <a:r>
              <a:rPr lang="en-US" sz="2400" dirty="0" smtClean="0">
                <a:latin typeface="Book Antiqua" pitchFamily="18" charset="0"/>
              </a:rPr>
              <a:t> interactions enable the molecules to freely move </a:t>
            </a:r>
            <a:r>
              <a:rPr lang="en-US" sz="2400" b="1" dirty="0" smtClean="0">
                <a:latin typeface="Book Antiqua" pitchFamily="18" charset="0"/>
              </a:rPr>
              <a:t>laterally</a:t>
            </a:r>
            <a:r>
              <a:rPr lang="en-US" sz="2400" dirty="0" smtClean="0">
                <a:latin typeface="Book Antiqua" pitchFamily="18" charset="0"/>
              </a:rPr>
              <a:t>.</a:t>
            </a:r>
            <a:endParaRPr lang="en-US" sz="2400" dirty="0">
              <a:latin typeface="Book Antiqua" pitchFamily="18" charset="0"/>
            </a:endParaRPr>
          </a:p>
        </p:txBody>
      </p:sp>
    </p:spTree>
    <p:extLst>
      <p:ext uri="{BB962C8B-B14F-4D97-AF65-F5344CB8AC3E}">
        <p14:creationId xmlns:p14="http://schemas.microsoft.com/office/powerpoint/2010/main" val="34187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4</a:t>
            </a:r>
            <a:r>
              <a:rPr lang="en-US" sz="2800" dirty="0" smtClean="0">
                <a:latin typeface="Book Antiqua" pitchFamily="18" charset="0"/>
              </a:rPr>
              <a:t>. Composition of Membranes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21</a:t>
            </a:fld>
            <a:endParaRPr lang="en-US">
              <a:solidFill>
                <a:schemeClr val="tx1"/>
              </a:solidFill>
            </a:endParaRPr>
          </a:p>
        </p:txBody>
      </p:sp>
      <p:sp>
        <p:nvSpPr>
          <p:cNvPr id="8" name="Rectangle 22"/>
          <p:cNvSpPr>
            <a:spLocks noChangeArrowheads="1"/>
          </p:cNvSpPr>
          <p:nvPr/>
        </p:nvSpPr>
        <p:spPr bwMode="auto">
          <a:xfrm>
            <a:off x="298450" y="9906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00"/>
              </a:spcAft>
            </a:pPr>
            <a:r>
              <a:rPr lang="en-US" sz="2400" dirty="0" smtClean="0">
                <a:latin typeface="Book Antiqua" pitchFamily="18" charset="0"/>
              </a:rPr>
              <a:t>The composition </a:t>
            </a:r>
            <a:r>
              <a:rPr lang="en-US" sz="2400" dirty="0">
                <a:latin typeface="Book Antiqua" pitchFamily="18" charset="0"/>
              </a:rPr>
              <a:t>of membranes is different in</a:t>
            </a:r>
            <a:r>
              <a:rPr lang="en-US" sz="2400" dirty="0" smtClean="0">
                <a:latin typeface="Book Antiqua" pitchFamily="18" charset="0"/>
              </a:rPr>
              <a:t>:</a:t>
            </a:r>
          </a:p>
          <a:p>
            <a:pPr eaLnBrk="1" hangingPunct="1">
              <a:spcAft>
                <a:spcPts val="600"/>
              </a:spcAft>
            </a:pPr>
            <a:endParaRPr lang="en-US" sz="1000" dirty="0">
              <a:latin typeface="Book Antiqua" pitchFamily="18" charset="0"/>
            </a:endParaRPr>
          </a:p>
          <a:p>
            <a:pPr eaLnBrk="1" hangingPunct="1">
              <a:spcAft>
                <a:spcPts val="600"/>
              </a:spcAft>
            </a:pPr>
            <a:r>
              <a:rPr lang="en-US" sz="2400" dirty="0">
                <a:latin typeface="Book Antiqua" pitchFamily="18" charset="0"/>
              </a:rPr>
              <a:t>	</a:t>
            </a:r>
            <a:r>
              <a:rPr lang="en-US" sz="2400" b="1" dirty="0">
                <a:latin typeface="Book Antiqua" pitchFamily="18" charset="0"/>
              </a:rPr>
              <a:t>different organisms, tissues, and </a:t>
            </a:r>
            <a:r>
              <a:rPr lang="en-US" sz="2400" b="1" dirty="0" smtClean="0">
                <a:latin typeface="Book Antiqua" pitchFamily="18" charset="0"/>
              </a:rPr>
              <a:t>organelles</a:t>
            </a:r>
          </a:p>
          <a:p>
            <a:pPr eaLnBrk="1" hangingPunct="1">
              <a:spcAft>
                <a:spcPts val="600"/>
              </a:spcAft>
            </a:pPr>
            <a:endParaRPr lang="en-US" sz="1000" b="1" dirty="0">
              <a:latin typeface="Book Antiqua" pitchFamily="18" charset="0"/>
            </a:endParaRPr>
          </a:p>
          <a:p>
            <a:pPr marL="800100" lvl="1" indent="-342900" eaLnBrk="1" hangingPunct="1">
              <a:spcAft>
                <a:spcPts val="600"/>
              </a:spcAft>
              <a:buFont typeface="Wingdings" pitchFamily="2" charset="2"/>
              <a:buChar char="§"/>
            </a:pPr>
            <a:r>
              <a:rPr lang="en-US" sz="2400" dirty="0">
                <a:latin typeface="Book Antiqua" pitchFamily="18" charset="0"/>
              </a:rPr>
              <a:t>Ratio of lipid to protein varies </a:t>
            </a:r>
            <a:endParaRPr lang="en-US" sz="2400" dirty="0" smtClean="0">
              <a:latin typeface="Book Antiqua" pitchFamily="18" charset="0"/>
            </a:endParaRPr>
          </a:p>
          <a:p>
            <a:pPr marL="800100" lvl="1" indent="-342900" eaLnBrk="1" hangingPunct="1">
              <a:spcAft>
                <a:spcPts val="600"/>
              </a:spcAft>
              <a:buFont typeface="Wingdings" pitchFamily="2" charset="2"/>
              <a:buChar char="§"/>
            </a:pPr>
            <a:endParaRPr lang="en-US" sz="1000" dirty="0">
              <a:latin typeface="Book Antiqua" pitchFamily="18" charset="0"/>
            </a:endParaRPr>
          </a:p>
          <a:p>
            <a:pPr marL="800100" lvl="1" indent="-342900">
              <a:spcAft>
                <a:spcPts val="600"/>
              </a:spcAft>
              <a:buFont typeface="Wingdings" pitchFamily="2" charset="2"/>
              <a:buChar char="§"/>
            </a:pPr>
            <a:r>
              <a:rPr lang="en-US" sz="2400" dirty="0" smtClean="0">
                <a:latin typeface="Book Antiqua" pitchFamily="18" charset="0"/>
              </a:rPr>
              <a:t>Type of lipid varies </a:t>
            </a:r>
          </a:p>
          <a:p>
            <a:pPr marL="1257300" lvl="2" indent="-342900">
              <a:spcAft>
                <a:spcPts val="600"/>
              </a:spcAft>
              <a:buFontTx/>
              <a:buChar char="-"/>
            </a:pPr>
            <a:r>
              <a:rPr lang="en-US" sz="2400" dirty="0" smtClean="0">
                <a:latin typeface="Book Antiqua" pitchFamily="18" charset="0"/>
              </a:rPr>
              <a:t>Phospholipid and sterol types vary</a:t>
            </a:r>
          </a:p>
          <a:p>
            <a:pPr marL="1257300" lvl="2" indent="-342900">
              <a:spcAft>
                <a:spcPts val="600"/>
              </a:spcAft>
              <a:buFontTx/>
              <a:buChar char="-"/>
            </a:pPr>
            <a:r>
              <a:rPr lang="en-US" sz="2400" dirty="0" err="1" smtClean="0">
                <a:latin typeface="Book Antiqua" pitchFamily="18" charset="0"/>
              </a:rPr>
              <a:t>Galactolipids</a:t>
            </a:r>
            <a:r>
              <a:rPr lang="en-US" sz="2400" dirty="0" smtClean="0">
                <a:latin typeface="Book Antiqua" pitchFamily="18" charset="0"/>
              </a:rPr>
              <a:t> abundant in plant chloroplasts but </a:t>
            </a:r>
            <a:br>
              <a:rPr lang="en-US" sz="2400" dirty="0" smtClean="0">
                <a:latin typeface="Book Antiqua" pitchFamily="18" charset="0"/>
              </a:rPr>
            </a:br>
            <a:r>
              <a:rPr lang="en-US" sz="2400" dirty="0" smtClean="0">
                <a:latin typeface="Book Antiqua" pitchFamily="18" charset="0"/>
              </a:rPr>
              <a:t>almost absent in animals</a:t>
            </a:r>
          </a:p>
          <a:p>
            <a:pPr marL="800100" lvl="1" indent="-342900" eaLnBrk="1" hangingPunct="1">
              <a:spcAft>
                <a:spcPts val="600"/>
              </a:spcAft>
              <a:buFont typeface="Wingdings" pitchFamily="2" charset="2"/>
              <a:buChar char="§"/>
            </a:pPr>
            <a:r>
              <a:rPr lang="en-US" sz="2400" dirty="0" smtClean="0">
                <a:latin typeface="Book Antiqua" pitchFamily="18" charset="0"/>
              </a:rPr>
              <a:t>Type </a:t>
            </a:r>
            <a:r>
              <a:rPr lang="en-US" sz="2400" dirty="0">
                <a:latin typeface="Book Antiqua" pitchFamily="18" charset="0"/>
              </a:rPr>
              <a:t>of </a:t>
            </a:r>
            <a:r>
              <a:rPr lang="en-US" sz="2400" dirty="0" smtClean="0">
                <a:latin typeface="Book Antiqua" pitchFamily="18" charset="0"/>
              </a:rPr>
              <a:t>protein varies</a:t>
            </a:r>
          </a:p>
          <a:p>
            <a:pPr marL="1257300" lvl="2" indent="-342900">
              <a:spcAft>
                <a:spcPts val="600"/>
              </a:spcAft>
              <a:buFontTx/>
              <a:buChar char="-"/>
            </a:pPr>
            <a:r>
              <a:rPr lang="en-US" sz="2400" dirty="0" smtClean="0">
                <a:latin typeface="Book Antiqua" pitchFamily="18" charset="0"/>
              </a:rPr>
              <a:t>Some membranes have a predominance of only one protein; specialized function</a:t>
            </a:r>
          </a:p>
        </p:txBody>
      </p:sp>
    </p:spTree>
    <p:extLst>
      <p:ext uri="{BB962C8B-B14F-4D97-AF65-F5344CB8AC3E}">
        <p14:creationId xmlns:p14="http://schemas.microsoft.com/office/powerpoint/2010/main" val="1735868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ebvision.umh.es/webvision/imageswv/Sagschem.jpeg"/>
          <p:cNvPicPr>
            <a:picLocks noChangeAspect="1" noChangeArrowheads="1"/>
          </p:cNvPicPr>
          <p:nvPr/>
        </p:nvPicPr>
        <p:blipFill rotWithShape="1">
          <a:blip r:embed="rId3">
            <a:extLst>
              <a:ext uri="{28A0092B-C50C-407E-A947-70E740481C1C}">
                <a14:useLocalDpi xmlns:a14="http://schemas.microsoft.com/office/drawing/2010/main" val="0"/>
              </a:ext>
            </a:extLst>
          </a:blip>
          <a:srcRect l="2887" r="1872"/>
          <a:stretch/>
        </p:blipFill>
        <p:spPr bwMode="auto">
          <a:xfrm>
            <a:off x="152400" y="990600"/>
            <a:ext cx="658599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4</a:t>
            </a:r>
            <a:r>
              <a:rPr lang="en-US" sz="2800" dirty="0" smtClean="0">
                <a:latin typeface="Book Antiqua" pitchFamily="18" charset="0"/>
              </a:rPr>
              <a:t>. Composition of Membranes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22</a:t>
            </a:fld>
            <a:endParaRPr lang="en-US">
              <a:solidFill>
                <a:schemeClr val="tx1"/>
              </a:solidFill>
            </a:endParaRPr>
          </a:p>
        </p:txBody>
      </p:sp>
      <p:sp>
        <p:nvSpPr>
          <p:cNvPr id="7" name="TextBox 6"/>
          <p:cNvSpPr txBox="1"/>
          <p:nvPr/>
        </p:nvSpPr>
        <p:spPr>
          <a:xfrm>
            <a:off x="457200" y="6428601"/>
            <a:ext cx="8153400" cy="276999"/>
          </a:xfrm>
          <a:prstGeom prst="rect">
            <a:avLst/>
          </a:prstGeom>
          <a:noFill/>
        </p:spPr>
        <p:txBody>
          <a:bodyPr wrap="square" rtlCol="0">
            <a:spAutoFit/>
          </a:bodyPr>
          <a:lstStyle/>
          <a:p>
            <a:r>
              <a:rPr lang="en-US" sz="1200" b="1" dirty="0" smtClean="0">
                <a:latin typeface="Book Antiqua" pitchFamily="18" charset="0"/>
              </a:rPr>
              <a:t>Webvision.umh.es/</a:t>
            </a:r>
            <a:r>
              <a:rPr lang="en-US" sz="1200" b="1" dirty="0" err="1" smtClean="0">
                <a:latin typeface="Book Antiqua" pitchFamily="18" charset="0"/>
              </a:rPr>
              <a:t>websvision</a:t>
            </a:r>
            <a:r>
              <a:rPr lang="en-US" sz="1200" b="1" dirty="0" smtClean="0">
                <a:latin typeface="Book Antiqua" pitchFamily="18" charset="0"/>
              </a:rPr>
              <a:t>/sretina.html</a:t>
            </a:r>
            <a:endParaRPr lang="en-US" sz="1200" b="1" dirty="0">
              <a:latin typeface="Book Antiqua" pitchFamily="18" charset="0"/>
            </a:endParaRPr>
          </a:p>
        </p:txBody>
      </p:sp>
      <p:cxnSp>
        <p:nvCxnSpPr>
          <p:cNvPr id="4" name="Straight Arrow Connector 3"/>
          <p:cNvCxnSpPr/>
          <p:nvPr/>
        </p:nvCxnSpPr>
        <p:spPr>
          <a:xfrm>
            <a:off x="6172200" y="3810000"/>
            <a:ext cx="1905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86400" y="4191000"/>
            <a:ext cx="3657600" cy="2308324"/>
          </a:xfrm>
          <a:prstGeom prst="rect">
            <a:avLst/>
          </a:prstGeom>
          <a:noFill/>
        </p:spPr>
        <p:txBody>
          <a:bodyPr wrap="square" rtlCol="0">
            <a:spAutoFit/>
          </a:bodyPr>
          <a:lstStyle/>
          <a:p>
            <a:r>
              <a:rPr lang="en-US" sz="2400" dirty="0" smtClean="0">
                <a:latin typeface="Book Antiqua" pitchFamily="18" charset="0"/>
              </a:rPr>
              <a:t>More than </a:t>
            </a:r>
            <a:r>
              <a:rPr lang="en-US" sz="2400" b="1" dirty="0" smtClean="0">
                <a:latin typeface="Book Antiqua" pitchFamily="18" charset="0"/>
              </a:rPr>
              <a:t>90% of the rod cell plasma membrane </a:t>
            </a:r>
            <a:r>
              <a:rPr lang="en-US" sz="2400" dirty="0" smtClean="0">
                <a:latin typeface="Book Antiqua" pitchFamily="18" charset="0"/>
              </a:rPr>
              <a:t>of the retina is made of the light-absorbing glycoprotein </a:t>
            </a:r>
            <a:r>
              <a:rPr lang="en-US" sz="2400" b="1" dirty="0" smtClean="0">
                <a:latin typeface="Book Antiqua" pitchFamily="18" charset="0"/>
              </a:rPr>
              <a:t>rhodopsin.</a:t>
            </a:r>
            <a:endParaRPr lang="en-US" sz="2400" b="1" dirty="0">
              <a:latin typeface="Book Antiqua" pitchFamily="18" charset="0"/>
            </a:endParaRPr>
          </a:p>
        </p:txBody>
      </p:sp>
    </p:spTree>
    <p:extLst>
      <p:ext uri="{BB962C8B-B14F-4D97-AF65-F5344CB8AC3E}">
        <p14:creationId xmlns:p14="http://schemas.microsoft.com/office/powerpoint/2010/main" val="1779133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4A. Membrane Composition is Highly Variable in </a:t>
            </a:r>
            <a:br>
              <a:rPr lang="en-US" sz="2800" dirty="0" smtClean="0">
                <a:latin typeface="Book Antiqua" pitchFamily="18" charset="0"/>
              </a:rPr>
            </a:br>
            <a:r>
              <a:rPr lang="en-US" sz="2800" dirty="0" smtClean="0">
                <a:latin typeface="Book Antiqua" pitchFamily="18" charset="0"/>
              </a:rPr>
              <a:t>       Different Organisms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23</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3808"/>
          <a:stretch/>
        </p:blipFill>
        <p:spPr bwMode="auto">
          <a:xfrm>
            <a:off x="304800" y="1905000"/>
            <a:ext cx="8534400" cy="292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235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4B. Membrane Composition is Highly Variable in </a:t>
            </a:r>
            <a:br>
              <a:rPr lang="en-US" sz="2800" dirty="0" smtClean="0">
                <a:latin typeface="Book Antiqua" pitchFamily="18" charset="0"/>
              </a:rPr>
            </a:br>
            <a:r>
              <a:rPr lang="en-US" sz="2800" dirty="0" smtClean="0">
                <a:latin typeface="Book Antiqua" pitchFamily="18" charset="0"/>
              </a:rPr>
              <a:t>       Different Organelles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24</a:t>
            </a:fld>
            <a:endParaRPr lang="en-US">
              <a:solidFill>
                <a:schemeClr val="tx1"/>
              </a:solidFill>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918"/>
          <a:stretch/>
        </p:blipFill>
        <p:spPr bwMode="auto">
          <a:xfrm>
            <a:off x="228600" y="1048747"/>
            <a:ext cx="4942747" cy="565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00600" y="2388275"/>
            <a:ext cx="4343400" cy="1938992"/>
          </a:xfrm>
          <a:prstGeom prst="rect">
            <a:avLst/>
          </a:prstGeom>
          <a:noFill/>
        </p:spPr>
        <p:txBody>
          <a:bodyPr wrap="square" rtlCol="0">
            <a:spAutoFit/>
          </a:bodyPr>
          <a:lstStyle/>
          <a:p>
            <a:pPr marL="285750" indent="-285750">
              <a:buFont typeface="Wingdings" pitchFamily="2" charset="2"/>
              <a:buChar char="§"/>
            </a:pPr>
            <a:r>
              <a:rPr lang="en-US" sz="2400" dirty="0" smtClean="0">
                <a:latin typeface="Book Antiqua" pitchFamily="18" charset="0"/>
              </a:rPr>
              <a:t>Phospholipids are abundant in all membranes.</a:t>
            </a:r>
          </a:p>
          <a:p>
            <a:pPr marL="285750" indent="-285750">
              <a:buFont typeface="Wingdings" pitchFamily="2" charset="2"/>
              <a:buChar char="§"/>
            </a:pPr>
            <a:endParaRPr lang="en-US" sz="2400" dirty="0">
              <a:latin typeface="Book Antiqua" pitchFamily="18" charset="0"/>
            </a:endParaRPr>
          </a:p>
          <a:p>
            <a:pPr marL="285750" indent="-285750">
              <a:buFont typeface="Wingdings" pitchFamily="2" charset="2"/>
              <a:buChar char="§"/>
            </a:pPr>
            <a:r>
              <a:rPr lang="en-US" sz="2400" dirty="0" smtClean="0">
                <a:latin typeface="Book Antiqua" pitchFamily="18" charset="0"/>
              </a:rPr>
              <a:t>Cholesterol is abundant in the plasma membrane.</a:t>
            </a:r>
            <a:endParaRPr lang="en-US" sz="2400" dirty="0">
              <a:latin typeface="Book Antiqua" pitchFamily="18" charset="0"/>
            </a:endParaRPr>
          </a:p>
        </p:txBody>
      </p:sp>
    </p:spTree>
    <p:extLst>
      <p:ext uri="{BB962C8B-B14F-4D97-AF65-F5344CB8AC3E}">
        <p14:creationId xmlns:p14="http://schemas.microsoft.com/office/powerpoint/2010/main" val="35459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5. </a:t>
            </a:r>
            <a:r>
              <a:rPr lang="en-US" sz="2800" dirty="0">
                <a:latin typeface="Book Antiqua" pitchFamily="18" charset="0"/>
              </a:rPr>
              <a:t>M</a:t>
            </a:r>
            <a:r>
              <a:rPr lang="en-US" sz="2800" dirty="0" smtClean="0">
                <a:latin typeface="Book Antiqua" pitchFamily="18" charset="0"/>
              </a:rPr>
              <a:t>embrane bilayers are Asymmetric.</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25</a:t>
            </a:fld>
            <a:endParaRPr lang="en-US">
              <a:solidFill>
                <a:schemeClr val="tx1"/>
              </a:solidFill>
            </a:endParaRPr>
          </a:p>
        </p:txBody>
      </p:sp>
      <p:sp>
        <p:nvSpPr>
          <p:cNvPr id="9" name="Rectangle 3"/>
          <p:cNvSpPr txBox="1">
            <a:spLocks noChangeArrowheads="1"/>
          </p:cNvSpPr>
          <p:nvPr/>
        </p:nvSpPr>
        <p:spPr>
          <a:xfrm>
            <a:off x="228600" y="1295400"/>
            <a:ext cx="8763000" cy="5181600"/>
          </a:xfrm>
          <a:prstGeom prst="rect">
            <a:avLst/>
          </a:prstGeom>
          <a:ln>
            <a:solidFill>
              <a:schemeClr val="accent1"/>
            </a:solid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Book Antiqua" pitchFamily="18" charset="0"/>
                <a:ea typeface="ＭＳ Ｐゴシック" pitchFamily="34" charset="-128"/>
              </a:rPr>
              <a:t>Every component of the membrane exhibits asymmetry</a:t>
            </a:r>
          </a:p>
          <a:p>
            <a:pPr>
              <a:buFont typeface="Wingdings" pitchFamily="2" charset="2"/>
              <a:buChar char="§"/>
            </a:pPr>
            <a:r>
              <a:rPr lang="en-US" sz="2400" dirty="0" smtClean="0">
                <a:latin typeface="Book Antiqua" pitchFamily="18" charset="0"/>
                <a:ea typeface="ＭＳ Ｐゴシック" pitchFamily="34" charset="-128"/>
              </a:rPr>
              <a:t>Lipids</a:t>
            </a:r>
          </a:p>
          <a:p>
            <a:pPr lvl="1">
              <a:buFont typeface="Arial" pitchFamily="34" charset="0"/>
              <a:buChar char="•"/>
            </a:pPr>
            <a:r>
              <a:rPr lang="en-US" sz="2400" dirty="0" smtClean="0">
                <a:latin typeface="Book Antiqua" pitchFamily="18" charset="0"/>
                <a:ea typeface="ＭＳ Ｐゴシック" pitchFamily="34" charset="-128"/>
              </a:rPr>
              <a:t>Outer and inner leaflets have different lipid compositions</a:t>
            </a:r>
          </a:p>
          <a:p>
            <a:pPr>
              <a:buFont typeface="Wingdings" pitchFamily="2" charset="2"/>
              <a:buChar char="§"/>
            </a:pPr>
            <a:r>
              <a:rPr lang="en-US" sz="2400" dirty="0" smtClean="0">
                <a:latin typeface="Book Antiqua" pitchFamily="18" charset="0"/>
                <a:ea typeface="ＭＳ Ｐゴシック" pitchFamily="34" charset="-128"/>
              </a:rPr>
              <a:t>Proteins</a:t>
            </a:r>
          </a:p>
          <a:p>
            <a:pPr lvl="1">
              <a:buFont typeface="Arial" pitchFamily="34" charset="0"/>
              <a:buChar char="•"/>
            </a:pPr>
            <a:r>
              <a:rPr lang="en-US" sz="2400" dirty="0" smtClean="0">
                <a:latin typeface="Book Antiqua" pitchFamily="18" charset="0"/>
                <a:ea typeface="ＭＳ Ｐゴシック" pitchFamily="34" charset="-128"/>
              </a:rPr>
              <a:t>Individual peripheral membrane proteins are only associated with one side of the membrane</a:t>
            </a:r>
          </a:p>
          <a:p>
            <a:pPr lvl="1">
              <a:buFont typeface="Arial" pitchFamily="34" charset="0"/>
              <a:buChar char="•"/>
            </a:pPr>
            <a:r>
              <a:rPr lang="en-US" sz="2400" dirty="0" smtClean="0">
                <a:latin typeface="Book Antiqua" pitchFamily="18" charset="0"/>
                <a:ea typeface="ＭＳ Ｐゴシック" pitchFamily="34" charset="-128"/>
              </a:rPr>
              <a:t>Integral membrane proteins have different domains on different sides of the membrane.</a:t>
            </a:r>
          </a:p>
          <a:p>
            <a:pPr lvl="1">
              <a:buFont typeface="Arial" pitchFamily="34" charset="0"/>
              <a:buChar char="•"/>
            </a:pPr>
            <a:r>
              <a:rPr lang="en-US" sz="2400" dirty="0" smtClean="0">
                <a:latin typeface="Book Antiqua" pitchFamily="18" charset="0"/>
                <a:ea typeface="ＭＳ Ｐゴシック" pitchFamily="34" charset="-128"/>
              </a:rPr>
              <a:t>Specific lipid modification of proteins targets the protein to a specific leaflet</a:t>
            </a:r>
          </a:p>
          <a:p>
            <a:pPr>
              <a:buFont typeface="Wingdings" pitchFamily="2" charset="2"/>
              <a:buChar char="§"/>
            </a:pPr>
            <a:r>
              <a:rPr lang="en-US" sz="2400" dirty="0" smtClean="0">
                <a:latin typeface="Book Antiqua" pitchFamily="18" charset="0"/>
                <a:ea typeface="ＭＳ Ｐゴシック" pitchFamily="34" charset="-128"/>
              </a:rPr>
              <a:t>Carbohydrates</a:t>
            </a:r>
          </a:p>
          <a:p>
            <a:pPr lvl="1">
              <a:buFont typeface="Arial" pitchFamily="34" charset="0"/>
              <a:buChar char="•"/>
            </a:pPr>
            <a:r>
              <a:rPr lang="en-US" sz="2400" dirty="0" smtClean="0">
                <a:latin typeface="Book Antiqua" pitchFamily="18" charset="0"/>
                <a:ea typeface="ＭＳ Ｐゴシック" pitchFamily="34" charset="-128"/>
              </a:rPr>
              <a:t>Only on the outside of cells</a:t>
            </a: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694723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5A. Membrane bilayers are Asymmetric in Lipid </a:t>
            </a:r>
            <a:br>
              <a:rPr lang="en-US" sz="2800" dirty="0" smtClean="0">
                <a:latin typeface="Book Antiqua" pitchFamily="18" charset="0"/>
              </a:rPr>
            </a:br>
            <a:r>
              <a:rPr lang="en-US" sz="2800" dirty="0" smtClean="0">
                <a:latin typeface="Book Antiqua" pitchFamily="18" charset="0"/>
              </a:rPr>
              <a:t>       Composition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26</a:t>
            </a:fld>
            <a:endParaRPr lang="en-US">
              <a:solidFill>
                <a:schemeClr val="tx1"/>
              </a:solidFill>
            </a:endParaRPr>
          </a:p>
        </p:txBody>
      </p:sp>
      <p:sp>
        <p:nvSpPr>
          <p:cNvPr id="8" name="Rectangle 22"/>
          <p:cNvSpPr>
            <a:spLocks noChangeArrowheads="1"/>
          </p:cNvSpPr>
          <p:nvPr/>
        </p:nvSpPr>
        <p:spPr bwMode="auto">
          <a:xfrm>
            <a:off x="298450" y="1219200"/>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00"/>
              </a:spcAft>
            </a:pPr>
            <a:r>
              <a:rPr lang="en-US" sz="2400" dirty="0" smtClean="0">
                <a:latin typeface="Book Antiqua" pitchFamily="18" charset="0"/>
              </a:rPr>
              <a:t>The two leaflets of membranes have different lipid compositions:</a:t>
            </a:r>
          </a:p>
          <a:p>
            <a:pPr eaLnBrk="1" hangingPunct="1">
              <a:spcAft>
                <a:spcPts val="600"/>
              </a:spcAft>
            </a:pPr>
            <a:endParaRPr lang="en-US" sz="2400" dirty="0" smtClean="0">
              <a:latin typeface="Book Antiqua" pitchFamily="18" charset="0"/>
            </a:endParaRPr>
          </a:p>
          <a:p>
            <a:pPr marL="342900" indent="-342900" eaLnBrk="1" hangingPunct="1">
              <a:spcAft>
                <a:spcPts val="600"/>
              </a:spcAft>
              <a:buFont typeface="Wingdings" pitchFamily="2" charset="2"/>
              <a:buChar char="§"/>
            </a:pPr>
            <a:r>
              <a:rPr lang="en-US" sz="2400" dirty="0" smtClean="0">
                <a:latin typeface="Book Antiqua" pitchFamily="18" charset="0"/>
              </a:rPr>
              <a:t>Positioning of a lipid on either leaflet can serve a functional role</a:t>
            </a:r>
          </a:p>
          <a:p>
            <a:pPr marL="800100" lvl="1" indent="-342900">
              <a:spcAft>
                <a:spcPts val="600"/>
              </a:spcAft>
              <a:buFontTx/>
              <a:buChar char="-"/>
            </a:pPr>
            <a:r>
              <a:rPr lang="en-US" sz="2400" dirty="0" err="1" smtClean="0">
                <a:latin typeface="Book Antiqua" pitchFamily="18" charset="0"/>
              </a:rPr>
              <a:t>Phosphatidylserine</a:t>
            </a:r>
            <a:r>
              <a:rPr lang="en-US" sz="2400" dirty="0" smtClean="0">
                <a:latin typeface="Book Antiqua" pitchFamily="18" charset="0"/>
              </a:rPr>
              <a:t> (typically positioned in the inner leaflet) on the outer leaflet of the plasma membrane serves to</a:t>
            </a:r>
          </a:p>
          <a:p>
            <a:pPr marL="1257300" lvl="2" indent="-342900">
              <a:spcAft>
                <a:spcPts val="600"/>
              </a:spcAft>
              <a:buFont typeface="Arial" pitchFamily="34" charset="0"/>
              <a:buChar char="•"/>
            </a:pPr>
            <a:r>
              <a:rPr lang="en-US" sz="2400" dirty="0" smtClean="0">
                <a:latin typeface="Book Antiqua" pitchFamily="18" charset="0"/>
              </a:rPr>
              <a:t>Activate blood clotting (platelets)</a:t>
            </a:r>
          </a:p>
          <a:p>
            <a:pPr marL="1257300" lvl="2" indent="-342900">
              <a:spcAft>
                <a:spcPts val="600"/>
              </a:spcAft>
              <a:buFont typeface="Arial" pitchFamily="34" charset="0"/>
              <a:buChar char="•"/>
            </a:pPr>
            <a:r>
              <a:rPr lang="en-US" sz="2400" dirty="0" smtClean="0">
                <a:latin typeface="Book Antiqua" pitchFamily="18" charset="0"/>
              </a:rPr>
              <a:t>Mark the cell for destruction (other cells)</a:t>
            </a:r>
          </a:p>
          <a:p>
            <a:pPr lvl="2">
              <a:spcAft>
                <a:spcPts val="600"/>
              </a:spcAft>
            </a:pPr>
            <a:endParaRPr lang="en-US" sz="2400" dirty="0">
              <a:latin typeface="Book Antiqua" pitchFamily="18" charset="0"/>
            </a:endParaRPr>
          </a:p>
        </p:txBody>
      </p:sp>
    </p:spTree>
    <p:extLst>
      <p:ext uri="{BB962C8B-B14F-4D97-AF65-F5344CB8AC3E}">
        <p14:creationId xmlns:p14="http://schemas.microsoft.com/office/powerpoint/2010/main" val="2957039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5AI. Asymmetry in Erythrocytes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27</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415"/>
          <a:stretch/>
        </p:blipFill>
        <p:spPr bwMode="auto">
          <a:xfrm>
            <a:off x="152400" y="1041722"/>
            <a:ext cx="5349875" cy="543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638800" y="2388275"/>
            <a:ext cx="3505200" cy="1569660"/>
          </a:xfrm>
          <a:prstGeom prst="rect">
            <a:avLst/>
          </a:prstGeom>
          <a:noFill/>
        </p:spPr>
        <p:txBody>
          <a:bodyPr wrap="square" rtlCol="0">
            <a:spAutoFit/>
          </a:bodyPr>
          <a:lstStyle/>
          <a:p>
            <a:pPr marL="285750" indent="-285750">
              <a:buFont typeface="Wingdings" pitchFamily="2" charset="2"/>
              <a:buChar char="§"/>
            </a:pPr>
            <a:r>
              <a:rPr lang="en-US" sz="2400" dirty="0" smtClean="0">
                <a:latin typeface="Book Antiqua" pitchFamily="18" charset="0"/>
              </a:rPr>
              <a:t>Choline-containing lipids are typically found in the extracellular leaflet.</a:t>
            </a:r>
            <a:endParaRPr lang="en-US" sz="2400" dirty="0">
              <a:latin typeface="Book Antiqua" pitchFamily="18" charset="0"/>
            </a:endParaRPr>
          </a:p>
        </p:txBody>
      </p:sp>
    </p:spTree>
    <p:extLst>
      <p:ext uri="{BB962C8B-B14F-4D97-AF65-F5344CB8AC3E}">
        <p14:creationId xmlns:p14="http://schemas.microsoft.com/office/powerpoint/2010/main" val="234451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5AII. Asymmetry in Membranes of Other Cells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28</a:t>
            </a:fld>
            <a:endParaRPr lang="en-US">
              <a:solidFill>
                <a:schemeClr val="tx1"/>
              </a:solidFill>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313"/>
          <a:stretch/>
        </p:blipFill>
        <p:spPr bwMode="auto">
          <a:xfrm>
            <a:off x="1050925" y="1143000"/>
            <a:ext cx="7042150" cy="537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359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6. Two Main Types of Membrane Proteins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29</a:t>
            </a:fld>
            <a:endParaRPr lang="en-US">
              <a:solidFill>
                <a:schemeClr val="tx1"/>
              </a:solidFill>
            </a:endParaRPr>
          </a:p>
        </p:txBody>
      </p:sp>
      <p:grpSp>
        <p:nvGrpSpPr>
          <p:cNvPr id="4" name="Group 3"/>
          <p:cNvGrpSpPr/>
          <p:nvPr/>
        </p:nvGrpSpPr>
        <p:grpSpPr>
          <a:xfrm>
            <a:off x="3767138" y="1219200"/>
            <a:ext cx="4691062" cy="5359078"/>
            <a:chOff x="2395538" y="914401"/>
            <a:chExt cx="4691062" cy="5359078"/>
          </a:xfrm>
        </p:grpSpPr>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512"/>
            <a:stretch/>
          </p:blipFill>
          <p:spPr bwMode="auto">
            <a:xfrm>
              <a:off x="2395538" y="914401"/>
              <a:ext cx="4352925" cy="535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0" y="990600"/>
              <a:ext cx="25146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57200" y="1295400"/>
            <a:ext cx="3505200" cy="461665"/>
          </a:xfrm>
          <a:prstGeom prst="rect">
            <a:avLst/>
          </a:prstGeom>
          <a:noFill/>
        </p:spPr>
        <p:txBody>
          <a:bodyPr wrap="square" rtlCol="0">
            <a:spAutoFit/>
          </a:bodyPr>
          <a:lstStyle/>
          <a:p>
            <a:r>
              <a:rPr lang="en-US" sz="2400" b="1" dirty="0" smtClean="0">
                <a:latin typeface="Book Antiqua" pitchFamily="18" charset="0"/>
              </a:rPr>
              <a:t>Peripheral proteins</a:t>
            </a:r>
            <a:endParaRPr lang="en-US" sz="2400" b="1" dirty="0">
              <a:latin typeface="Book Antiqua" pitchFamily="18" charset="0"/>
            </a:endParaRPr>
          </a:p>
        </p:txBody>
      </p:sp>
      <p:sp>
        <p:nvSpPr>
          <p:cNvPr id="10" name="TextBox 9"/>
          <p:cNvSpPr txBox="1"/>
          <p:nvPr/>
        </p:nvSpPr>
        <p:spPr>
          <a:xfrm>
            <a:off x="457200" y="3272135"/>
            <a:ext cx="3505200" cy="461665"/>
          </a:xfrm>
          <a:prstGeom prst="rect">
            <a:avLst/>
          </a:prstGeom>
          <a:noFill/>
        </p:spPr>
        <p:txBody>
          <a:bodyPr wrap="square" rtlCol="0">
            <a:spAutoFit/>
          </a:bodyPr>
          <a:lstStyle/>
          <a:p>
            <a:r>
              <a:rPr lang="en-US" sz="2400" b="1" dirty="0" smtClean="0">
                <a:latin typeface="Book Antiqua" pitchFamily="18" charset="0"/>
              </a:rPr>
              <a:t>Integral proteins</a:t>
            </a:r>
            <a:endParaRPr lang="en-US" sz="2400" b="1" dirty="0">
              <a:latin typeface="Book Antiqua" pitchFamily="18" charset="0"/>
            </a:endParaRPr>
          </a:p>
        </p:txBody>
      </p:sp>
    </p:spTree>
    <p:extLst>
      <p:ext uri="{BB962C8B-B14F-4D97-AF65-F5344CB8AC3E}">
        <p14:creationId xmlns:p14="http://schemas.microsoft.com/office/powerpoint/2010/main" val="235094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Biological Membranes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a:t>
            </a:fld>
            <a:endParaRPr lang="en-US">
              <a:solidFill>
                <a:schemeClr val="tx1"/>
              </a:solidFill>
            </a:endParaRPr>
          </a:p>
        </p:txBody>
      </p:sp>
      <p:sp>
        <p:nvSpPr>
          <p:cNvPr id="3" name="TextBox 2"/>
          <p:cNvSpPr txBox="1"/>
          <p:nvPr/>
        </p:nvSpPr>
        <p:spPr>
          <a:xfrm>
            <a:off x="381000" y="1066800"/>
            <a:ext cx="8458200" cy="5139869"/>
          </a:xfrm>
          <a:prstGeom prst="rect">
            <a:avLst/>
          </a:prstGeom>
          <a:noFill/>
        </p:spPr>
        <p:txBody>
          <a:bodyPr wrap="square" rtlCol="0">
            <a:spAutoFit/>
          </a:bodyPr>
          <a:lstStyle/>
          <a:p>
            <a:pPr>
              <a:spcBef>
                <a:spcPct val="0"/>
              </a:spcBef>
            </a:pPr>
            <a:r>
              <a:rPr lang="en-US" sz="2400" dirty="0" smtClean="0">
                <a:latin typeface="Book Antiqua" pitchFamily="18" charset="0"/>
                <a:ea typeface="ＭＳ Ｐゴシック" pitchFamily="34" charset="-128"/>
              </a:rPr>
              <a:t>In eukaryotic cells, membranes play many important functions.</a:t>
            </a:r>
          </a:p>
          <a:p>
            <a:pPr>
              <a:spcBef>
                <a:spcPct val="0"/>
              </a:spcBef>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Define the external boundaries of cells and regulate the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molecular traffic across that boundary.</a:t>
            </a:r>
          </a:p>
          <a:p>
            <a:pPr marL="457200" indent="-457200">
              <a:spcBef>
                <a:spcPct val="0"/>
              </a:spcBef>
              <a:buAutoNum type="alphaUcPeriod"/>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Divide the internal space into discrete compartments to segregate processes and components.</a:t>
            </a:r>
          </a:p>
          <a:p>
            <a:pPr marL="457200" indent="-457200">
              <a:spcBef>
                <a:spcPct val="0"/>
              </a:spcBef>
              <a:buAutoNum type="alphaUcPeriod"/>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Aid in cell-to-cell communication and in signaling.</a:t>
            </a:r>
          </a:p>
          <a:p>
            <a:pPr marL="457200" indent="-457200">
              <a:spcBef>
                <a:spcPct val="0"/>
              </a:spcBef>
              <a:buAutoNum type="alphaUcPeriod"/>
            </a:pPr>
            <a:endParaRPr lang="en-US" sz="1000" dirty="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Organize complex reaction sequences and cellular processes.</a:t>
            </a: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Energy transduction</a:t>
            </a:r>
          </a:p>
          <a:p>
            <a:pPr marL="914400" lvl="1" indent="-457200">
              <a:spcBef>
                <a:spcPct val="0"/>
              </a:spcBef>
              <a:buFont typeface="Wingdings" pitchFamily="2" charset="2"/>
              <a:buChar char="§"/>
            </a:pPr>
            <a:r>
              <a:rPr lang="en-US" sz="2400" dirty="0" smtClean="0">
                <a:latin typeface="Book Antiqua" pitchFamily="18" charset="0"/>
                <a:ea typeface="ＭＳ Ｐゴシック" pitchFamily="34" charset="-128"/>
              </a:rPr>
              <a:t>Biomolecule synthesis</a:t>
            </a:r>
          </a:p>
          <a:p>
            <a:pPr>
              <a:spcBef>
                <a:spcPct val="0"/>
              </a:spcBef>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2884310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6</a:t>
            </a:r>
            <a:r>
              <a:rPr lang="en-US" sz="2800" dirty="0" smtClean="0">
                <a:latin typeface="Book Antiqua" pitchFamily="18" charset="0"/>
              </a:rPr>
              <a:t>A. Peripheral Membrane Proteins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30</a:t>
            </a:fld>
            <a:endParaRPr lang="en-US">
              <a:solidFill>
                <a:schemeClr val="tx1"/>
              </a:solidFill>
            </a:endParaRPr>
          </a:p>
        </p:txBody>
      </p:sp>
      <p:sp>
        <p:nvSpPr>
          <p:cNvPr id="8" name="Content Placeholder 4"/>
          <p:cNvSpPr>
            <a:spLocks noGrp="1"/>
          </p:cNvSpPr>
          <p:nvPr>
            <p:ph idx="1"/>
          </p:nvPr>
        </p:nvSpPr>
        <p:spPr>
          <a:xfrm>
            <a:off x="304800" y="1295400"/>
            <a:ext cx="8382000" cy="5410200"/>
          </a:xfrm>
        </p:spPr>
        <p:txBody>
          <a:bodyPr>
            <a:noAutofit/>
          </a:bodyPr>
          <a:lstStyle/>
          <a:p>
            <a:pPr marL="457200" indent="-457200">
              <a:spcBef>
                <a:spcPct val="0"/>
              </a:spcBef>
              <a:spcAft>
                <a:spcPts val="600"/>
              </a:spcAft>
              <a:buAutoNum type="alphaUcPeriod"/>
            </a:pPr>
            <a:r>
              <a:rPr lang="en-US" sz="2400" dirty="0" smtClean="0">
                <a:latin typeface="Book Antiqua" pitchFamily="18" charset="0"/>
                <a:ea typeface="ＭＳ Ｐゴシック" pitchFamily="34" charset="-128"/>
              </a:rPr>
              <a:t>Linkages with the membrane:</a:t>
            </a:r>
          </a:p>
          <a:p>
            <a:pPr marL="457200" indent="-457200">
              <a:spcBef>
                <a:spcPct val="0"/>
              </a:spcBef>
              <a:spcAft>
                <a:spcPts val="600"/>
              </a:spcAft>
              <a:buAutoNum type="alphaUcPeriod"/>
            </a:pPr>
            <a:endParaRPr lang="en-US" sz="1000" dirty="0" smtClean="0">
              <a:latin typeface="Book Antiqua" pitchFamily="18" charset="0"/>
              <a:ea typeface="ＭＳ Ｐゴシック" pitchFamily="34" charset="-128"/>
            </a:endParaRPr>
          </a:p>
          <a:p>
            <a:pPr lvl="1">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Associate with the polar head groups of membranes</a:t>
            </a:r>
          </a:p>
          <a:p>
            <a:pPr lvl="1">
              <a:spcBef>
                <a:spcPct val="0"/>
              </a:spcBef>
              <a:spcAft>
                <a:spcPts val="600"/>
              </a:spcAft>
              <a:buFont typeface="Wingdings" pitchFamily="2" charset="2"/>
              <a:buChar char="§"/>
            </a:pPr>
            <a:endParaRPr lang="en-US" sz="1000" dirty="0" smtClean="0">
              <a:latin typeface="Book Antiqua" pitchFamily="18" charset="0"/>
              <a:ea typeface="ＭＳ Ｐゴシック" pitchFamily="34" charset="-128"/>
            </a:endParaRPr>
          </a:p>
          <a:p>
            <a:pPr lvl="1">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Relatively loosely associated with membrane</a:t>
            </a:r>
          </a:p>
          <a:p>
            <a:pPr lvl="2">
              <a:spcBef>
                <a:spcPct val="0"/>
              </a:spcBef>
              <a:spcAft>
                <a:spcPts val="600"/>
              </a:spcAft>
              <a:buFontTx/>
              <a:buChar char="-"/>
            </a:pPr>
            <a:r>
              <a:rPr lang="en-US" dirty="0" smtClean="0">
                <a:latin typeface="Book Antiqua" pitchFamily="18" charset="0"/>
                <a:ea typeface="ＭＳ Ｐゴシック" pitchFamily="34" charset="-128"/>
              </a:rPr>
              <a:t>Through ionic interactions with the lipids or aqueous domains </a:t>
            </a:r>
            <a:br>
              <a:rPr lang="en-US" dirty="0" smtClean="0">
                <a:latin typeface="Book Antiqua" pitchFamily="18" charset="0"/>
                <a:ea typeface="ＭＳ Ｐゴシック" pitchFamily="34" charset="-128"/>
              </a:rPr>
            </a:br>
            <a:r>
              <a:rPr lang="en-US" dirty="0" smtClean="0">
                <a:latin typeface="Book Antiqua" pitchFamily="18" charset="0"/>
                <a:ea typeface="ＭＳ Ｐゴシック" pitchFamily="34" charset="-128"/>
              </a:rPr>
              <a:t>of integral membrane proteins</a:t>
            </a:r>
          </a:p>
          <a:p>
            <a:pPr lvl="2">
              <a:spcBef>
                <a:spcPct val="0"/>
              </a:spcBef>
              <a:spcAft>
                <a:spcPts val="600"/>
              </a:spcAft>
              <a:buFontTx/>
              <a:buChar char="-"/>
            </a:pPr>
            <a:endParaRPr lang="en-US" dirty="0" smtClean="0">
              <a:latin typeface="Book Antiqua" pitchFamily="18" charset="0"/>
              <a:ea typeface="ＭＳ Ｐゴシック" pitchFamily="34" charset="-128"/>
            </a:endParaRPr>
          </a:p>
          <a:p>
            <a:pPr marL="0" indent="0">
              <a:spcBef>
                <a:spcPct val="0"/>
              </a:spcBef>
              <a:spcAft>
                <a:spcPts val="600"/>
              </a:spcAft>
              <a:buNone/>
            </a:pPr>
            <a:r>
              <a:rPr lang="en-US" sz="2400" dirty="0" smtClean="0">
                <a:latin typeface="Book Antiqua" pitchFamily="18" charset="0"/>
                <a:ea typeface="ＭＳ Ｐゴシック" pitchFamily="34" charset="-128"/>
              </a:rPr>
              <a:t>B. Removed by disrupting ionic interactions or hydrogen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bonds either with high salt or change in </a:t>
            </a:r>
            <a:r>
              <a:rPr lang="en-US" sz="2400" dirty="0" err="1" smtClean="0">
                <a:latin typeface="Book Antiqua" pitchFamily="18" charset="0"/>
                <a:ea typeface="ＭＳ Ｐゴシック" pitchFamily="34" charset="-128"/>
              </a:rPr>
              <a:t>pH.</a:t>
            </a: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1785894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6</a:t>
            </a:r>
            <a:r>
              <a:rPr lang="en-US" sz="2800" dirty="0" smtClean="0">
                <a:latin typeface="Book Antiqua" pitchFamily="18" charset="0"/>
              </a:rPr>
              <a:t>A. Peripheral Membrane Proteins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31</a:t>
            </a:fld>
            <a:endParaRPr lang="en-US">
              <a:solidFill>
                <a:schemeClr val="tx1"/>
              </a:solidFill>
            </a:endParaRPr>
          </a:p>
        </p:txBody>
      </p:sp>
      <p:sp>
        <p:nvSpPr>
          <p:cNvPr id="8" name="Content Placeholder 4"/>
          <p:cNvSpPr>
            <a:spLocks noGrp="1"/>
          </p:cNvSpPr>
          <p:nvPr>
            <p:ph idx="1"/>
          </p:nvPr>
        </p:nvSpPr>
        <p:spPr>
          <a:xfrm>
            <a:off x="304800" y="1295400"/>
            <a:ext cx="8382000" cy="5410200"/>
          </a:xfrm>
        </p:spPr>
        <p:txBody>
          <a:bodyPr>
            <a:noAutofit/>
          </a:bodyPr>
          <a:lstStyle/>
          <a:p>
            <a:pPr marL="0" indent="0">
              <a:spcBef>
                <a:spcPct val="0"/>
              </a:spcBef>
              <a:spcAft>
                <a:spcPts val="600"/>
              </a:spcAft>
              <a:buNone/>
            </a:pPr>
            <a:r>
              <a:rPr lang="en-US" sz="2400" dirty="0" smtClean="0">
                <a:latin typeface="Book Antiqua" pitchFamily="18" charset="0"/>
                <a:ea typeface="ＭＳ Ｐゴシック" pitchFamily="34" charset="-128"/>
              </a:rPr>
              <a:t>C. May serve as regulators of membrane-bound enzymes.</a:t>
            </a:r>
          </a:p>
          <a:p>
            <a:pPr marL="0" indent="0">
              <a:spcBef>
                <a:spcPct val="0"/>
              </a:spcBef>
              <a:spcAft>
                <a:spcPts val="600"/>
              </a:spcAft>
              <a:buNone/>
            </a:pPr>
            <a:endParaRPr lang="en-US" sz="2400" dirty="0">
              <a:latin typeface="Book Antiqua" pitchFamily="18" charset="0"/>
              <a:ea typeface="ＭＳ Ｐゴシック" pitchFamily="34" charset="-128"/>
            </a:endParaRPr>
          </a:p>
          <a:p>
            <a:pPr marL="0" indent="0">
              <a:spcBef>
                <a:spcPct val="0"/>
              </a:spcBef>
              <a:spcAft>
                <a:spcPts val="600"/>
              </a:spcAft>
              <a:buNone/>
            </a:pPr>
            <a:r>
              <a:rPr lang="en-US" sz="2400" dirty="0" smtClean="0">
                <a:latin typeface="Book Antiqua" pitchFamily="18" charset="0"/>
                <a:ea typeface="ＭＳ Ｐゴシック" pitchFamily="34" charset="-128"/>
              </a:rPr>
              <a:t>D. May limit mobility of integral proteins by tethering them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to intracellular structures.</a:t>
            </a:r>
          </a:p>
          <a:p>
            <a:pPr marL="0" indent="0">
              <a:spcBef>
                <a:spcPct val="0"/>
              </a:spcBef>
              <a:spcAft>
                <a:spcPts val="600"/>
              </a:spcAft>
              <a:buNone/>
            </a:pPr>
            <a:endParaRPr lang="en-US" sz="2400" dirty="0">
              <a:latin typeface="Book Antiqua" pitchFamily="18" charset="0"/>
              <a:ea typeface="ＭＳ Ｐゴシック" pitchFamily="34" charset="-128"/>
            </a:endParaRPr>
          </a:p>
          <a:p>
            <a:pPr marL="0" indent="0">
              <a:spcBef>
                <a:spcPct val="0"/>
              </a:spcBef>
              <a:spcAft>
                <a:spcPts val="600"/>
              </a:spcAft>
              <a:buNone/>
            </a:pPr>
            <a:r>
              <a:rPr lang="en-US" sz="2400" dirty="0" smtClean="0">
                <a:latin typeface="Book Antiqua" pitchFamily="18" charset="0"/>
                <a:ea typeface="ＭＳ Ｐゴシック" pitchFamily="34" charset="-128"/>
              </a:rPr>
              <a:t>E. Purified peripheral membrane proteins are no longer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associated with any lipids.</a:t>
            </a:r>
          </a:p>
        </p:txBody>
      </p:sp>
    </p:spTree>
    <p:extLst>
      <p:ext uri="{BB962C8B-B14F-4D97-AF65-F5344CB8AC3E}">
        <p14:creationId xmlns:p14="http://schemas.microsoft.com/office/powerpoint/2010/main" val="3737240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731"/>
          <a:stretch/>
        </p:blipFill>
        <p:spPr bwMode="auto">
          <a:xfrm>
            <a:off x="2229127" y="713774"/>
            <a:ext cx="4552673" cy="410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6</a:t>
            </a:r>
            <a:r>
              <a:rPr lang="en-US" sz="2800" dirty="0" smtClean="0">
                <a:latin typeface="Book Antiqua" pitchFamily="18" charset="0"/>
              </a:rPr>
              <a:t>B. Integral Membrane Proteins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32</a:t>
            </a:fld>
            <a:endParaRPr lang="en-US">
              <a:solidFill>
                <a:schemeClr val="tx1"/>
              </a:solidFill>
            </a:endParaRPr>
          </a:p>
        </p:txBody>
      </p:sp>
      <p:sp>
        <p:nvSpPr>
          <p:cNvPr id="7" name="Rectangle 3"/>
          <p:cNvSpPr txBox="1">
            <a:spLocks noChangeArrowheads="1"/>
          </p:cNvSpPr>
          <p:nvPr/>
        </p:nvSpPr>
        <p:spPr>
          <a:xfrm>
            <a:off x="381000" y="4495800"/>
            <a:ext cx="8382000"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z="2400" dirty="0" smtClean="0">
                <a:latin typeface="Book Antiqua" pitchFamily="18" charset="0"/>
                <a:ea typeface="ＭＳ Ｐゴシック" pitchFamily="34" charset="-128"/>
              </a:rPr>
              <a:t>A. Span the entire membrane</a:t>
            </a:r>
          </a:p>
          <a:p>
            <a:pPr lvl="1">
              <a:spcBef>
                <a:spcPct val="0"/>
              </a:spcBef>
              <a:spcAft>
                <a:spcPts val="1000"/>
              </a:spcAft>
            </a:pPr>
            <a:endParaRPr lang="en-US" sz="1000" dirty="0" smtClean="0">
              <a:latin typeface="Book Antiqua" pitchFamily="18" charset="0"/>
              <a:ea typeface="ＭＳ Ｐゴシック" pitchFamily="34" charset="-128"/>
            </a:endParaRPr>
          </a:p>
          <a:p>
            <a:pPr marL="0" indent="0">
              <a:spcBef>
                <a:spcPct val="0"/>
              </a:spcBef>
              <a:buNone/>
            </a:pPr>
            <a:r>
              <a:rPr lang="en-US" sz="2400" dirty="0" smtClean="0">
                <a:latin typeface="Book Antiqua" pitchFamily="18" charset="0"/>
                <a:ea typeface="ＭＳ Ｐゴシック" pitchFamily="34" charset="-128"/>
              </a:rPr>
              <a:t>B. Localized asymmetrically</a:t>
            </a:r>
          </a:p>
          <a:p>
            <a:pPr marL="0" indent="0">
              <a:spcBef>
                <a:spcPct val="0"/>
              </a:spcBef>
              <a:buNone/>
            </a:pPr>
            <a:endParaRPr lang="en-US" sz="1000" dirty="0" smtClean="0">
              <a:latin typeface="Book Antiqua" pitchFamily="18" charset="0"/>
              <a:ea typeface="ＭＳ Ｐゴシック" pitchFamily="34" charset="-128"/>
            </a:endParaRPr>
          </a:p>
          <a:p>
            <a:pPr lvl="1">
              <a:spcBef>
                <a:spcPct val="0"/>
              </a:spcBef>
              <a:buFont typeface="Wingdings" pitchFamily="2" charset="2"/>
              <a:buChar char="§"/>
            </a:pPr>
            <a:r>
              <a:rPr lang="en-US" sz="2400" dirty="0" smtClean="0">
                <a:latin typeface="Book Antiqua" pitchFamily="18" charset="0"/>
                <a:ea typeface="ＭＳ Ｐゴシック" pitchFamily="34" charset="-128"/>
              </a:rPr>
              <a:t>Different domains in different compartments</a:t>
            </a:r>
          </a:p>
          <a:p>
            <a:pPr lvl="1">
              <a:spcBef>
                <a:spcPct val="0"/>
              </a:spcBef>
              <a:buFont typeface="Wingdings" pitchFamily="2" charset="2"/>
              <a:buChar char="§"/>
            </a:pPr>
            <a:r>
              <a:rPr lang="en-US" sz="2400" dirty="0" smtClean="0">
                <a:latin typeface="Book Antiqua" pitchFamily="18" charset="0"/>
                <a:ea typeface="ＭＳ Ｐゴシック" pitchFamily="34" charset="-128"/>
              </a:rPr>
              <a:t>Molecules of an ion pump have the same orientation and therefore pump in the same direction.</a:t>
            </a:r>
          </a:p>
          <a:p>
            <a:pPr marL="0" lvl="1" indent="0">
              <a:spcBef>
                <a:spcPct val="0"/>
              </a:spcBef>
              <a:buNone/>
            </a:pPr>
            <a:endParaRPr lang="en-US" sz="2400" dirty="0">
              <a:latin typeface="Book Antiqua" pitchFamily="18" charset="0"/>
              <a:ea typeface="ＭＳ Ｐゴシック" pitchFamily="34" charset="-128"/>
            </a:endParaRPr>
          </a:p>
          <a:p>
            <a:pPr marL="0" lvl="1" indent="0">
              <a:spcBef>
                <a:spcPct val="0"/>
              </a:spcBef>
              <a:buNone/>
            </a:pP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4174937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6B. Integral Membrane Proteins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33</a:t>
            </a:fld>
            <a:endParaRPr lang="en-US">
              <a:solidFill>
                <a:schemeClr val="tx1"/>
              </a:solidFill>
            </a:endParaRPr>
          </a:p>
        </p:txBody>
      </p:sp>
      <p:sp>
        <p:nvSpPr>
          <p:cNvPr id="7" name="Rectangle 3"/>
          <p:cNvSpPr txBox="1">
            <a:spLocks noChangeArrowheads="1"/>
          </p:cNvSpPr>
          <p:nvPr/>
        </p:nvSpPr>
        <p:spPr>
          <a:xfrm>
            <a:off x="381000" y="1143000"/>
            <a:ext cx="83820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z="2400" dirty="0" smtClean="0">
                <a:latin typeface="Book Antiqua" pitchFamily="18" charset="0"/>
                <a:ea typeface="ＭＳ Ｐゴシック" pitchFamily="34" charset="-128"/>
              </a:rPr>
              <a:t>C. Tightly associated with membrane</a:t>
            </a:r>
          </a:p>
          <a:p>
            <a:pPr lvl="1">
              <a:spcBef>
                <a:spcPct val="0"/>
              </a:spcBef>
              <a:buFont typeface="Wingdings" pitchFamily="2" charset="2"/>
              <a:buChar char="§"/>
            </a:pPr>
            <a:r>
              <a:rPr lang="en-US" sz="2400" dirty="0" smtClean="0">
                <a:latin typeface="Book Antiqua" pitchFamily="18" charset="0"/>
                <a:ea typeface="ＭＳ Ｐゴシック" pitchFamily="34" charset="-128"/>
              </a:rPr>
              <a:t>Hydrophobic stretches in the protein interact with the hydrophobic regions of the membrane</a:t>
            </a:r>
          </a:p>
          <a:p>
            <a:pPr marL="0" indent="0">
              <a:spcBef>
                <a:spcPct val="0"/>
              </a:spcBef>
              <a:buNone/>
            </a:pPr>
            <a:endParaRPr lang="en-US" sz="2400" dirty="0" smtClean="0">
              <a:latin typeface="Book Antiqua" pitchFamily="18" charset="0"/>
              <a:ea typeface="ＭＳ Ｐゴシック" pitchFamily="34" charset="-128"/>
            </a:endParaRPr>
          </a:p>
          <a:p>
            <a:pPr marL="0" indent="0">
              <a:spcBef>
                <a:spcPct val="0"/>
              </a:spcBef>
              <a:buNone/>
            </a:pPr>
            <a:r>
              <a:rPr lang="en-US" sz="2400" dirty="0" smtClean="0">
                <a:latin typeface="Book Antiqua" pitchFamily="18" charset="0"/>
                <a:ea typeface="ＭＳ Ｐゴシック" pitchFamily="34" charset="-128"/>
              </a:rPr>
              <a:t>D. Removed by detergents that disrupt the membrane</a:t>
            </a:r>
          </a:p>
          <a:p>
            <a:pPr marL="0" indent="0">
              <a:spcBef>
                <a:spcPct val="0"/>
              </a:spcBef>
              <a:buNone/>
            </a:pPr>
            <a:endParaRPr lang="en-US" sz="2400" dirty="0">
              <a:latin typeface="Book Antiqua" pitchFamily="18" charset="0"/>
              <a:ea typeface="ＭＳ Ｐゴシック" pitchFamily="34" charset="-128"/>
            </a:endParaRPr>
          </a:p>
          <a:p>
            <a:pPr marL="0" indent="0">
              <a:spcBef>
                <a:spcPct val="0"/>
              </a:spcBef>
              <a:buNone/>
            </a:pPr>
            <a:r>
              <a:rPr lang="en-US" sz="2400" dirty="0">
                <a:latin typeface="Book Antiqua" pitchFamily="18" charset="0"/>
                <a:ea typeface="ＭＳ Ｐゴシック" pitchFamily="34" charset="-128"/>
              </a:rPr>
              <a:t>E</a:t>
            </a:r>
            <a:r>
              <a:rPr lang="en-US" sz="2400" dirty="0" smtClean="0">
                <a:latin typeface="Book Antiqua" pitchFamily="18" charset="0"/>
                <a:ea typeface="ＭＳ Ｐゴシック" pitchFamily="34" charset="-128"/>
              </a:rPr>
              <a:t>. Purified integral membrane proteins still have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phospholipids associated with them</a:t>
            </a:r>
          </a:p>
          <a:p>
            <a:pPr marL="0" lvl="1" indent="0">
              <a:spcBef>
                <a:spcPct val="0"/>
              </a:spcBef>
              <a:buNone/>
            </a:pPr>
            <a:endParaRPr lang="en-US" sz="2400" dirty="0">
              <a:latin typeface="Book Antiqua" pitchFamily="18" charset="0"/>
              <a:ea typeface="ＭＳ Ｐゴシック" pitchFamily="34" charset="-128"/>
            </a:endParaRPr>
          </a:p>
          <a:p>
            <a:pPr marL="0" lvl="1" indent="0">
              <a:spcBef>
                <a:spcPct val="0"/>
              </a:spcBef>
              <a:buNone/>
            </a:pPr>
            <a:endParaRPr lang="en-US" sz="24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3392475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6C. Function of Integral Membrane Proteins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34</a:t>
            </a:fld>
            <a:endParaRPr lang="en-US">
              <a:solidFill>
                <a:schemeClr val="tx1"/>
              </a:solidFill>
            </a:endParaRPr>
          </a:p>
        </p:txBody>
      </p:sp>
      <p:sp>
        <p:nvSpPr>
          <p:cNvPr id="7" name="Rectangle 3"/>
          <p:cNvSpPr txBox="1">
            <a:spLocks noChangeArrowheads="1"/>
          </p:cNvSpPr>
          <p:nvPr/>
        </p:nvSpPr>
        <p:spPr>
          <a:xfrm>
            <a:off x="914400" y="1143000"/>
            <a:ext cx="7391400" cy="5105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z="2400" dirty="0" smtClean="0">
                <a:latin typeface="Book Antiqua" pitchFamily="18" charset="0"/>
                <a:ea typeface="ＭＳ Ｐゴシック" pitchFamily="34" charset="-128"/>
              </a:rPr>
              <a:t>A. Receptors: Detecting signals from outside</a:t>
            </a:r>
          </a:p>
          <a:p>
            <a:pPr lvl="1">
              <a:spcBef>
                <a:spcPct val="0"/>
              </a:spcBef>
              <a:buFont typeface="Wingdings" pitchFamily="2" charset="2"/>
              <a:buChar char="§"/>
            </a:pPr>
            <a:r>
              <a:rPr lang="en-US" sz="2400" dirty="0" smtClean="0">
                <a:latin typeface="Book Antiqua" pitchFamily="18" charset="0"/>
                <a:ea typeface="ＭＳ Ｐゴシック" pitchFamily="34" charset="-128"/>
              </a:rPr>
              <a:t>Light (</a:t>
            </a:r>
            <a:r>
              <a:rPr lang="en-US" sz="2400" dirty="0" err="1" smtClean="0">
                <a:latin typeface="Book Antiqua" pitchFamily="18" charset="0"/>
                <a:ea typeface="ＭＳ Ｐゴシック" pitchFamily="34" charset="-128"/>
              </a:rPr>
              <a:t>opsin</a:t>
            </a:r>
            <a:r>
              <a:rPr lang="en-US" sz="2400" dirty="0" smtClean="0">
                <a:latin typeface="Book Antiqua" pitchFamily="18" charset="0"/>
                <a:ea typeface="ＭＳ Ｐゴシック" pitchFamily="34" charset="-128"/>
              </a:rPr>
              <a:t>)</a:t>
            </a:r>
          </a:p>
          <a:p>
            <a:pPr lvl="1">
              <a:spcBef>
                <a:spcPct val="0"/>
              </a:spcBef>
              <a:buFont typeface="Wingdings" pitchFamily="2" charset="2"/>
              <a:buChar char="§"/>
            </a:pPr>
            <a:r>
              <a:rPr lang="en-US" sz="2400" dirty="0" smtClean="0">
                <a:latin typeface="Book Antiqua" pitchFamily="18" charset="0"/>
                <a:ea typeface="ＭＳ Ｐゴシック" pitchFamily="34" charset="-128"/>
              </a:rPr>
              <a:t>Hormones (insulin receptor)</a:t>
            </a:r>
          </a:p>
          <a:p>
            <a:pPr lvl="1">
              <a:spcBef>
                <a:spcPct val="0"/>
              </a:spcBef>
              <a:buFont typeface="Wingdings" pitchFamily="2" charset="2"/>
              <a:buChar char="§"/>
            </a:pPr>
            <a:r>
              <a:rPr lang="en-US" sz="2400" dirty="0" smtClean="0">
                <a:latin typeface="Book Antiqua" pitchFamily="18" charset="0"/>
                <a:ea typeface="ＭＳ Ｐゴシック" pitchFamily="34" charset="-128"/>
              </a:rPr>
              <a:t>Neurotransmitters (acetylcholine receptor)</a:t>
            </a:r>
          </a:p>
          <a:p>
            <a:pPr lvl="1">
              <a:spcBef>
                <a:spcPct val="0"/>
              </a:spcBef>
              <a:spcAft>
                <a:spcPts val="1000"/>
              </a:spcAft>
              <a:buFont typeface="Wingdings" pitchFamily="2" charset="2"/>
              <a:buChar char="§"/>
            </a:pPr>
            <a:r>
              <a:rPr lang="en-US" sz="2400" dirty="0" smtClean="0">
                <a:latin typeface="Book Antiqua" pitchFamily="18" charset="0"/>
                <a:ea typeface="ＭＳ Ｐゴシック" pitchFamily="34" charset="-128"/>
              </a:rPr>
              <a:t>Pheromones (taste and smell receptors)</a:t>
            </a:r>
          </a:p>
          <a:p>
            <a:pPr lvl="1">
              <a:spcBef>
                <a:spcPct val="0"/>
              </a:spcBef>
              <a:spcAft>
                <a:spcPts val="1000"/>
              </a:spcAft>
            </a:pPr>
            <a:endParaRPr lang="en-US" sz="2400" dirty="0" smtClean="0">
              <a:latin typeface="Book Antiqua" pitchFamily="18" charset="0"/>
              <a:ea typeface="ＭＳ Ｐゴシック" pitchFamily="34" charset="-128"/>
            </a:endParaRPr>
          </a:p>
          <a:p>
            <a:pPr marL="0" indent="0">
              <a:spcBef>
                <a:spcPct val="0"/>
              </a:spcBef>
              <a:buNone/>
            </a:pPr>
            <a:r>
              <a:rPr lang="en-US" sz="2400" dirty="0" smtClean="0">
                <a:latin typeface="Book Antiqua" pitchFamily="18" charset="0"/>
                <a:ea typeface="ＭＳ Ｐゴシック" pitchFamily="34" charset="-128"/>
              </a:rPr>
              <a:t>B. Channels, gates, pumps for transport</a:t>
            </a:r>
          </a:p>
          <a:p>
            <a:pPr lvl="1">
              <a:spcBef>
                <a:spcPct val="0"/>
              </a:spcBef>
              <a:buFont typeface="Wingdings" pitchFamily="2" charset="2"/>
              <a:buChar char="§"/>
            </a:pPr>
            <a:r>
              <a:rPr lang="en-US" sz="2400" dirty="0" smtClean="0">
                <a:latin typeface="Book Antiqua" pitchFamily="18" charset="0"/>
                <a:ea typeface="ＭＳ Ｐゴシック" pitchFamily="34" charset="-128"/>
              </a:rPr>
              <a:t>Nutrients (</a:t>
            </a:r>
            <a:r>
              <a:rPr lang="en-US" sz="2400" dirty="0" err="1" smtClean="0">
                <a:latin typeface="Book Antiqua" pitchFamily="18" charset="0"/>
                <a:ea typeface="ＭＳ Ｐゴシック" pitchFamily="34" charset="-128"/>
              </a:rPr>
              <a:t>maltoporin</a:t>
            </a:r>
            <a:r>
              <a:rPr lang="en-US" sz="2400" dirty="0" smtClean="0">
                <a:latin typeface="Book Antiqua" pitchFamily="18" charset="0"/>
                <a:ea typeface="ＭＳ Ｐゴシック" pitchFamily="34" charset="-128"/>
              </a:rPr>
              <a:t>)</a:t>
            </a:r>
          </a:p>
          <a:p>
            <a:pPr lvl="1">
              <a:spcBef>
                <a:spcPct val="0"/>
              </a:spcBef>
              <a:buFont typeface="Wingdings" pitchFamily="2" charset="2"/>
              <a:buChar char="§"/>
            </a:pPr>
            <a:r>
              <a:rPr lang="en-US" sz="2400" dirty="0" smtClean="0">
                <a:latin typeface="Book Antiqua" pitchFamily="18" charset="0"/>
                <a:ea typeface="ＭＳ Ｐゴシック" pitchFamily="34" charset="-128"/>
              </a:rPr>
              <a:t>Ions (K-channel) </a:t>
            </a:r>
          </a:p>
          <a:p>
            <a:pPr lvl="1">
              <a:spcBef>
                <a:spcPct val="0"/>
              </a:spcBef>
              <a:spcAft>
                <a:spcPts val="1000"/>
              </a:spcAft>
              <a:buFont typeface="Wingdings" pitchFamily="2" charset="2"/>
              <a:buChar char="§"/>
            </a:pPr>
            <a:r>
              <a:rPr lang="en-US" sz="2400" dirty="0" smtClean="0">
                <a:latin typeface="Book Antiqua" pitchFamily="18" charset="0"/>
                <a:ea typeface="ＭＳ Ｐゴシック" pitchFamily="34" charset="-128"/>
              </a:rPr>
              <a:t>Neurotransmitters (serotonin reuptake protein)</a:t>
            </a:r>
          </a:p>
          <a:p>
            <a:pPr lvl="1">
              <a:spcBef>
                <a:spcPct val="0"/>
              </a:spcBef>
              <a:spcAft>
                <a:spcPts val="1000"/>
              </a:spcAft>
            </a:pPr>
            <a:endParaRPr lang="en-US" sz="2400" dirty="0" smtClean="0">
              <a:latin typeface="Book Antiqua" pitchFamily="18" charset="0"/>
              <a:ea typeface="ＭＳ Ｐゴシック" pitchFamily="34" charset="-128"/>
            </a:endParaRPr>
          </a:p>
          <a:p>
            <a:pPr marL="0" indent="0">
              <a:spcBef>
                <a:spcPct val="0"/>
              </a:spcBef>
              <a:buNone/>
            </a:pPr>
            <a:r>
              <a:rPr lang="en-US" sz="2400" dirty="0" smtClean="0">
                <a:latin typeface="Book Antiqua" pitchFamily="18" charset="0"/>
                <a:ea typeface="ＭＳ Ｐゴシック" pitchFamily="34" charset="-128"/>
              </a:rPr>
              <a:t>C. Enzymes</a:t>
            </a:r>
          </a:p>
          <a:p>
            <a:pPr lvl="1">
              <a:spcBef>
                <a:spcPct val="0"/>
              </a:spcBef>
              <a:buFont typeface="Wingdings" pitchFamily="2" charset="2"/>
              <a:buChar char="§"/>
            </a:pPr>
            <a:r>
              <a:rPr lang="en-US" sz="2400" dirty="0" smtClean="0">
                <a:latin typeface="Book Antiqua" pitchFamily="18" charset="0"/>
                <a:ea typeface="ＭＳ Ｐゴシック" pitchFamily="34" charset="-128"/>
              </a:rPr>
              <a:t>Lipid biosynthesis (some </a:t>
            </a:r>
            <a:r>
              <a:rPr lang="en-US" sz="2400" dirty="0" err="1" smtClean="0">
                <a:latin typeface="Book Antiqua" pitchFamily="18" charset="0"/>
                <a:ea typeface="ＭＳ Ｐゴシック" pitchFamily="34" charset="-128"/>
              </a:rPr>
              <a:t>acyltransferases</a:t>
            </a:r>
            <a:r>
              <a:rPr lang="en-US" sz="2400" dirty="0" smtClean="0">
                <a:latin typeface="Book Antiqua" pitchFamily="18" charset="0"/>
                <a:ea typeface="ＭＳ Ｐゴシック" pitchFamily="34" charset="-128"/>
              </a:rPr>
              <a:t>)</a:t>
            </a:r>
          </a:p>
          <a:p>
            <a:pPr lvl="1">
              <a:spcBef>
                <a:spcPct val="0"/>
              </a:spcBef>
              <a:buFont typeface="Wingdings" pitchFamily="2" charset="2"/>
              <a:buChar char="§"/>
            </a:pPr>
            <a:r>
              <a:rPr lang="en-US" sz="2400" dirty="0" smtClean="0">
                <a:latin typeface="Book Antiqua" pitchFamily="18" charset="0"/>
                <a:ea typeface="ＭＳ Ｐゴシック" pitchFamily="34" charset="-128"/>
              </a:rPr>
              <a:t>ATP synthesis (F</a:t>
            </a:r>
            <a:r>
              <a:rPr lang="en-US" sz="2400" baseline="-25000" dirty="0" smtClean="0">
                <a:latin typeface="Book Antiqua" pitchFamily="18" charset="0"/>
                <a:ea typeface="ＭＳ Ｐゴシック" pitchFamily="34" charset="-128"/>
              </a:rPr>
              <a:t>0</a:t>
            </a:r>
            <a:r>
              <a:rPr lang="en-US" sz="2400" dirty="0" smtClean="0">
                <a:latin typeface="Book Antiqua" pitchFamily="18" charset="0"/>
                <a:ea typeface="ＭＳ Ｐゴシック" pitchFamily="34" charset="-128"/>
              </a:rPr>
              <a:t>F</a:t>
            </a:r>
            <a:r>
              <a:rPr lang="en-US" sz="2400" baseline="-25000" dirty="0" smtClean="0">
                <a:latin typeface="Book Antiqua" pitchFamily="18" charset="0"/>
                <a:ea typeface="ＭＳ Ｐゴシック" pitchFamily="34" charset="-128"/>
              </a:rPr>
              <a:t>1</a:t>
            </a:r>
            <a:r>
              <a:rPr lang="en-US" sz="2400" dirty="0" smtClean="0">
                <a:latin typeface="Book Antiqua" pitchFamily="18" charset="0"/>
                <a:ea typeface="ＭＳ Ｐゴシック" pitchFamily="34" charset="-128"/>
              </a:rPr>
              <a:t> ATPase/ATP synthase)</a:t>
            </a: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1473082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6D. Six Types of Integral Membrane Proteins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35</a:t>
            </a:fld>
            <a:endParaRPr lang="en-US">
              <a:solidFill>
                <a:schemeClr val="tx1"/>
              </a:solidFill>
            </a:endParaRPr>
          </a:p>
        </p:txBody>
      </p:sp>
      <p:grpSp>
        <p:nvGrpSpPr>
          <p:cNvPr id="13" name="Group 12"/>
          <p:cNvGrpSpPr/>
          <p:nvPr/>
        </p:nvGrpSpPr>
        <p:grpSpPr>
          <a:xfrm>
            <a:off x="304800" y="1271286"/>
            <a:ext cx="8534400" cy="4824714"/>
            <a:chOff x="304800" y="1271286"/>
            <a:chExt cx="8534400" cy="4824714"/>
          </a:xfrm>
        </p:grpSpPr>
        <p:grpSp>
          <p:nvGrpSpPr>
            <p:cNvPr id="12" name="Group 11"/>
            <p:cNvGrpSpPr/>
            <p:nvPr/>
          </p:nvGrpSpPr>
          <p:grpSpPr>
            <a:xfrm>
              <a:off x="304800" y="1271286"/>
              <a:ext cx="8534400" cy="4824714"/>
              <a:chOff x="304800" y="1271286"/>
              <a:chExt cx="8534400" cy="4824714"/>
            </a:xfrm>
          </p:grpSpPr>
          <p:grpSp>
            <p:nvGrpSpPr>
              <p:cNvPr id="4" name="Group 3"/>
              <p:cNvGrpSpPr/>
              <p:nvPr/>
            </p:nvGrpSpPr>
            <p:grpSpPr>
              <a:xfrm>
                <a:off x="304800" y="1271286"/>
                <a:ext cx="8534400" cy="4824714"/>
                <a:chOff x="304800" y="1271286"/>
                <a:chExt cx="8534400" cy="4824714"/>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332"/>
                <a:stretch/>
              </p:blipFill>
              <p:spPr bwMode="auto">
                <a:xfrm>
                  <a:off x="304800" y="1271286"/>
                  <a:ext cx="8534400" cy="482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14600" y="53340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810000" y="5334000"/>
                <a:ext cx="228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733800" y="5207168"/>
              <a:ext cx="457200" cy="507832"/>
            </a:xfrm>
            <a:prstGeom prst="rect">
              <a:avLst/>
            </a:prstGeom>
            <a:noFill/>
          </p:spPr>
          <p:txBody>
            <a:bodyPr wrap="square" rtlCol="0">
              <a:spAutoFit/>
            </a:bodyPr>
            <a:lstStyle/>
            <a:p>
              <a:r>
                <a:rPr lang="en-US" sz="2400" b="1" dirty="0" smtClean="0"/>
                <a:t>IV</a:t>
              </a:r>
              <a:endParaRPr lang="en-US" sz="2400" b="1" dirty="0"/>
            </a:p>
          </p:txBody>
        </p:sp>
      </p:grpSp>
    </p:spTree>
    <p:extLst>
      <p:ext uri="{BB962C8B-B14F-4D97-AF65-F5344CB8AC3E}">
        <p14:creationId xmlns:p14="http://schemas.microsoft.com/office/powerpoint/2010/main" val="2596052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6D. Six Types of Integral Membrane Proteins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36</a:t>
            </a:fld>
            <a:endParaRPr lang="en-US">
              <a:solidFill>
                <a:schemeClr val="tx1"/>
              </a:solidFill>
            </a:endParaRPr>
          </a:p>
        </p:txBody>
      </p:sp>
      <p:sp>
        <p:nvSpPr>
          <p:cNvPr id="7" name="Rectangle 3"/>
          <p:cNvSpPr txBox="1">
            <a:spLocks noChangeArrowheads="1"/>
          </p:cNvSpPr>
          <p:nvPr/>
        </p:nvSpPr>
        <p:spPr>
          <a:xfrm>
            <a:off x="381000" y="1143000"/>
            <a:ext cx="8382000" cy="5105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z="2400" b="1" dirty="0" smtClean="0">
                <a:latin typeface="Book Antiqua" pitchFamily="18" charset="0"/>
                <a:ea typeface="ＭＳ Ｐゴシック" pitchFamily="34" charset="-128"/>
              </a:rPr>
              <a:t>Type I and II</a:t>
            </a:r>
            <a:r>
              <a:rPr lang="en-US" sz="2400" dirty="0" smtClean="0">
                <a:latin typeface="Book Antiqua" pitchFamily="18" charset="0"/>
                <a:ea typeface="ＭＳ Ｐゴシック" pitchFamily="34" charset="-128"/>
              </a:rPr>
              <a:t>: Have only one </a:t>
            </a:r>
            <a:r>
              <a:rPr lang="en-US" sz="2400" dirty="0" err="1" smtClean="0">
                <a:latin typeface="Book Antiqua" pitchFamily="18" charset="0"/>
                <a:ea typeface="ＭＳ Ｐゴシック" pitchFamily="34" charset="-128"/>
              </a:rPr>
              <a:t>transmembrane</a:t>
            </a:r>
            <a:r>
              <a:rPr lang="en-US" sz="2400" dirty="0" smtClean="0">
                <a:latin typeface="Book Antiqua" pitchFamily="18" charset="0"/>
                <a:ea typeface="ＭＳ Ｐゴシック" pitchFamily="34" charset="-128"/>
              </a:rPr>
              <a:t> helix; the amino-</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terminal domain is outside the cell in type I and inside in 	type II.</a:t>
            </a:r>
          </a:p>
          <a:p>
            <a:pPr marL="0" indent="0">
              <a:spcBef>
                <a:spcPct val="0"/>
              </a:spcBef>
              <a:buNone/>
            </a:pPr>
            <a:endParaRPr lang="en-US" sz="2400" dirty="0">
              <a:latin typeface="Book Antiqua" pitchFamily="18" charset="0"/>
              <a:ea typeface="ＭＳ Ｐゴシック" pitchFamily="34" charset="-128"/>
            </a:endParaRPr>
          </a:p>
          <a:p>
            <a:pPr marL="0" indent="0">
              <a:spcBef>
                <a:spcPct val="0"/>
              </a:spcBef>
              <a:buNone/>
            </a:pPr>
            <a:r>
              <a:rPr lang="en-US" sz="2400" b="1" dirty="0" smtClean="0">
                <a:latin typeface="Book Antiqua" pitchFamily="18" charset="0"/>
                <a:ea typeface="ＭＳ Ｐゴシック" pitchFamily="34" charset="-128"/>
              </a:rPr>
              <a:t>Type III</a:t>
            </a:r>
            <a:r>
              <a:rPr lang="en-US" sz="2400" dirty="0" smtClean="0">
                <a:latin typeface="Book Antiqua" pitchFamily="18" charset="0"/>
                <a:ea typeface="ＭＳ Ｐゴシック" pitchFamily="34" charset="-128"/>
              </a:rPr>
              <a:t>: Have multiple </a:t>
            </a:r>
            <a:r>
              <a:rPr lang="en-US" sz="2400" dirty="0" err="1" smtClean="0">
                <a:latin typeface="Book Antiqua" pitchFamily="18" charset="0"/>
                <a:ea typeface="ＭＳ Ｐゴシック" pitchFamily="34" charset="-128"/>
              </a:rPr>
              <a:t>transmembrane</a:t>
            </a:r>
            <a:r>
              <a:rPr lang="en-US" sz="2400" dirty="0" smtClean="0">
                <a:latin typeface="Book Antiqua" pitchFamily="18" charset="0"/>
                <a:ea typeface="ＭＳ Ｐゴシック" pitchFamily="34" charset="-128"/>
              </a:rPr>
              <a:t> helices in a single 	polypeptide.</a:t>
            </a:r>
          </a:p>
          <a:p>
            <a:pPr marL="0" indent="0">
              <a:spcBef>
                <a:spcPct val="0"/>
              </a:spcBef>
              <a:buNone/>
            </a:pPr>
            <a:endParaRPr lang="en-US" sz="2400" dirty="0">
              <a:latin typeface="Book Antiqua" pitchFamily="18" charset="0"/>
              <a:ea typeface="ＭＳ Ｐゴシック" pitchFamily="34" charset="-128"/>
            </a:endParaRPr>
          </a:p>
          <a:p>
            <a:pPr marL="0" indent="0">
              <a:spcBef>
                <a:spcPct val="0"/>
              </a:spcBef>
              <a:buNone/>
            </a:pPr>
            <a:r>
              <a:rPr lang="en-US" sz="2400" b="1" dirty="0" smtClean="0">
                <a:latin typeface="Book Antiqua" pitchFamily="18" charset="0"/>
                <a:ea typeface="ＭＳ Ｐゴシック" pitchFamily="34" charset="-128"/>
              </a:rPr>
              <a:t>Type IV</a:t>
            </a:r>
            <a:r>
              <a:rPr lang="en-US" sz="2400" dirty="0" smtClean="0">
                <a:latin typeface="Book Antiqua" pitchFamily="18" charset="0"/>
                <a:ea typeface="ＭＳ Ｐゴシック" pitchFamily="34" charset="-128"/>
              </a:rPr>
              <a:t>: </a:t>
            </a:r>
            <a:r>
              <a:rPr lang="en-US" sz="2400" dirty="0" err="1" smtClean="0">
                <a:latin typeface="Book Antiqua" pitchFamily="18" charset="0"/>
                <a:ea typeface="ＭＳ Ｐゴシック" pitchFamily="34" charset="-128"/>
              </a:rPr>
              <a:t>Transmembrane</a:t>
            </a:r>
            <a:r>
              <a:rPr lang="en-US" sz="2400" dirty="0" smtClean="0">
                <a:latin typeface="Book Antiqua" pitchFamily="18" charset="0"/>
                <a:ea typeface="ＭＳ Ｐゴシック" pitchFamily="34" charset="-128"/>
              </a:rPr>
              <a:t> domains of several different 	polypeptides assemble to form a channel through the 	membrane.</a:t>
            </a:r>
          </a:p>
          <a:p>
            <a:pPr marL="0" indent="0">
              <a:spcBef>
                <a:spcPct val="0"/>
              </a:spcBef>
              <a:buNone/>
            </a:pPr>
            <a:endParaRPr lang="en-US" sz="2400" dirty="0">
              <a:latin typeface="Book Antiqua" pitchFamily="18" charset="0"/>
              <a:ea typeface="ＭＳ Ｐゴシック" pitchFamily="34" charset="-128"/>
            </a:endParaRPr>
          </a:p>
          <a:p>
            <a:pPr marL="0" indent="0">
              <a:spcBef>
                <a:spcPct val="0"/>
              </a:spcBef>
              <a:buNone/>
            </a:pPr>
            <a:r>
              <a:rPr lang="en-US" sz="2400" b="1" dirty="0" smtClean="0">
                <a:latin typeface="Book Antiqua" pitchFamily="18" charset="0"/>
                <a:ea typeface="ＭＳ Ｐゴシック" pitchFamily="34" charset="-128"/>
              </a:rPr>
              <a:t>Type V</a:t>
            </a:r>
            <a:r>
              <a:rPr lang="en-US" sz="2400" dirty="0" smtClean="0">
                <a:latin typeface="Book Antiqua" pitchFamily="18" charset="0"/>
                <a:ea typeface="ＭＳ Ｐゴシック" pitchFamily="34" charset="-128"/>
              </a:rPr>
              <a:t>: Proteins are held to the bilayer primarily by covalently 	linked lipids.</a:t>
            </a:r>
          </a:p>
          <a:p>
            <a:pPr marL="0" indent="0">
              <a:spcBef>
                <a:spcPct val="0"/>
              </a:spcBef>
              <a:buNone/>
            </a:pPr>
            <a:endParaRPr lang="en-US" sz="2400" dirty="0">
              <a:latin typeface="Book Antiqua" pitchFamily="18" charset="0"/>
              <a:ea typeface="ＭＳ Ｐゴシック" pitchFamily="34" charset="-128"/>
            </a:endParaRPr>
          </a:p>
          <a:p>
            <a:pPr marL="0" indent="0">
              <a:spcBef>
                <a:spcPct val="0"/>
              </a:spcBef>
              <a:buNone/>
            </a:pPr>
            <a:r>
              <a:rPr lang="en-US" sz="2400" b="1" dirty="0" smtClean="0">
                <a:latin typeface="Book Antiqua" pitchFamily="18" charset="0"/>
                <a:ea typeface="ＭＳ Ｐゴシック" pitchFamily="34" charset="-128"/>
              </a:rPr>
              <a:t>Type VI</a:t>
            </a:r>
            <a:r>
              <a:rPr lang="en-US" sz="2400" dirty="0" smtClean="0">
                <a:latin typeface="Book Antiqua" pitchFamily="18" charset="0"/>
                <a:ea typeface="ＭＳ Ｐゴシック" pitchFamily="34" charset="-128"/>
              </a:rPr>
              <a:t>: Proteins have both </a:t>
            </a:r>
            <a:r>
              <a:rPr lang="en-US" sz="2400" dirty="0" err="1" smtClean="0">
                <a:latin typeface="Book Antiqua" pitchFamily="18" charset="0"/>
                <a:ea typeface="ＭＳ Ｐゴシック" pitchFamily="34" charset="-128"/>
              </a:rPr>
              <a:t>transmembrane</a:t>
            </a:r>
            <a:r>
              <a:rPr lang="en-US" sz="2400" dirty="0" smtClean="0">
                <a:latin typeface="Book Antiqua" pitchFamily="18" charset="0"/>
                <a:ea typeface="ＭＳ Ｐゴシック" pitchFamily="34" charset="-128"/>
              </a:rPr>
              <a:t> helices and lipid 	(GPI) anchors.</a:t>
            </a: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2510827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6E. Determining Membrane Protein Topology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37</a:t>
            </a:fld>
            <a:endParaRPr lang="en-US">
              <a:solidFill>
                <a:schemeClr val="tx1"/>
              </a:solidFill>
            </a:endParaRPr>
          </a:p>
        </p:txBody>
      </p:sp>
      <p:sp>
        <p:nvSpPr>
          <p:cNvPr id="7" name="Rectangle 3"/>
          <p:cNvSpPr txBox="1">
            <a:spLocks noChangeArrowheads="1"/>
          </p:cNvSpPr>
          <p:nvPr/>
        </p:nvSpPr>
        <p:spPr>
          <a:xfrm>
            <a:off x="381000" y="1143000"/>
            <a:ext cx="83820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z="2400" dirty="0" smtClean="0">
                <a:latin typeface="Book Antiqua" pitchFamily="18" charset="0"/>
                <a:ea typeface="ＭＳ Ｐゴシック" pitchFamily="34" charset="-128"/>
              </a:rPr>
              <a:t>Membrane protein topology refers to determining the 3-D structure of a membrane protein and also the location of domains with respect to the lipid bilayer.</a:t>
            </a:r>
          </a:p>
          <a:p>
            <a:pPr marL="0" indent="0">
              <a:spcBef>
                <a:spcPct val="0"/>
              </a:spcBef>
              <a:buNone/>
            </a:pPr>
            <a:endParaRPr lang="en-US" sz="1000" dirty="0" smtClean="0">
              <a:latin typeface="Book Antiqua" pitchFamily="18" charset="0"/>
              <a:ea typeface="ＭＳ Ｐゴシック" pitchFamily="34" charset="-128"/>
            </a:endParaRPr>
          </a:p>
          <a:p>
            <a:pPr marL="457200" indent="-457200">
              <a:spcBef>
                <a:spcPct val="0"/>
              </a:spcBef>
              <a:buAutoNum type="alphaUcPeriod"/>
            </a:pPr>
            <a:r>
              <a:rPr lang="en-US" sz="2400" dirty="0" smtClean="0">
                <a:latin typeface="Book Antiqua" pitchFamily="18" charset="0"/>
                <a:ea typeface="ＭＳ Ｐゴシック" pitchFamily="34" charset="-128"/>
              </a:rPr>
              <a:t>X-ray crystallography</a:t>
            </a:r>
          </a:p>
          <a:p>
            <a:pPr lvl="1">
              <a:spcBef>
                <a:spcPct val="0"/>
              </a:spcBef>
              <a:buFont typeface="Wingdings" pitchFamily="2" charset="2"/>
              <a:buChar char="§"/>
            </a:pPr>
            <a:r>
              <a:rPr lang="en-US" sz="2400" dirty="0" smtClean="0">
                <a:latin typeface="Book Antiqua" pitchFamily="18" charset="0"/>
                <a:ea typeface="ＭＳ Ｐゴシック" pitchFamily="34" charset="-128"/>
              </a:rPr>
              <a:t>Once a daunting task for membrane proteins is becoming more commonplace with sophisticated new approaches.</a:t>
            </a:r>
          </a:p>
          <a:p>
            <a:pPr lvl="1">
              <a:spcBef>
                <a:spcPct val="0"/>
              </a:spcBef>
              <a:buFont typeface="Wingdings" pitchFamily="2" charset="2"/>
              <a:buChar char="§"/>
            </a:pPr>
            <a:endParaRPr lang="en-US" sz="1000" dirty="0">
              <a:latin typeface="Book Antiqua" pitchFamily="18" charset="0"/>
              <a:ea typeface="ＭＳ Ｐゴシック" pitchFamily="34" charset="-128"/>
            </a:endParaRPr>
          </a:p>
          <a:p>
            <a:pPr marL="0" lvl="1" indent="0">
              <a:spcBef>
                <a:spcPct val="0"/>
              </a:spcBef>
              <a:buNone/>
            </a:pPr>
            <a:r>
              <a:rPr lang="en-US" sz="2400" dirty="0" smtClean="0">
                <a:latin typeface="Book Antiqua" pitchFamily="18" charset="0"/>
                <a:ea typeface="ＭＳ Ｐゴシック" pitchFamily="34" charset="-128"/>
              </a:rPr>
              <a:t>B. Reactions with reagents to identify extracellular domains</a:t>
            </a:r>
          </a:p>
          <a:p>
            <a:pPr marL="742950" lvl="2" indent="-342900">
              <a:spcBef>
                <a:spcPct val="0"/>
              </a:spcBef>
              <a:buFont typeface="Wingdings" pitchFamily="2" charset="2"/>
              <a:buChar char="§"/>
            </a:pPr>
            <a:r>
              <a:rPr lang="en-US" dirty="0" smtClean="0">
                <a:latin typeface="Book Antiqua" pitchFamily="18" charset="0"/>
                <a:ea typeface="ＭＳ Ｐゴシック" pitchFamily="34" charset="-128"/>
              </a:rPr>
              <a:t>Membrane-</a:t>
            </a:r>
            <a:r>
              <a:rPr lang="en-US" dirty="0" err="1" smtClean="0">
                <a:latin typeface="Book Antiqua" pitchFamily="18" charset="0"/>
                <a:ea typeface="ＭＳ Ｐゴシック" pitchFamily="34" charset="-128"/>
              </a:rPr>
              <a:t>impermeant</a:t>
            </a:r>
            <a:r>
              <a:rPr lang="en-US" dirty="0" smtClean="0">
                <a:latin typeface="Book Antiqua" pitchFamily="18" charset="0"/>
                <a:ea typeface="ＭＳ Ｐゴシック" pitchFamily="34" charset="-128"/>
              </a:rPr>
              <a:t> reagents such as trypsin.</a:t>
            </a:r>
          </a:p>
          <a:p>
            <a:pPr marL="400050" lvl="2" indent="0">
              <a:spcBef>
                <a:spcPct val="0"/>
              </a:spcBef>
              <a:buNone/>
            </a:pPr>
            <a:endParaRPr lang="en-US" sz="1000" dirty="0" smtClean="0">
              <a:latin typeface="Book Antiqua" pitchFamily="18" charset="0"/>
              <a:ea typeface="ＭＳ Ｐゴシック" pitchFamily="34" charset="-128"/>
            </a:endParaRPr>
          </a:p>
          <a:p>
            <a:pPr marL="0" lvl="2" indent="0">
              <a:spcBef>
                <a:spcPct val="0"/>
              </a:spcBef>
              <a:buNone/>
            </a:pPr>
            <a:r>
              <a:rPr lang="en-US" dirty="0" smtClean="0">
                <a:latin typeface="Book Antiqua" pitchFamily="18" charset="0"/>
                <a:ea typeface="ＭＳ Ｐゴシック" pitchFamily="34" charset="-128"/>
              </a:rPr>
              <a:t>C. </a:t>
            </a:r>
            <a:r>
              <a:rPr lang="en-US" dirty="0" err="1" smtClean="0">
                <a:latin typeface="Book Antiqua" pitchFamily="18" charset="0"/>
                <a:ea typeface="ＭＳ Ｐゴシック" pitchFamily="34" charset="-128"/>
              </a:rPr>
              <a:t>Hydropathy</a:t>
            </a:r>
            <a:r>
              <a:rPr lang="en-US" dirty="0" smtClean="0">
                <a:latin typeface="Book Antiqua" pitchFamily="18" charset="0"/>
                <a:ea typeface="ＭＳ Ｐゴシック" pitchFamily="34" charset="-128"/>
              </a:rPr>
              <a:t> index measurements to identify </a:t>
            </a:r>
            <a:br>
              <a:rPr lang="en-US" dirty="0" smtClean="0">
                <a:latin typeface="Book Antiqua" pitchFamily="18" charset="0"/>
                <a:ea typeface="ＭＳ Ｐゴシック" pitchFamily="34" charset="-128"/>
              </a:rPr>
            </a:br>
            <a:r>
              <a:rPr lang="en-US" dirty="0" smtClean="0">
                <a:latin typeface="Book Antiqua" pitchFamily="18" charset="0"/>
                <a:ea typeface="ＭＳ Ｐゴシック" pitchFamily="34" charset="-128"/>
              </a:rPr>
              <a:t>     </a:t>
            </a:r>
            <a:r>
              <a:rPr lang="en-US" dirty="0" err="1" smtClean="0">
                <a:latin typeface="Book Antiqua" pitchFamily="18" charset="0"/>
                <a:ea typeface="ＭＳ Ｐゴシック" pitchFamily="34" charset="-128"/>
              </a:rPr>
              <a:t>transmembrane</a:t>
            </a:r>
            <a:r>
              <a:rPr lang="en-US" dirty="0" smtClean="0">
                <a:latin typeface="Book Antiqua" pitchFamily="18" charset="0"/>
                <a:ea typeface="ＭＳ Ｐゴシック" pitchFamily="34" charset="-128"/>
              </a:rPr>
              <a:t> domains.</a:t>
            </a:r>
          </a:p>
          <a:p>
            <a:pPr marL="0" lvl="2" indent="0">
              <a:spcBef>
                <a:spcPct val="0"/>
              </a:spcBef>
              <a:buNone/>
            </a:pPr>
            <a:endParaRPr lang="en-US" dirty="0">
              <a:latin typeface="Book Antiqua" pitchFamily="18" charset="0"/>
              <a:ea typeface="ＭＳ Ｐゴシック" pitchFamily="34" charset="-128"/>
            </a:endParaRPr>
          </a:p>
          <a:p>
            <a:pPr marL="0" lvl="2" indent="0">
              <a:spcBef>
                <a:spcPct val="0"/>
              </a:spcBef>
              <a:buNone/>
            </a:pPr>
            <a:r>
              <a:rPr lang="en-US" dirty="0" smtClean="0">
                <a:latin typeface="Book Antiqua" pitchFamily="18" charset="0"/>
                <a:ea typeface="ＭＳ Ｐゴシック" pitchFamily="34" charset="-128"/>
              </a:rPr>
              <a:t>These approaches require sequencing these proteins using standard </a:t>
            </a:r>
            <a:r>
              <a:rPr lang="en-US" dirty="0" err="1" smtClean="0">
                <a:latin typeface="Book Antiqua" pitchFamily="18" charset="0"/>
                <a:ea typeface="ＭＳ Ｐゴシック" pitchFamily="34" charset="-128"/>
              </a:rPr>
              <a:t>tecniques</a:t>
            </a:r>
            <a:r>
              <a:rPr lang="en-US" dirty="0" smtClean="0">
                <a:latin typeface="Book Antiqua" pitchFamily="18" charset="0"/>
                <a:ea typeface="ＭＳ Ｐゴシック" pitchFamily="34" charset="-128"/>
              </a:rPr>
              <a:t>.</a:t>
            </a:r>
          </a:p>
          <a:p>
            <a:pPr lvl="1">
              <a:spcBef>
                <a:spcPct val="0"/>
              </a:spcBef>
              <a:buFont typeface="Wingdings" pitchFamily="2" charset="2"/>
              <a:buChar char="§"/>
            </a:pPr>
            <a:endParaRPr lang="en-US" sz="2400" dirty="0" smtClean="0">
              <a:latin typeface="Book Antiqua" pitchFamily="18" charset="0"/>
              <a:ea typeface="ＭＳ Ｐゴシック" pitchFamily="34" charset="-128"/>
            </a:endParaRPr>
          </a:p>
          <a:p>
            <a:pPr marL="457200" indent="-457200">
              <a:spcBef>
                <a:spcPct val="0"/>
              </a:spcBef>
              <a:buAutoNum type="alphaUcPeriod"/>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12047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6EI. Amino Acids in Membrane Proteins Cluster in </a:t>
            </a:r>
            <a:br>
              <a:rPr lang="en-US" sz="2800" dirty="0" smtClean="0">
                <a:latin typeface="Book Antiqua" pitchFamily="18" charset="0"/>
              </a:rPr>
            </a:br>
            <a:r>
              <a:rPr lang="en-US" sz="2800" dirty="0" smtClean="0">
                <a:latin typeface="Book Antiqua" pitchFamily="18" charset="0"/>
              </a:rPr>
              <a:t>      Distinct Regions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38</a:t>
            </a:fld>
            <a:endParaRPr lang="en-US">
              <a:solidFill>
                <a:schemeClr val="tx1"/>
              </a:solidFill>
            </a:endParaRPr>
          </a:p>
        </p:txBody>
      </p:sp>
      <p:sp>
        <p:nvSpPr>
          <p:cNvPr id="8" name="Content Placeholder 5"/>
          <p:cNvSpPr>
            <a:spLocks noGrp="1"/>
          </p:cNvSpPr>
          <p:nvPr>
            <p:ph idx="1"/>
          </p:nvPr>
        </p:nvSpPr>
        <p:spPr>
          <a:xfrm>
            <a:off x="152400" y="1295400"/>
            <a:ext cx="8915400" cy="1614487"/>
          </a:xfrm>
        </p:spPr>
        <p:txBody>
          <a:bodyPr>
            <a:normAutofit/>
          </a:bodyPr>
          <a:lstStyle/>
          <a:p>
            <a:pPr>
              <a:spcBef>
                <a:spcPct val="0"/>
              </a:spcBef>
              <a:spcAft>
                <a:spcPts val="600"/>
              </a:spcAft>
              <a:buFont typeface="Wingdings" pitchFamily="2" charset="2"/>
              <a:buChar char="§"/>
            </a:pPr>
            <a:r>
              <a:rPr lang="en-US" sz="2400" dirty="0" err="1" smtClean="0">
                <a:latin typeface="Book Antiqua" pitchFamily="18" charset="0"/>
                <a:ea typeface="ＭＳ Ｐゴシック" pitchFamily="34" charset="-128"/>
              </a:rPr>
              <a:t>Transmembrane</a:t>
            </a:r>
            <a:r>
              <a:rPr lang="en-US" sz="2400" dirty="0" smtClean="0">
                <a:latin typeface="Book Antiqua" pitchFamily="18" charset="0"/>
                <a:ea typeface="ＭＳ Ｐゴシック" pitchFamily="34" charset="-128"/>
              </a:rPr>
              <a:t> segments are predominantly hydrophobic</a:t>
            </a:r>
          </a:p>
          <a:p>
            <a:pPr>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Tyr and </a:t>
            </a:r>
            <a:r>
              <a:rPr lang="en-US" sz="2400" dirty="0" err="1" smtClean="0">
                <a:latin typeface="Book Antiqua" pitchFamily="18" charset="0"/>
                <a:ea typeface="ＭＳ Ｐゴシック" pitchFamily="34" charset="-128"/>
              </a:rPr>
              <a:t>Trp</a:t>
            </a:r>
            <a:r>
              <a:rPr lang="en-US" sz="2400" dirty="0" smtClean="0">
                <a:latin typeface="Book Antiqua" pitchFamily="18" charset="0"/>
                <a:ea typeface="ＭＳ Ｐゴシック" pitchFamily="34" charset="-128"/>
              </a:rPr>
              <a:t> cluster at nonpolar/polar interface</a:t>
            </a:r>
          </a:p>
          <a:p>
            <a:pPr>
              <a:spcBef>
                <a:spcPct val="0"/>
              </a:spcBef>
              <a:spcAft>
                <a:spcPts val="600"/>
              </a:spcAft>
              <a:buFont typeface="Wingdings" pitchFamily="2" charset="2"/>
              <a:buChar char="§"/>
            </a:pPr>
            <a:r>
              <a:rPr lang="en-US" sz="2400" dirty="0" smtClean="0">
                <a:latin typeface="Book Antiqua" pitchFamily="18" charset="0"/>
                <a:ea typeface="ＭＳ Ｐゴシック" pitchFamily="34" charset="-128"/>
              </a:rPr>
              <a:t>Charged amino acids are only found in aqueous domains</a:t>
            </a:r>
          </a:p>
        </p:txBody>
      </p:sp>
      <p:pic>
        <p:nvPicPr>
          <p:cNvPr id="9"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3525"/>
          <a:stretch/>
        </p:blipFill>
        <p:spPr bwMode="auto">
          <a:xfrm>
            <a:off x="381000" y="3124199"/>
            <a:ext cx="8558784" cy="31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498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6EII. Structural Motifs of </a:t>
            </a:r>
            <a:r>
              <a:rPr lang="en-US" sz="2800" dirty="0" err="1" smtClean="0">
                <a:latin typeface="Book Antiqua" pitchFamily="18" charset="0"/>
              </a:rPr>
              <a:t>Transmembrane</a:t>
            </a:r>
            <a:r>
              <a:rPr lang="en-US" sz="2800" dirty="0" smtClean="0">
                <a:latin typeface="Book Antiqua" pitchFamily="18" charset="0"/>
              </a:rPr>
              <a:t> Segments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39</a:t>
            </a:fld>
            <a:endParaRPr lang="en-US">
              <a:solidFill>
                <a:schemeClr val="tx1"/>
              </a:solidFill>
            </a:endParaRPr>
          </a:p>
        </p:txBody>
      </p:sp>
      <p:pic>
        <p:nvPicPr>
          <p:cNvPr id="10"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731"/>
          <a:stretch/>
        </p:blipFill>
        <p:spPr bwMode="auto">
          <a:xfrm>
            <a:off x="1143000" y="1371600"/>
            <a:ext cx="3413414" cy="30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rotWithShape="1">
          <a:blip r:embed="rId4">
            <a:extLst>
              <a:ext uri="{28A0092B-C50C-407E-A947-70E740481C1C}">
                <a14:useLocalDpi xmlns:a14="http://schemas.microsoft.com/office/drawing/2010/main" val="0"/>
              </a:ext>
            </a:extLst>
          </a:blip>
          <a:srcRect r="72649" b="31477"/>
          <a:stretch/>
        </p:blipFill>
        <p:spPr bwMode="auto">
          <a:xfrm>
            <a:off x="5590572" y="1295400"/>
            <a:ext cx="2334228" cy="268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52600" y="990600"/>
            <a:ext cx="1676400" cy="523220"/>
          </a:xfrm>
          <a:prstGeom prst="rect">
            <a:avLst/>
          </a:prstGeom>
          <a:noFill/>
        </p:spPr>
        <p:txBody>
          <a:bodyPr wrap="square" rtlCol="0">
            <a:spAutoFit/>
          </a:bodyPr>
          <a:lstStyle/>
          <a:p>
            <a:r>
              <a:rPr lang="en-US" sz="2800" b="1" dirty="0" smtClean="0">
                <a:latin typeface="Book Antiqua"/>
              </a:rPr>
              <a:t> Helices</a:t>
            </a:r>
            <a:endParaRPr lang="en-US" sz="2800" b="1" dirty="0"/>
          </a:p>
        </p:txBody>
      </p:sp>
      <p:sp>
        <p:nvSpPr>
          <p:cNvPr id="12" name="TextBox 11"/>
          <p:cNvSpPr txBox="1"/>
          <p:nvPr/>
        </p:nvSpPr>
        <p:spPr>
          <a:xfrm>
            <a:off x="6071886" y="990600"/>
            <a:ext cx="1624314" cy="461665"/>
          </a:xfrm>
          <a:prstGeom prst="rect">
            <a:avLst/>
          </a:prstGeom>
          <a:noFill/>
        </p:spPr>
        <p:txBody>
          <a:bodyPr wrap="square" rtlCol="0">
            <a:spAutoFit/>
          </a:bodyPr>
          <a:lstStyle/>
          <a:p>
            <a:r>
              <a:rPr lang="el-GR" sz="2400" b="1" dirty="0" smtClean="0">
                <a:latin typeface="Book Antiqua"/>
              </a:rPr>
              <a:t>β</a:t>
            </a:r>
            <a:r>
              <a:rPr lang="en-US" sz="2400" b="1" dirty="0" smtClean="0">
                <a:latin typeface="Book Antiqua"/>
              </a:rPr>
              <a:t> Barrels</a:t>
            </a:r>
            <a:endParaRPr lang="en-US" sz="2400" b="1" dirty="0"/>
          </a:p>
        </p:txBody>
      </p:sp>
      <p:sp>
        <p:nvSpPr>
          <p:cNvPr id="13" name="TextBox 12"/>
          <p:cNvSpPr txBox="1"/>
          <p:nvPr/>
        </p:nvSpPr>
        <p:spPr>
          <a:xfrm>
            <a:off x="914400" y="5751493"/>
            <a:ext cx="8077200" cy="954107"/>
          </a:xfrm>
          <a:prstGeom prst="rect">
            <a:avLst/>
          </a:prstGeom>
          <a:noFill/>
        </p:spPr>
        <p:txBody>
          <a:bodyPr wrap="square" rtlCol="0">
            <a:spAutoFit/>
          </a:bodyPr>
          <a:lstStyle/>
          <a:p>
            <a:r>
              <a:rPr lang="en-US" sz="2800" b="1" dirty="0" smtClean="0">
                <a:latin typeface="Book Antiqua"/>
              </a:rPr>
              <a:t>How are these motifs different than their corresponding structures in soluble proteins?</a:t>
            </a:r>
            <a:endParaRPr lang="en-US" sz="2800" b="1" dirty="0"/>
          </a:p>
        </p:txBody>
      </p:sp>
      <p:sp>
        <p:nvSpPr>
          <p:cNvPr id="14" name="TextBox 13"/>
          <p:cNvSpPr txBox="1"/>
          <p:nvPr/>
        </p:nvSpPr>
        <p:spPr>
          <a:xfrm>
            <a:off x="176514" y="4436983"/>
            <a:ext cx="9043686" cy="1354217"/>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a:rPr>
              <a:t>An </a:t>
            </a:r>
            <a:r>
              <a:rPr lang="en-US" sz="2400" dirty="0">
                <a:latin typeface="Book Antiqua"/>
              </a:rPr>
              <a:t> </a:t>
            </a:r>
            <a:r>
              <a:rPr lang="en-US" sz="2400" dirty="0" smtClean="0">
                <a:latin typeface="Book Antiqua"/>
              </a:rPr>
              <a:t>helical sequence that spans the membrane contains 20 to 25 residues.</a:t>
            </a:r>
          </a:p>
          <a:p>
            <a:pPr marL="342900" indent="-342900">
              <a:buFont typeface="Wingdings" pitchFamily="2" charset="2"/>
              <a:buChar char="§"/>
            </a:pPr>
            <a:endParaRPr lang="en-US" sz="1000" dirty="0">
              <a:latin typeface="Book Antiqua"/>
            </a:endParaRPr>
          </a:p>
          <a:p>
            <a:pPr marL="342900" indent="-342900">
              <a:buFont typeface="Wingdings" pitchFamily="2" charset="2"/>
              <a:buChar char="§"/>
            </a:pPr>
            <a:r>
              <a:rPr lang="en-US" sz="2400" dirty="0" smtClean="0">
                <a:latin typeface="Book Antiqua"/>
              </a:rPr>
              <a:t>7 to 9 residues of the </a:t>
            </a:r>
            <a:r>
              <a:rPr lang="el-GR" sz="2400" dirty="0" smtClean="0">
                <a:latin typeface="Book Antiqua"/>
              </a:rPr>
              <a:t>β</a:t>
            </a:r>
            <a:r>
              <a:rPr lang="en-US" sz="2400" dirty="0" smtClean="0">
                <a:latin typeface="Book Antiqua"/>
              </a:rPr>
              <a:t> conformation span the membrane. </a:t>
            </a:r>
            <a:endParaRPr lang="en-US" sz="2400" dirty="0"/>
          </a:p>
        </p:txBody>
      </p:sp>
    </p:spTree>
    <p:extLst>
      <p:ext uri="{BB962C8B-B14F-4D97-AF65-F5344CB8AC3E}">
        <p14:creationId xmlns:p14="http://schemas.microsoft.com/office/powerpoint/2010/main" val="193921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General Physical Properties of Membranes that </a:t>
            </a:r>
            <a:br>
              <a:rPr lang="en-US" sz="2800" dirty="0" smtClean="0">
                <a:latin typeface="Book Antiqua" pitchFamily="18" charset="0"/>
              </a:rPr>
            </a:br>
            <a:r>
              <a:rPr lang="en-US" sz="2800" dirty="0" smtClean="0">
                <a:latin typeface="Book Antiqua" pitchFamily="18" charset="0"/>
              </a:rPr>
              <a:t>    enable their Biological Activities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a:t>
            </a:fld>
            <a:endParaRPr lang="en-US">
              <a:solidFill>
                <a:schemeClr val="tx1"/>
              </a:solidFill>
            </a:endParaRPr>
          </a:p>
        </p:txBody>
      </p:sp>
      <p:sp>
        <p:nvSpPr>
          <p:cNvPr id="3" name="TextBox 2"/>
          <p:cNvSpPr txBox="1"/>
          <p:nvPr/>
        </p:nvSpPr>
        <p:spPr>
          <a:xfrm>
            <a:off x="381000" y="1665744"/>
            <a:ext cx="8458200" cy="2677656"/>
          </a:xfrm>
          <a:prstGeom prst="rect">
            <a:avLst/>
          </a:prstGeom>
          <a:noFill/>
        </p:spPr>
        <p:txBody>
          <a:bodyPr wrap="square" rtlCol="0">
            <a:spAutoFit/>
          </a:bodyPr>
          <a:lstStyle/>
          <a:p>
            <a:pPr marL="342900" indent="-342900">
              <a:spcBef>
                <a:spcPct val="0"/>
              </a:spcBef>
              <a:buFont typeface="Arial" pitchFamily="34" charset="0"/>
              <a:buChar char="•"/>
            </a:pPr>
            <a:r>
              <a:rPr lang="en-US" sz="2400" dirty="0" smtClean="0">
                <a:latin typeface="Book Antiqua" pitchFamily="18" charset="0"/>
                <a:ea typeface="ＭＳ Ｐゴシック" pitchFamily="34" charset="-128"/>
              </a:rPr>
              <a:t>Very thin (3 to 10 nm)</a:t>
            </a:r>
          </a:p>
          <a:p>
            <a:pPr marL="342900" indent="-342900">
              <a:spcBef>
                <a:spcPct val="0"/>
              </a:spcBef>
              <a:buFont typeface="Arial" pitchFamily="34" charset="0"/>
              <a:buChar char="•"/>
            </a:pPr>
            <a:endParaRPr lang="en-US" sz="2400" dirty="0" smtClean="0">
              <a:latin typeface="Book Antiqua" pitchFamily="18" charset="0"/>
              <a:ea typeface="ＭＳ Ｐゴシック" pitchFamily="34" charset="-128"/>
            </a:endParaRPr>
          </a:p>
          <a:p>
            <a:pPr marL="342900" indent="-342900">
              <a:spcBef>
                <a:spcPct val="0"/>
              </a:spcBef>
              <a:buFont typeface="Arial" pitchFamily="34" charset="0"/>
              <a:buChar char="•"/>
            </a:pPr>
            <a:r>
              <a:rPr lang="en-US" sz="2400" dirty="0" smtClean="0">
                <a:latin typeface="Book Antiqua" pitchFamily="18" charset="0"/>
                <a:ea typeface="ＭＳ Ｐゴシック" pitchFamily="34" charset="-128"/>
              </a:rPr>
              <a:t>Flexible</a:t>
            </a:r>
          </a:p>
          <a:p>
            <a:pPr marL="342900" indent="-342900">
              <a:spcBef>
                <a:spcPct val="0"/>
              </a:spcBef>
              <a:buFont typeface="Arial" pitchFamily="34" charset="0"/>
              <a:buChar char="•"/>
            </a:pPr>
            <a:endParaRPr lang="en-US" sz="2400" dirty="0">
              <a:latin typeface="Book Antiqua" pitchFamily="18" charset="0"/>
              <a:ea typeface="ＭＳ Ｐゴシック" pitchFamily="34" charset="-128"/>
            </a:endParaRPr>
          </a:p>
          <a:p>
            <a:pPr marL="342900" indent="-342900">
              <a:spcBef>
                <a:spcPct val="0"/>
              </a:spcBef>
              <a:buFont typeface="Arial" pitchFamily="34" charset="0"/>
              <a:buChar char="•"/>
            </a:pPr>
            <a:r>
              <a:rPr lang="en-US" sz="2400" dirty="0" smtClean="0">
                <a:latin typeface="Book Antiqua" pitchFamily="18" charset="0"/>
                <a:ea typeface="ＭＳ Ｐゴシック" pitchFamily="34" charset="-128"/>
              </a:rPr>
              <a:t>Self-sealing</a:t>
            </a:r>
          </a:p>
          <a:p>
            <a:pPr marL="342900" indent="-342900">
              <a:spcBef>
                <a:spcPct val="0"/>
              </a:spcBef>
              <a:buFont typeface="Arial" pitchFamily="34" charset="0"/>
              <a:buChar char="•"/>
            </a:pPr>
            <a:endParaRPr lang="en-US" sz="2400" dirty="0">
              <a:latin typeface="Book Antiqua" pitchFamily="18" charset="0"/>
              <a:ea typeface="ＭＳ Ｐゴシック" pitchFamily="34" charset="-128"/>
            </a:endParaRPr>
          </a:p>
          <a:p>
            <a:pPr marL="342900" indent="-342900">
              <a:spcBef>
                <a:spcPct val="0"/>
              </a:spcBef>
              <a:buFont typeface="Arial" pitchFamily="34" charset="0"/>
              <a:buChar char="•"/>
            </a:pPr>
            <a:r>
              <a:rPr lang="en-US" sz="2400" dirty="0" smtClean="0">
                <a:latin typeface="Book Antiqua" pitchFamily="18" charset="0"/>
                <a:ea typeface="ＭＳ Ｐゴシック" pitchFamily="34" charset="-128"/>
              </a:rPr>
              <a:t>Selectively permeable to polar solutes</a:t>
            </a:r>
          </a:p>
        </p:txBody>
      </p:sp>
    </p:spTree>
    <p:extLst>
      <p:ext uri="{BB962C8B-B14F-4D97-AF65-F5344CB8AC3E}">
        <p14:creationId xmlns:p14="http://schemas.microsoft.com/office/powerpoint/2010/main" val="1567116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6EII. Structural Motifs of </a:t>
            </a:r>
            <a:r>
              <a:rPr lang="en-US" sz="2800" dirty="0" err="1" smtClean="0">
                <a:latin typeface="Book Antiqua" pitchFamily="18" charset="0"/>
              </a:rPr>
              <a:t>Transmembrane</a:t>
            </a:r>
            <a:r>
              <a:rPr lang="en-US" sz="2800" dirty="0" smtClean="0">
                <a:latin typeface="Book Antiqua" pitchFamily="18" charset="0"/>
              </a:rPr>
              <a:t> Segments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40</a:t>
            </a:fld>
            <a:endParaRPr lang="en-US">
              <a:solidFill>
                <a:schemeClr val="tx1"/>
              </a:solidFill>
            </a:endParaRPr>
          </a:p>
        </p:txBody>
      </p:sp>
      <p:sp>
        <p:nvSpPr>
          <p:cNvPr id="13" name="TextBox 12"/>
          <p:cNvSpPr txBox="1"/>
          <p:nvPr/>
        </p:nvSpPr>
        <p:spPr>
          <a:xfrm>
            <a:off x="609600" y="1586567"/>
            <a:ext cx="8077200" cy="4093428"/>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a:rPr>
              <a:t>In soluble proteins, the side groups of the amino acids that participate in  helices and </a:t>
            </a:r>
            <a:r>
              <a:rPr lang="el-GR" sz="2400" dirty="0" smtClean="0">
                <a:latin typeface="Book Antiqua"/>
              </a:rPr>
              <a:t>β</a:t>
            </a:r>
            <a:r>
              <a:rPr lang="en-US" sz="2400" dirty="0" smtClean="0">
                <a:latin typeface="Book Antiqua"/>
              </a:rPr>
              <a:t> barrels tend to be polar.</a:t>
            </a:r>
          </a:p>
          <a:p>
            <a:pPr lvl="1"/>
            <a:r>
              <a:rPr lang="en-US" sz="2400" dirty="0" smtClean="0">
                <a:latin typeface="Book Antiqua"/>
              </a:rPr>
              <a:t>- Interact via hydrogen bonds with water.</a:t>
            </a:r>
          </a:p>
          <a:p>
            <a:pPr marL="342900" indent="-342900">
              <a:buFont typeface="Wingdings" pitchFamily="2" charset="2"/>
              <a:buChar char="§"/>
            </a:pPr>
            <a:endParaRPr lang="en-US" sz="2400" dirty="0" smtClean="0">
              <a:latin typeface="Book Antiqua"/>
            </a:endParaRPr>
          </a:p>
          <a:p>
            <a:pPr marL="342900" indent="-342900">
              <a:buFont typeface="Wingdings" pitchFamily="2" charset="2"/>
              <a:buChar char="§"/>
            </a:pPr>
            <a:endParaRPr lang="en-US" sz="1000" dirty="0">
              <a:latin typeface="Book Antiqua"/>
            </a:endParaRPr>
          </a:p>
          <a:p>
            <a:pPr marL="342900" indent="-342900">
              <a:buFont typeface="Wingdings" pitchFamily="2" charset="2"/>
              <a:buChar char="§"/>
            </a:pPr>
            <a:r>
              <a:rPr lang="en-US" sz="2400" dirty="0" smtClean="0">
                <a:latin typeface="Book Antiqua"/>
              </a:rPr>
              <a:t>In membrane proteins, there is a higher nonpolar content in the side groups of  </a:t>
            </a:r>
            <a:r>
              <a:rPr lang="en-US" sz="2400" dirty="0" err="1" smtClean="0">
                <a:latin typeface="Book Antiqua"/>
              </a:rPr>
              <a:t>transmembrane</a:t>
            </a:r>
            <a:r>
              <a:rPr lang="en-US" sz="2400" dirty="0" smtClean="0">
                <a:latin typeface="Book Antiqua"/>
              </a:rPr>
              <a:t> domains.</a:t>
            </a:r>
          </a:p>
          <a:p>
            <a:pPr marL="342900" indent="-342900">
              <a:buFont typeface="Wingdings" pitchFamily="2" charset="2"/>
              <a:buChar char="§"/>
            </a:pPr>
            <a:endParaRPr lang="en-US" sz="2400" dirty="0" smtClean="0">
              <a:latin typeface="Book Antiqua"/>
            </a:endParaRPr>
          </a:p>
          <a:p>
            <a:pPr lvl="1"/>
            <a:r>
              <a:rPr lang="en-US" sz="2400" dirty="0" smtClean="0">
                <a:latin typeface="Book Antiqua"/>
              </a:rPr>
              <a:t>- In the absence of water the domains form </a:t>
            </a:r>
            <a:r>
              <a:rPr lang="en-US" sz="2400" dirty="0">
                <a:latin typeface="Book Antiqua"/>
              </a:rPr>
              <a:t> helices </a:t>
            </a:r>
            <a:r>
              <a:rPr lang="en-US" sz="2400" dirty="0" smtClean="0">
                <a:latin typeface="Book Antiqua"/>
              </a:rPr>
              <a:t/>
            </a:r>
            <a:br>
              <a:rPr lang="en-US" sz="2400" dirty="0" smtClean="0">
                <a:latin typeface="Book Antiqua"/>
              </a:rPr>
            </a:br>
            <a:r>
              <a:rPr lang="en-US" sz="2400" dirty="0" smtClean="0">
                <a:latin typeface="Book Antiqua"/>
              </a:rPr>
              <a:t>  and </a:t>
            </a:r>
            <a:r>
              <a:rPr lang="el-GR" sz="2400" dirty="0">
                <a:latin typeface="Book Antiqua"/>
              </a:rPr>
              <a:t>β</a:t>
            </a:r>
            <a:r>
              <a:rPr lang="en-US" sz="2400" dirty="0">
                <a:latin typeface="Book Antiqua"/>
              </a:rPr>
              <a:t> barrels </a:t>
            </a:r>
            <a:r>
              <a:rPr lang="en-US" sz="2400" dirty="0" smtClean="0">
                <a:latin typeface="Book Antiqua"/>
              </a:rPr>
              <a:t>to maximize </a:t>
            </a:r>
            <a:r>
              <a:rPr lang="en-US" sz="2400" dirty="0" err="1" smtClean="0">
                <a:latin typeface="Book Antiqua"/>
              </a:rPr>
              <a:t>intrachain</a:t>
            </a:r>
            <a:r>
              <a:rPr lang="en-US" sz="2400" dirty="0" smtClean="0">
                <a:latin typeface="Book Antiqua"/>
              </a:rPr>
              <a:t> H-bonds.</a:t>
            </a:r>
          </a:p>
          <a:p>
            <a:endParaRPr lang="en-US" sz="1000" dirty="0" smtClean="0">
              <a:latin typeface="Book Antiqua"/>
            </a:endParaRPr>
          </a:p>
        </p:txBody>
      </p:sp>
    </p:spTree>
    <p:extLst>
      <p:ext uri="{BB962C8B-B14F-4D97-AF65-F5344CB8AC3E}">
        <p14:creationId xmlns:p14="http://schemas.microsoft.com/office/powerpoint/2010/main" val="12623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6EII. Structural Motifs of </a:t>
            </a:r>
            <a:r>
              <a:rPr lang="en-US" sz="2800" dirty="0" err="1" smtClean="0">
                <a:latin typeface="Book Antiqua" pitchFamily="18" charset="0"/>
              </a:rPr>
              <a:t>Transmembrane</a:t>
            </a:r>
            <a:r>
              <a:rPr lang="en-US" sz="2800" dirty="0" smtClean="0">
                <a:latin typeface="Book Antiqua" pitchFamily="18" charset="0"/>
              </a:rPr>
              <a:t> Segments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41</a:t>
            </a:fld>
            <a:endParaRPr lang="en-US">
              <a:solidFill>
                <a:schemeClr val="tx1"/>
              </a:solidFill>
            </a:endParaRPr>
          </a:p>
        </p:txBody>
      </p:sp>
      <p:sp>
        <p:nvSpPr>
          <p:cNvPr id="13" name="TextBox 12"/>
          <p:cNvSpPr txBox="1"/>
          <p:nvPr/>
        </p:nvSpPr>
        <p:spPr>
          <a:xfrm>
            <a:off x="228600" y="1143000"/>
            <a:ext cx="4876800" cy="4893647"/>
          </a:xfrm>
          <a:prstGeom prst="rect">
            <a:avLst/>
          </a:prstGeom>
          <a:noFill/>
        </p:spPr>
        <p:txBody>
          <a:bodyPr wrap="square" rtlCol="0">
            <a:spAutoFit/>
          </a:bodyPr>
          <a:lstStyle/>
          <a:p>
            <a:pPr marL="342900" lvl="1" indent="-342900">
              <a:buFontTx/>
              <a:buChar char="-"/>
            </a:pPr>
            <a:endParaRPr lang="en-US" sz="2400" dirty="0" smtClean="0">
              <a:latin typeface="Book Antiqua"/>
            </a:endParaRPr>
          </a:p>
          <a:p>
            <a:pPr marL="342900" lvl="1" indent="-342900">
              <a:buFontTx/>
              <a:buChar char="-"/>
            </a:pPr>
            <a:endParaRPr lang="en-US" sz="2400" dirty="0">
              <a:latin typeface="Book Antiqua"/>
            </a:endParaRPr>
          </a:p>
          <a:p>
            <a:pPr marL="342900" lvl="1" indent="-342900">
              <a:buFontTx/>
              <a:buChar char="-"/>
            </a:pPr>
            <a:r>
              <a:rPr lang="en-US" sz="2400" dirty="0" smtClean="0">
                <a:latin typeface="Book Antiqua"/>
              </a:rPr>
              <a:t>The side groups in </a:t>
            </a:r>
            <a:r>
              <a:rPr lang="en-US" sz="2400" dirty="0">
                <a:latin typeface="Book Antiqua"/>
              </a:rPr>
              <a:t> helices </a:t>
            </a:r>
            <a:r>
              <a:rPr lang="en-US" sz="2400" dirty="0" smtClean="0">
                <a:latin typeface="Book Antiqua"/>
              </a:rPr>
              <a:t>are largely nonpolar.</a:t>
            </a:r>
          </a:p>
          <a:p>
            <a:pPr marL="342900" lvl="1" indent="-342900">
              <a:buFontTx/>
              <a:buChar char="-"/>
            </a:pPr>
            <a:endParaRPr lang="en-US" sz="2400" dirty="0">
              <a:latin typeface="Book Antiqua"/>
            </a:endParaRPr>
          </a:p>
          <a:p>
            <a:pPr marL="342900" lvl="1" indent="-342900">
              <a:buFontTx/>
              <a:buChar char="-"/>
            </a:pPr>
            <a:endParaRPr lang="en-US" sz="2400" dirty="0" smtClean="0">
              <a:latin typeface="Book Antiqua"/>
            </a:endParaRPr>
          </a:p>
          <a:p>
            <a:pPr marL="342900" lvl="1" indent="-342900">
              <a:buFontTx/>
              <a:buChar char="-"/>
            </a:pPr>
            <a:r>
              <a:rPr lang="en-US" sz="2400" dirty="0" smtClean="0">
                <a:latin typeface="Book Antiqua"/>
              </a:rPr>
              <a:t>Due to alternating side chains projecting above and below </a:t>
            </a:r>
            <a:r>
              <a:rPr lang="el-GR" sz="2400" dirty="0">
                <a:latin typeface="Book Antiqua"/>
              </a:rPr>
              <a:t>β</a:t>
            </a:r>
            <a:r>
              <a:rPr lang="en-US" sz="2400" dirty="0">
                <a:latin typeface="Book Antiqua"/>
              </a:rPr>
              <a:t> </a:t>
            </a:r>
            <a:r>
              <a:rPr lang="en-US" sz="2400" dirty="0" smtClean="0">
                <a:latin typeface="Book Antiqua"/>
              </a:rPr>
              <a:t>sheets, every second residue in </a:t>
            </a:r>
            <a:r>
              <a:rPr lang="el-GR" sz="2400" dirty="0">
                <a:latin typeface="Book Antiqua"/>
              </a:rPr>
              <a:t>β</a:t>
            </a:r>
            <a:r>
              <a:rPr lang="en-US" sz="2400" dirty="0">
                <a:latin typeface="Book Antiqua"/>
              </a:rPr>
              <a:t> barrels </a:t>
            </a:r>
            <a:r>
              <a:rPr lang="en-US" sz="2400" dirty="0" smtClean="0">
                <a:latin typeface="Book Antiqua"/>
              </a:rPr>
              <a:t>is hydrophobic and interacts with the lipid bilayer and the other residues may or may not be hydrophilic.</a:t>
            </a:r>
            <a:endParaRPr lang="en-US" sz="2400" dirty="0">
              <a:latin typeface="Book Antiqua"/>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73056" b="8761"/>
          <a:stretch/>
        </p:blipFill>
        <p:spPr bwMode="auto">
          <a:xfrm>
            <a:off x="6162744" y="1350252"/>
            <a:ext cx="1609656" cy="322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7101"/>
          <a:stretch/>
        </p:blipFill>
        <p:spPr bwMode="auto">
          <a:xfrm>
            <a:off x="5013325" y="4849812"/>
            <a:ext cx="3902075" cy="141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39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6EIII. The </a:t>
            </a:r>
            <a:r>
              <a:rPr lang="en-US" sz="2800" dirty="0" err="1" smtClean="0">
                <a:latin typeface="Book Antiqua" pitchFamily="18" charset="0"/>
              </a:rPr>
              <a:t>Hydropathy</a:t>
            </a:r>
            <a:r>
              <a:rPr lang="en-US" sz="2800" dirty="0" smtClean="0">
                <a:latin typeface="Book Antiqua" pitchFamily="18" charset="0"/>
              </a:rPr>
              <a:t> Index can Predict the </a:t>
            </a:r>
            <a:br>
              <a:rPr lang="en-US" sz="2800" dirty="0" smtClean="0">
                <a:latin typeface="Book Antiqua" pitchFamily="18" charset="0"/>
              </a:rPr>
            </a:br>
            <a:r>
              <a:rPr lang="en-US" sz="2800" dirty="0" smtClean="0">
                <a:latin typeface="Book Antiqua" pitchFamily="18" charset="0"/>
              </a:rPr>
              <a:t>           Topology of Membrane Proteins  </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42</a:t>
            </a:fld>
            <a:endParaRPr lang="en-US">
              <a:solidFill>
                <a:schemeClr val="tx1"/>
              </a:solidFill>
            </a:endParaRPr>
          </a:p>
        </p:txBody>
      </p:sp>
      <p:sp>
        <p:nvSpPr>
          <p:cNvPr id="13" name="TextBox 12"/>
          <p:cNvSpPr txBox="1"/>
          <p:nvPr/>
        </p:nvSpPr>
        <p:spPr>
          <a:xfrm>
            <a:off x="304800" y="1219200"/>
            <a:ext cx="8610600" cy="5262979"/>
          </a:xfrm>
          <a:prstGeom prst="rect">
            <a:avLst/>
          </a:prstGeom>
          <a:noFill/>
        </p:spPr>
        <p:txBody>
          <a:bodyPr wrap="square" rtlCol="0">
            <a:spAutoFit/>
          </a:bodyPr>
          <a:lstStyle/>
          <a:p>
            <a:r>
              <a:rPr lang="en-US" sz="2400" dirty="0" smtClean="0">
                <a:latin typeface="Book Antiqua"/>
              </a:rPr>
              <a:t>The </a:t>
            </a:r>
            <a:r>
              <a:rPr lang="en-US" sz="2400" dirty="0" err="1" smtClean="0">
                <a:latin typeface="Book Antiqua"/>
              </a:rPr>
              <a:t>hydropathy</a:t>
            </a:r>
            <a:r>
              <a:rPr lang="en-US" sz="2400" dirty="0" smtClean="0">
                <a:latin typeface="Book Antiqua"/>
              </a:rPr>
              <a:t> index is a calculation used to determine sequences of hydrophobicity and </a:t>
            </a:r>
            <a:r>
              <a:rPr lang="en-US" sz="2400" dirty="0" err="1" smtClean="0">
                <a:latin typeface="Book Antiqua"/>
              </a:rPr>
              <a:t>hydrophilicity</a:t>
            </a:r>
            <a:r>
              <a:rPr lang="en-US" sz="2400" dirty="0" smtClean="0">
                <a:latin typeface="Book Antiqua"/>
              </a:rPr>
              <a:t> in membrane proteins.</a:t>
            </a:r>
          </a:p>
          <a:p>
            <a:endParaRPr lang="en-US" sz="2400" dirty="0">
              <a:latin typeface="Book Antiqua"/>
            </a:endParaRPr>
          </a:p>
          <a:p>
            <a:pPr marL="342900" indent="-342900">
              <a:buFont typeface="Wingdings" pitchFamily="2" charset="2"/>
              <a:buChar char="§"/>
            </a:pPr>
            <a:r>
              <a:rPr lang="en-US" sz="2400" dirty="0" smtClean="0">
                <a:latin typeface="Book Antiqua"/>
              </a:rPr>
              <a:t>The </a:t>
            </a:r>
            <a:r>
              <a:rPr lang="en-US" sz="2400" dirty="0" err="1" smtClean="0">
                <a:latin typeface="Book Antiqua"/>
              </a:rPr>
              <a:t>hydropathy</a:t>
            </a:r>
            <a:r>
              <a:rPr lang="en-US" sz="2400" dirty="0" smtClean="0">
                <a:latin typeface="Book Antiqua"/>
              </a:rPr>
              <a:t> index (Table 3.1) is a measure of the relative polarity of each amino acid.</a:t>
            </a:r>
          </a:p>
          <a:p>
            <a:pPr marL="800100" lvl="1" indent="-342900">
              <a:buFontTx/>
              <a:buChar char="-"/>
            </a:pPr>
            <a:r>
              <a:rPr lang="en-US" sz="2400" dirty="0" smtClean="0">
                <a:latin typeface="Book Antiqua"/>
              </a:rPr>
              <a:t>Positive values: Hydrophobic</a:t>
            </a:r>
          </a:p>
          <a:p>
            <a:pPr marL="800100" lvl="1" indent="-342900">
              <a:buFontTx/>
              <a:buChar char="-"/>
            </a:pPr>
            <a:r>
              <a:rPr lang="en-US" sz="2400" dirty="0" smtClean="0">
                <a:latin typeface="Book Antiqua"/>
              </a:rPr>
              <a:t>Negative values: Hydrophilic</a:t>
            </a:r>
          </a:p>
          <a:p>
            <a:pPr marL="342900" indent="-342900">
              <a:buFont typeface="Wingdings" pitchFamily="2" charset="2"/>
              <a:buChar char="§"/>
            </a:pPr>
            <a:endParaRPr lang="en-US" sz="2400" dirty="0">
              <a:latin typeface="Book Antiqua"/>
            </a:endParaRPr>
          </a:p>
          <a:p>
            <a:pPr marL="342900" indent="-342900">
              <a:buFont typeface="Wingdings" pitchFamily="2" charset="2"/>
              <a:buChar char="§"/>
            </a:pPr>
            <a:r>
              <a:rPr lang="en-US" sz="2400" dirty="0" smtClean="0">
                <a:latin typeface="Book Antiqua"/>
              </a:rPr>
              <a:t>The </a:t>
            </a:r>
            <a:r>
              <a:rPr lang="en-US" sz="2400" dirty="0" err="1" smtClean="0">
                <a:latin typeface="Book Antiqua"/>
              </a:rPr>
              <a:t>hydropathy</a:t>
            </a:r>
            <a:r>
              <a:rPr lang="en-US" sz="2400" dirty="0" smtClean="0">
                <a:latin typeface="Book Antiqua"/>
              </a:rPr>
              <a:t> index for a sequence is calculated by averaging the </a:t>
            </a:r>
            <a:r>
              <a:rPr lang="en-US" sz="2400" dirty="0" err="1" smtClean="0">
                <a:latin typeface="Book Antiqua"/>
              </a:rPr>
              <a:t>hydropathy</a:t>
            </a:r>
            <a:r>
              <a:rPr lang="en-US" sz="2400" dirty="0" smtClean="0">
                <a:latin typeface="Book Antiqua"/>
              </a:rPr>
              <a:t> index for all amino acids within a set window of amino acids.</a:t>
            </a:r>
          </a:p>
          <a:p>
            <a:endParaRPr lang="en-US" sz="2400" dirty="0">
              <a:latin typeface="Book Antiqua"/>
            </a:endParaRPr>
          </a:p>
          <a:p>
            <a:pPr marL="342900" indent="-342900">
              <a:buFont typeface="Wingdings" pitchFamily="2" charset="2"/>
              <a:buChar char="§"/>
            </a:pPr>
            <a:endParaRPr lang="en-US" sz="2400" dirty="0" smtClean="0">
              <a:latin typeface="Book Antiqua"/>
            </a:endParaRPr>
          </a:p>
        </p:txBody>
      </p:sp>
    </p:spTree>
    <p:extLst>
      <p:ext uri="{BB962C8B-B14F-4D97-AF65-F5344CB8AC3E}">
        <p14:creationId xmlns:p14="http://schemas.microsoft.com/office/powerpoint/2010/main" val="4227426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6EIII. The </a:t>
            </a:r>
            <a:r>
              <a:rPr lang="en-US" sz="2800" dirty="0" err="1" smtClean="0">
                <a:latin typeface="Book Antiqua" pitchFamily="18" charset="0"/>
              </a:rPr>
              <a:t>Hydropathy</a:t>
            </a:r>
            <a:r>
              <a:rPr lang="en-US" sz="2800" dirty="0" smtClean="0">
                <a:latin typeface="Book Antiqua" pitchFamily="18" charset="0"/>
              </a:rPr>
              <a:t> Index can Predict the </a:t>
            </a:r>
            <a:br>
              <a:rPr lang="en-US" sz="2800" dirty="0" smtClean="0">
                <a:latin typeface="Book Antiqua" pitchFamily="18" charset="0"/>
              </a:rPr>
            </a:br>
            <a:r>
              <a:rPr lang="en-US" sz="2800" dirty="0" smtClean="0">
                <a:latin typeface="Book Antiqua" pitchFamily="18" charset="0"/>
              </a:rPr>
              <a:t>           Topology of Membrane Proteins  </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43</a:t>
            </a:fld>
            <a:endParaRPr lang="en-US">
              <a:solidFill>
                <a:schemeClr val="tx1"/>
              </a:solidFill>
            </a:endParaRPr>
          </a:p>
        </p:txBody>
      </p:sp>
      <p:sp>
        <p:nvSpPr>
          <p:cNvPr id="13" name="TextBox 12"/>
          <p:cNvSpPr txBox="1"/>
          <p:nvPr/>
        </p:nvSpPr>
        <p:spPr>
          <a:xfrm>
            <a:off x="304800" y="1219200"/>
            <a:ext cx="8610600" cy="5632311"/>
          </a:xfrm>
          <a:prstGeom prst="rect">
            <a:avLst/>
          </a:prstGeom>
          <a:noFill/>
        </p:spPr>
        <p:txBody>
          <a:bodyPr wrap="square" rtlCol="0">
            <a:spAutoFit/>
          </a:bodyPr>
          <a:lstStyle/>
          <a:p>
            <a:pPr marL="800100" lvl="1" indent="-342900">
              <a:buFontTx/>
              <a:buChar char="-"/>
            </a:pPr>
            <a:r>
              <a:rPr lang="en-US" sz="2400" dirty="0" smtClean="0">
                <a:latin typeface="Book Antiqua"/>
              </a:rPr>
              <a:t>A window size of 5-7 amino acids is good for finding hydrophilic regions that are likely exposed on the surface.</a:t>
            </a:r>
          </a:p>
          <a:p>
            <a:pPr marL="800100" lvl="1" indent="-342900">
              <a:buFontTx/>
              <a:buChar char="-"/>
            </a:pPr>
            <a:endParaRPr lang="en-US" sz="2400" dirty="0" smtClean="0">
              <a:latin typeface="Book Antiqua"/>
            </a:endParaRPr>
          </a:p>
          <a:p>
            <a:pPr marL="800100" lvl="1" indent="-342900">
              <a:buFontTx/>
              <a:buChar char="-"/>
            </a:pPr>
            <a:r>
              <a:rPr lang="en-US" sz="2400" dirty="0" smtClean="0">
                <a:latin typeface="Book Antiqua"/>
              </a:rPr>
              <a:t>A window size of 19-21 AA is good for finding hydrophobic, membrane-spanning domains.</a:t>
            </a:r>
          </a:p>
          <a:p>
            <a:pPr marL="800100" lvl="1" indent="-342900">
              <a:buFontTx/>
              <a:buChar char="-"/>
            </a:pPr>
            <a:endParaRPr lang="en-US" sz="2400" dirty="0" smtClean="0">
              <a:latin typeface="Book Antiqua"/>
            </a:endParaRPr>
          </a:p>
          <a:p>
            <a:pPr marL="1257300" lvl="2" indent="-342900">
              <a:buFont typeface="Arial" pitchFamily="34" charset="0"/>
              <a:buChar char="•"/>
            </a:pPr>
            <a:r>
              <a:rPr lang="en-US" sz="2400" dirty="0" smtClean="0">
                <a:latin typeface="Book Antiqua"/>
              </a:rPr>
              <a:t>This method works well for -helical </a:t>
            </a:r>
            <a:r>
              <a:rPr lang="en-US" sz="2400" dirty="0" err="1" smtClean="0">
                <a:latin typeface="Book Antiqua"/>
              </a:rPr>
              <a:t>transmembranes</a:t>
            </a:r>
            <a:r>
              <a:rPr lang="en-US" sz="2400" dirty="0" smtClean="0">
                <a:latin typeface="Book Antiqua"/>
              </a:rPr>
              <a:t> but not for </a:t>
            </a:r>
            <a:r>
              <a:rPr lang="el-GR" sz="2400" dirty="0" smtClean="0">
                <a:latin typeface="Book Antiqua"/>
              </a:rPr>
              <a:t>β</a:t>
            </a:r>
            <a:r>
              <a:rPr lang="en-US" sz="2400" dirty="0" smtClean="0">
                <a:latin typeface="Book Antiqua"/>
              </a:rPr>
              <a:t> barrels.</a:t>
            </a:r>
          </a:p>
          <a:p>
            <a:pPr lvl="1"/>
            <a:endParaRPr lang="en-US" sz="2400" dirty="0">
              <a:latin typeface="Book Antiqua"/>
            </a:endParaRPr>
          </a:p>
          <a:p>
            <a:pPr marL="0" lvl="1"/>
            <a:r>
              <a:rPr lang="en-US" sz="2400" dirty="0" smtClean="0">
                <a:latin typeface="Book Antiqua"/>
              </a:rPr>
              <a:t>Let’s focus on applying this method for finding hydrophobic domains.</a:t>
            </a:r>
          </a:p>
          <a:p>
            <a:pPr marL="342900" indent="-342900">
              <a:buFont typeface="Wingdings" pitchFamily="2" charset="2"/>
              <a:buChar char="§"/>
            </a:pPr>
            <a:endParaRPr lang="en-US" sz="2400" dirty="0">
              <a:latin typeface="Book Antiqua"/>
            </a:endParaRPr>
          </a:p>
          <a:p>
            <a:endParaRPr lang="en-US" sz="2400" dirty="0">
              <a:latin typeface="Book Antiqua"/>
            </a:endParaRPr>
          </a:p>
          <a:p>
            <a:pPr marL="342900" indent="-342900">
              <a:buFont typeface="Wingdings" pitchFamily="2" charset="2"/>
              <a:buChar char="§"/>
            </a:pPr>
            <a:endParaRPr lang="en-US" sz="2400" dirty="0" smtClean="0">
              <a:latin typeface="Book Antiqua"/>
            </a:endParaRPr>
          </a:p>
        </p:txBody>
      </p:sp>
    </p:spTree>
    <p:extLst>
      <p:ext uri="{BB962C8B-B14F-4D97-AF65-F5344CB8AC3E}">
        <p14:creationId xmlns:p14="http://schemas.microsoft.com/office/powerpoint/2010/main" val="392760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6EIIIa. </a:t>
            </a:r>
            <a:r>
              <a:rPr lang="en-US" sz="2800" dirty="0" err="1">
                <a:latin typeface="Book Antiqua" pitchFamily="18" charset="0"/>
              </a:rPr>
              <a:t>Hydropathy</a:t>
            </a:r>
            <a:r>
              <a:rPr lang="en-US" sz="2800" dirty="0">
                <a:latin typeface="Book Antiqua" pitchFamily="18" charset="0"/>
              </a:rPr>
              <a:t> </a:t>
            </a:r>
            <a:r>
              <a:rPr lang="en-US" sz="2800" dirty="0" smtClean="0">
                <a:latin typeface="Book Antiqua" pitchFamily="18" charset="0"/>
              </a:rPr>
              <a:t>Plot Determination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44</a:t>
            </a:fld>
            <a:endParaRPr lang="en-US">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51566"/>
            <a:ext cx="2068068" cy="571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602" b="1353"/>
          <a:stretch/>
        </p:blipFill>
        <p:spPr bwMode="auto">
          <a:xfrm>
            <a:off x="4505325" y="1068331"/>
            <a:ext cx="674751" cy="571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10200" y="3043535"/>
            <a:ext cx="3048000" cy="461665"/>
          </a:xfrm>
          <a:prstGeom prst="rect">
            <a:avLst/>
          </a:prstGeom>
          <a:noFill/>
        </p:spPr>
        <p:txBody>
          <a:bodyPr wrap="square" rtlCol="0">
            <a:spAutoFit/>
          </a:bodyPr>
          <a:lstStyle/>
          <a:p>
            <a:r>
              <a:rPr lang="en-US" sz="2400" b="1" dirty="0" smtClean="0">
                <a:latin typeface="Book Antiqua" pitchFamily="18" charset="0"/>
              </a:rPr>
              <a:t>Kyle-Doolittle Scale</a:t>
            </a:r>
            <a:endParaRPr lang="en-US" sz="2400" b="1" dirty="0">
              <a:latin typeface="Book Antiqua" pitchFamily="18" charset="0"/>
            </a:endParaRPr>
          </a:p>
        </p:txBody>
      </p:sp>
    </p:spTree>
    <p:extLst>
      <p:ext uri="{BB962C8B-B14F-4D97-AF65-F5344CB8AC3E}">
        <p14:creationId xmlns:p14="http://schemas.microsoft.com/office/powerpoint/2010/main" val="41987250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6EIIIa. </a:t>
            </a:r>
            <a:r>
              <a:rPr lang="en-US" sz="2800" dirty="0" err="1">
                <a:latin typeface="Book Antiqua" pitchFamily="18" charset="0"/>
              </a:rPr>
              <a:t>Hydropathy</a:t>
            </a:r>
            <a:r>
              <a:rPr lang="en-US" sz="2800" dirty="0">
                <a:latin typeface="Book Antiqua" pitchFamily="18" charset="0"/>
              </a:rPr>
              <a:t> </a:t>
            </a:r>
            <a:r>
              <a:rPr lang="en-US" sz="2800" dirty="0" smtClean="0">
                <a:latin typeface="Book Antiqua" pitchFamily="18" charset="0"/>
              </a:rPr>
              <a:t>Plot Determination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45</a:t>
            </a:fld>
            <a:endParaRPr lang="en-US">
              <a:solidFill>
                <a:schemeClr val="tx1"/>
              </a:solidFill>
            </a:endParaRPr>
          </a:p>
        </p:txBody>
      </p:sp>
      <p:sp>
        <p:nvSpPr>
          <p:cNvPr id="3" name="TextBox 2"/>
          <p:cNvSpPr txBox="1"/>
          <p:nvPr/>
        </p:nvSpPr>
        <p:spPr>
          <a:xfrm>
            <a:off x="457200" y="1066800"/>
            <a:ext cx="8305800" cy="5262979"/>
          </a:xfrm>
          <a:prstGeom prst="rect">
            <a:avLst/>
          </a:prstGeom>
          <a:noFill/>
        </p:spPr>
        <p:txBody>
          <a:bodyPr wrap="square" rtlCol="0">
            <a:spAutoFit/>
          </a:bodyPr>
          <a:lstStyle/>
          <a:p>
            <a:r>
              <a:rPr lang="en-US" sz="2400" dirty="0" smtClean="0">
                <a:latin typeface="Book Antiqua" pitchFamily="18" charset="0"/>
              </a:rPr>
              <a:t>For a given window size, say 20 AA and a protein of 160 AA residues:</a:t>
            </a:r>
          </a:p>
          <a:p>
            <a:endParaRPr lang="en-US" sz="2400" dirty="0">
              <a:latin typeface="Book Antiqua" pitchFamily="18" charset="0"/>
            </a:endParaRPr>
          </a:p>
          <a:p>
            <a:pPr marL="457200" indent="-457200">
              <a:buAutoNum type="arabicPeriod"/>
            </a:pPr>
            <a:r>
              <a:rPr lang="en-US" sz="2400" dirty="0" smtClean="0">
                <a:latin typeface="Book Antiqua" pitchFamily="18" charset="0"/>
              </a:rPr>
              <a:t>Calculate HI(1-20) by averaging the HI for AA1 through AA20 then plot for middle residue (AA10).</a:t>
            </a:r>
          </a:p>
          <a:p>
            <a:pPr marL="457200" indent="-457200">
              <a:buAutoNum type="arabicPeriod"/>
            </a:pPr>
            <a:endParaRPr lang="en-US" sz="2400" dirty="0" smtClean="0">
              <a:latin typeface="Book Antiqua" pitchFamily="18" charset="0"/>
            </a:endParaRPr>
          </a:p>
          <a:p>
            <a:pPr marL="457200" indent="-457200">
              <a:buFontTx/>
              <a:buAutoNum type="arabicPeriod"/>
            </a:pPr>
            <a:r>
              <a:rPr lang="en-US" sz="2400" dirty="0" smtClean="0">
                <a:latin typeface="Book Antiqua" pitchFamily="18" charset="0"/>
              </a:rPr>
              <a:t>Calculate HI(2-21) </a:t>
            </a:r>
            <a:r>
              <a:rPr lang="en-US" sz="2400" dirty="0">
                <a:latin typeface="Book Antiqua" pitchFamily="18" charset="0"/>
              </a:rPr>
              <a:t>by averaging the HI for AA1 through AA20 then plot for middle residue (</a:t>
            </a:r>
            <a:r>
              <a:rPr lang="en-US" sz="2400" dirty="0" smtClean="0">
                <a:latin typeface="Book Antiqua" pitchFamily="18" charset="0"/>
              </a:rPr>
              <a:t>AA11).</a:t>
            </a:r>
          </a:p>
          <a:p>
            <a:pPr marL="457200" indent="-457200">
              <a:buFontTx/>
              <a:buAutoNum type="arabicPeriod"/>
            </a:pPr>
            <a:endParaRPr lang="en-US" sz="2400" dirty="0">
              <a:latin typeface="Book Antiqua" pitchFamily="18" charset="0"/>
            </a:endParaRPr>
          </a:p>
          <a:p>
            <a:pPr marL="457200" indent="-457200">
              <a:buAutoNum type="arabicPeriod"/>
            </a:pPr>
            <a:r>
              <a:rPr lang="en-US" sz="2400" dirty="0" smtClean="0">
                <a:latin typeface="Book Antiqua" pitchFamily="18" charset="0"/>
              </a:rPr>
              <a:t>Continue until you reach sequence 141-160 and plot for residue AA150.</a:t>
            </a:r>
          </a:p>
          <a:p>
            <a:pPr marL="457200" indent="-457200">
              <a:buAutoNum type="arabicPeriod"/>
            </a:pPr>
            <a:endParaRPr lang="en-US" sz="2400" dirty="0">
              <a:latin typeface="Book Antiqua" pitchFamily="18" charset="0"/>
            </a:endParaRPr>
          </a:p>
          <a:p>
            <a:pPr marL="457200" indent="-457200">
              <a:buAutoNum type="arabicPeriod"/>
            </a:pPr>
            <a:r>
              <a:rPr lang="en-US" sz="2400" dirty="0" smtClean="0">
                <a:latin typeface="Book Antiqua" pitchFamily="18" charset="0"/>
              </a:rPr>
              <a:t>Any region that exceeds +1.6 is likely a </a:t>
            </a:r>
            <a:r>
              <a:rPr lang="en-US" sz="2400" dirty="0" err="1" smtClean="0">
                <a:latin typeface="Book Antiqua" pitchFamily="18" charset="0"/>
              </a:rPr>
              <a:t>transmembrane</a:t>
            </a:r>
            <a:r>
              <a:rPr lang="en-US" sz="2400" dirty="0" smtClean="0">
                <a:latin typeface="Book Antiqua" pitchFamily="18" charset="0"/>
              </a:rPr>
              <a:t> segment.</a:t>
            </a:r>
            <a:endParaRPr lang="en-US" sz="2400" dirty="0">
              <a:latin typeface="Book Antiqua" pitchFamily="18" charset="0"/>
            </a:endParaRPr>
          </a:p>
        </p:txBody>
      </p:sp>
    </p:spTree>
    <p:extLst>
      <p:ext uri="{BB962C8B-B14F-4D97-AF65-F5344CB8AC3E}">
        <p14:creationId xmlns:p14="http://schemas.microsoft.com/office/powerpoint/2010/main" val="3412867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err="1" smtClean="0">
                <a:latin typeface="Book Antiqua" pitchFamily="18" charset="0"/>
              </a:rPr>
              <a:t>Hydropathy</a:t>
            </a:r>
            <a:r>
              <a:rPr lang="en-US" sz="2800" dirty="0" smtClean="0">
                <a:latin typeface="Book Antiqua" pitchFamily="18" charset="0"/>
              </a:rPr>
              <a:t> Plot Determination for Transferrin Receptor 1 (TfR1)</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46</a:t>
            </a:fld>
            <a:endParaRPr lang="en-US">
              <a:solidFill>
                <a:schemeClr val="tx1"/>
              </a:solidFill>
            </a:endParaRPr>
          </a:p>
        </p:txBody>
      </p:sp>
      <p:sp>
        <p:nvSpPr>
          <p:cNvPr id="10" name="Text Box 27"/>
          <p:cNvSpPr txBox="1">
            <a:spLocks noChangeArrowheads="1"/>
          </p:cNvSpPr>
          <p:nvPr/>
        </p:nvSpPr>
        <p:spPr bwMode="auto">
          <a:xfrm>
            <a:off x="1524000" y="5562600"/>
            <a:ext cx="2932213" cy="83099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400" dirty="0">
                <a:latin typeface="Book Antiqua" pitchFamily="18" charset="0"/>
                <a:ea typeface="ＭＳ Ｐゴシック" pitchFamily="-65" charset="-128"/>
              </a:rPr>
              <a:t>Cytoplasmic region </a:t>
            </a:r>
          </a:p>
          <a:p>
            <a:pPr algn="ctr" eaLnBrk="0" fontAlgn="base" hangingPunct="0">
              <a:spcBef>
                <a:spcPct val="0"/>
              </a:spcBef>
              <a:spcAft>
                <a:spcPct val="0"/>
              </a:spcAft>
            </a:pPr>
            <a:r>
              <a:rPr lang="en-US" sz="2400" dirty="0">
                <a:latin typeface="Book Antiqua" pitchFamily="18" charset="0"/>
                <a:ea typeface="ＭＳ Ｐゴシック" pitchFamily="-65" charset="-128"/>
              </a:rPr>
              <a:t>(AA1 - 67)</a:t>
            </a:r>
          </a:p>
        </p:txBody>
      </p:sp>
      <p:sp>
        <p:nvSpPr>
          <p:cNvPr id="11" name="Text Box 29"/>
          <p:cNvSpPr txBox="1">
            <a:spLocks noChangeArrowheads="1"/>
          </p:cNvSpPr>
          <p:nvPr/>
        </p:nvSpPr>
        <p:spPr bwMode="auto">
          <a:xfrm>
            <a:off x="3098550" y="1226403"/>
            <a:ext cx="1003801" cy="83099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400" dirty="0">
                <a:latin typeface="Book Antiqua" pitchFamily="18" charset="0"/>
                <a:ea typeface="ＭＳ Ｐゴシック" pitchFamily="-65" charset="-128"/>
              </a:rPr>
              <a:t>dimer</a:t>
            </a:r>
          </a:p>
          <a:p>
            <a:pPr algn="ctr" eaLnBrk="0" fontAlgn="base" hangingPunct="0">
              <a:spcBef>
                <a:spcPct val="0"/>
              </a:spcBef>
              <a:spcAft>
                <a:spcPct val="0"/>
              </a:spcAft>
            </a:pPr>
            <a:r>
              <a:rPr lang="en-US" sz="2400" dirty="0">
                <a:latin typeface="Book Antiqua" pitchFamily="18" charset="0"/>
                <a:ea typeface="ＭＳ Ｐゴシック" pitchFamily="-65" charset="-128"/>
              </a:rPr>
              <a:t>axes</a:t>
            </a:r>
          </a:p>
        </p:txBody>
      </p:sp>
      <p:sp>
        <p:nvSpPr>
          <p:cNvPr id="12" name="Rectangle 31"/>
          <p:cNvSpPr>
            <a:spLocks noChangeArrowheads="1"/>
          </p:cNvSpPr>
          <p:nvPr/>
        </p:nvSpPr>
        <p:spPr bwMode="auto">
          <a:xfrm>
            <a:off x="145937" y="2971800"/>
            <a:ext cx="2444863" cy="830997"/>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2400" dirty="0" err="1">
                <a:latin typeface="Book Antiqua" pitchFamily="18" charset="0"/>
                <a:ea typeface="ＭＳ Ｐゴシック" pitchFamily="-65" charset="-128"/>
              </a:rPr>
              <a:t>Ectodomain</a:t>
            </a:r>
            <a:endParaRPr lang="en-US" sz="2400" dirty="0">
              <a:latin typeface="Book Antiqua" pitchFamily="18" charset="0"/>
              <a:ea typeface="ＭＳ Ｐゴシック" pitchFamily="-65" charset="-128"/>
            </a:endParaRPr>
          </a:p>
          <a:p>
            <a:pPr algn="ctr" eaLnBrk="0" fontAlgn="base" hangingPunct="0">
              <a:spcBef>
                <a:spcPct val="0"/>
              </a:spcBef>
              <a:spcAft>
                <a:spcPct val="0"/>
              </a:spcAft>
            </a:pPr>
            <a:r>
              <a:rPr lang="en-US" sz="2400" dirty="0">
                <a:latin typeface="Book Antiqua" pitchFamily="18" charset="0"/>
                <a:ea typeface="ＭＳ Ｐゴシック" pitchFamily="-65" charset="-128"/>
              </a:rPr>
              <a:t>(AA 89 </a:t>
            </a:r>
            <a:r>
              <a:rPr lang="en-US" sz="2400" dirty="0" smtClean="0">
                <a:latin typeface="Book Antiqua" pitchFamily="18" charset="0"/>
                <a:ea typeface="ＭＳ Ｐゴシック" pitchFamily="-65" charset="-128"/>
              </a:rPr>
              <a:t>– 760)</a:t>
            </a:r>
            <a:r>
              <a:rPr lang="en-US" sz="2400" dirty="0" smtClean="0">
                <a:solidFill>
                  <a:srgbClr val="FFFFFF"/>
                </a:solidFill>
                <a:latin typeface="Book Antiqua" pitchFamily="18" charset="0"/>
                <a:ea typeface="ＭＳ Ｐゴシック" pitchFamily="-65" charset="-128"/>
              </a:rPr>
              <a:t>)</a:t>
            </a:r>
            <a:endParaRPr lang="en-US" sz="2400" dirty="0">
              <a:solidFill>
                <a:srgbClr val="FFFFFF"/>
              </a:solidFill>
              <a:latin typeface="Book Antiqua" pitchFamily="18" charset="0"/>
              <a:ea typeface="ＭＳ Ｐゴシック" pitchFamily="-65" charset="-128"/>
            </a:endParaRPr>
          </a:p>
        </p:txBody>
      </p:sp>
      <p:sp>
        <p:nvSpPr>
          <p:cNvPr id="14" name="Line 18"/>
          <p:cNvSpPr>
            <a:spLocks noChangeShapeType="1"/>
          </p:cNvSpPr>
          <p:nvPr/>
        </p:nvSpPr>
        <p:spPr bwMode="auto">
          <a:xfrm>
            <a:off x="3113088" y="3956050"/>
            <a:ext cx="515937" cy="96838"/>
          </a:xfrm>
          <a:prstGeom prst="line">
            <a:avLst/>
          </a:prstGeom>
          <a:noFill/>
          <a:ln w="57150">
            <a:solidFill>
              <a:srgbClr val="CE7321"/>
            </a:solidFill>
            <a:round/>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15" name="Line 19"/>
          <p:cNvSpPr>
            <a:spLocks noChangeShapeType="1"/>
          </p:cNvSpPr>
          <p:nvPr/>
        </p:nvSpPr>
        <p:spPr bwMode="auto">
          <a:xfrm flipH="1">
            <a:off x="3733800" y="3956050"/>
            <a:ext cx="515938" cy="96838"/>
          </a:xfrm>
          <a:prstGeom prst="line">
            <a:avLst/>
          </a:prstGeom>
          <a:noFill/>
          <a:ln w="57150">
            <a:solidFill>
              <a:srgbClr val="CE7321"/>
            </a:solidFill>
            <a:round/>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16" name="Line 20"/>
          <p:cNvSpPr>
            <a:spLocks noChangeShapeType="1"/>
          </p:cNvSpPr>
          <p:nvPr/>
        </p:nvSpPr>
        <p:spPr bwMode="auto">
          <a:xfrm>
            <a:off x="3609975" y="4052888"/>
            <a:ext cx="0" cy="1489075"/>
          </a:xfrm>
          <a:prstGeom prst="line">
            <a:avLst/>
          </a:prstGeom>
          <a:noFill/>
          <a:ln w="57150">
            <a:solidFill>
              <a:srgbClr val="CE7321"/>
            </a:solidFill>
            <a:round/>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17" name="Line 21"/>
          <p:cNvSpPr>
            <a:spLocks noChangeShapeType="1"/>
          </p:cNvSpPr>
          <p:nvPr/>
        </p:nvSpPr>
        <p:spPr bwMode="auto">
          <a:xfrm>
            <a:off x="3751263" y="4052888"/>
            <a:ext cx="0" cy="1489075"/>
          </a:xfrm>
          <a:prstGeom prst="line">
            <a:avLst/>
          </a:prstGeom>
          <a:noFill/>
          <a:ln w="57150">
            <a:solidFill>
              <a:srgbClr val="CE7321"/>
            </a:solidFill>
            <a:round/>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18" name="Rectangle 22"/>
          <p:cNvSpPr>
            <a:spLocks noChangeArrowheads="1"/>
          </p:cNvSpPr>
          <p:nvPr/>
        </p:nvSpPr>
        <p:spPr bwMode="auto">
          <a:xfrm>
            <a:off x="3563938" y="5410200"/>
            <a:ext cx="93662" cy="192087"/>
          </a:xfrm>
          <a:prstGeom prst="rect">
            <a:avLst/>
          </a:prstGeom>
          <a:solidFill>
            <a:srgbClr val="CE7321"/>
          </a:solidFill>
          <a:ln w="9525">
            <a:solidFill>
              <a:srgbClr val="CE732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19" name="Rectangle 23"/>
          <p:cNvSpPr>
            <a:spLocks noChangeArrowheads="1"/>
          </p:cNvSpPr>
          <p:nvPr/>
        </p:nvSpPr>
        <p:spPr bwMode="auto">
          <a:xfrm>
            <a:off x="3705225" y="5410200"/>
            <a:ext cx="93663" cy="192087"/>
          </a:xfrm>
          <a:prstGeom prst="rect">
            <a:avLst/>
          </a:prstGeom>
          <a:solidFill>
            <a:srgbClr val="CE7321"/>
          </a:solidFill>
          <a:ln w="9525">
            <a:solidFill>
              <a:srgbClr val="CE732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20" name="Line 30"/>
          <p:cNvSpPr>
            <a:spLocks noChangeShapeType="1"/>
          </p:cNvSpPr>
          <p:nvPr/>
        </p:nvSpPr>
        <p:spPr bwMode="auto">
          <a:xfrm>
            <a:off x="3635375" y="1988403"/>
            <a:ext cx="0" cy="381000"/>
          </a:xfrm>
          <a:prstGeom prst="line">
            <a:avLst/>
          </a:prstGeom>
          <a:noFill/>
          <a:ln w="50800">
            <a:solidFill>
              <a:schemeClr val="tx1"/>
            </a:solidFill>
            <a:prstDash val="sysDot"/>
            <a:round/>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21" name="Text Box 27"/>
          <p:cNvSpPr txBox="1">
            <a:spLocks noChangeArrowheads="1"/>
          </p:cNvSpPr>
          <p:nvPr/>
        </p:nvSpPr>
        <p:spPr bwMode="auto">
          <a:xfrm>
            <a:off x="5757710" y="4419600"/>
            <a:ext cx="3456395" cy="83099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400" dirty="0" err="1" smtClean="0">
                <a:latin typeface="Book Antiqua" pitchFamily="18" charset="0"/>
                <a:ea typeface="ＭＳ Ｐゴシック" pitchFamily="-65" charset="-128"/>
              </a:rPr>
              <a:t>Transmembrane</a:t>
            </a:r>
            <a:r>
              <a:rPr lang="en-US" sz="2400" dirty="0" smtClean="0">
                <a:latin typeface="Book Antiqua" pitchFamily="18" charset="0"/>
                <a:ea typeface="ＭＳ Ｐゴシック" pitchFamily="-65" charset="-128"/>
              </a:rPr>
              <a:t> </a:t>
            </a:r>
            <a:r>
              <a:rPr lang="en-US" sz="2400" dirty="0">
                <a:latin typeface="Book Antiqua" pitchFamily="18" charset="0"/>
                <a:ea typeface="ＭＳ Ｐゴシック" pitchFamily="-65" charset="-128"/>
              </a:rPr>
              <a:t>region </a:t>
            </a:r>
          </a:p>
          <a:p>
            <a:pPr algn="ctr" eaLnBrk="0" fontAlgn="base" hangingPunct="0">
              <a:spcBef>
                <a:spcPct val="0"/>
              </a:spcBef>
              <a:spcAft>
                <a:spcPct val="0"/>
              </a:spcAft>
            </a:pPr>
            <a:r>
              <a:rPr lang="en-US" sz="2400" dirty="0">
                <a:latin typeface="Book Antiqua" pitchFamily="18" charset="0"/>
                <a:ea typeface="ＭＳ Ｐゴシック" pitchFamily="-65" charset="-128"/>
              </a:rPr>
              <a:t>(</a:t>
            </a:r>
            <a:r>
              <a:rPr lang="en-US" sz="2400" dirty="0" smtClean="0">
                <a:latin typeface="Book Antiqua" pitchFamily="18" charset="0"/>
                <a:ea typeface="ＭＳ Ｐゴシック" pitchFamily="-65" charset="-128"/>
              </a:rPr>
              <a:t>AA68 </a:t>
            </a:r>
            <a:r>
              <a:rPr lang="en-US" sz="2400" dirty="0">
                <a:latin typeface="Book Antiqua" pitchFamily="18" charset="0"/>
                <a:ea typeface="ＭＳ Ｐゴシック" pitchFamily="-65" charset="-128"/>
              </a:rPr>
              <a:t>- </a:t>
            </a:r>
            <a:r>
              <a:rPr lang="en-US" sz="2400" dirty="0" smtClean="0">
                <a:latin typeface="Book Antiqua" pitchFamily="18" charset="0"/>
                <a:ea typeface="ＭＳ Ｐゴシック" pitchFamily="-65" charset="-128"/>
              </a:rPr>
              <a:t>88)</a:t>
            </a:r>
            <a:endParaRPr lang="en-US" sz="2400" dirty="0">
              <a:latin typeface="Book Antiqua" pitchFamily="18" charset="0"/>
              <a:ea typeface="ＭＳ Ｐゴシック" pitchFamily="-65" charset="-128"/>
            </a:endParaRPr>
          </a:p>
        </p:txBody>
      </p:sp>
      <p:grpSp>
        <p:nvGrpSpPr>
          <p:cNvPr id="7" name="Group 24"/>
          <p:cNvGrpSpPr>
            <a:grpSpLocks/>
          </p:cNvGrpSpPr>
          <p:nvPr/>
        </p:nvGrpSpPr>
        <p:grpSpPr bwMode="auto">
          <a:xfrm>
            <a:off x="990600" y="4052888"/>
            <a:ext cx="4876800" cy="1393825"/>
            <a:chOff x="336" y="2448"/>
            <a:chExt cx="4992" cy="1392"/>
          </a:xfrm>
        </p:grpSpPr>
        <p:pic>
          <p:nvPicPr>
            <p:cNvPr id="8" name="Picture 25" descr="membrane_mov2"/>
            <p:cNvPicPr>
              <a:picLocks noChangeAspect="1" noChangeArrowheads="1"/>
            </p:cNvPicPr>
            <p:nvPr/>
          </p:nvPicPr>
          <p:blipFill>
            <a:blip r:embed="rId3"/>
            <a:srcRect l="9709" t="24788" b="23866"/>
            <a:stretch>
              <a:fillRect/>
            </a:stretch>
          </p:blipFill>
          <p:spPr bwMode="auto">
            <a:xfrm>
              <a:off x="336" y="2448"/>
              <a:ext cx="3264" cy="1392"/>
            </a:xfrm>
            <a:prstGeom prst="rect">
              <a:avLst/>
            </a:prstGeom>
            <a:noFill/>
            <a:ln w="9525">
              <a:noFill/>
              <a:miter lim="800000"/>
              <a:headEnd/>
              <a:tailEnd/>
            </a:ln>
          </p:spPr>
        </p:pic>
        <p:pic>
          <p:nvPicPr>
            <p:cNvPr id="9" name="Picture 26" descr="membrane_mov2"/>
            <p:cNvPicPr>
              <a:picLocks noChangeAspect="1" noChangeArrowheads="1"/>
            </p:cNvPicPr>
            <p:nvPr/>
          </p:nvPicPr>
          <p:blipFill>
            <a:blip r:embed="rId3"/>
            <a:srcRect t="26558" r="11951" b="22095"/>
            <a:stretch>
              <a:fillRect/>
            </a:stretch>
          </p:blipFill>
          <p:spPr bwMode="auto">
            <a:xfrm>
              <a:off x="2145" y="2448"/>
              <a:ext cx="3183" cy="1392"/>
            </a:xfrm>
            <a:prstGeom prst="rect">
              <a:avLst/>
            </a:prstGeom>
            <a:noFill/>
            <a:ln w="9525">
              <a:noFill/>
              <a:miter lim="800000"/>
              <a:headEnd/>
              <a:tailEnd/>
            </a:ln>
          </p:spPr>
        </p:pic>
      </p:grpSp>
      <p:pic>
        <p:nvPicPr>
          <p:cNvPr id="13" name="Picture 44" descr="tfr_opaque_rightsideup"/>
          <p:cNvPicPr>
            <a:picLocks noChangeAspect="1" noChangeArrowheads="1"/>
          </p:cNvPicPr>
          <p:nvPr/>
        </p:nvPicPr>
        <p:blipFill>
          <a:blip r:embed="rId4"/>
          <a:srcRect/>
          <a:stretch>
            <a:fillRect/>
          </a:stretch>
        </p:blipFill>
        <p:spPr bwMode="auto">
          <a:xfrm>
            <a:off x="2057400" y="2095500"/>
            <a:ext cx="3200400" cy="2400300"/>
          </a:xfrm>
          <a:prstGeom prst="rect">
            <a:avLst/>
          </a:prstGeom>
          <a:noFill/>
          <a:ln w="9525">
            <a:noFill/>
            <a:miter lim="800000"/>
            <a:headEnd/>
            <a:tailEnd/>
          </a:ln>
        </p:spPr>
      </p:pic>
      <p:sp>
        <p:nvSpPr>
          <p:cNvPr id="22" name="Text Box 27"/>
          <p:cNvSpPr txBox="1">
            <a:spLocks noChangeArrowheads="1"/>
          </p:cNvSpPr>
          <p:nvPr/>
        </p:nvSpPr>
        <p:spPr bwMode="auto">
          <a:xfrm>
            <a:off x="5105400" y="1371600"/>
            <a:ext cx="3786614" cy="46166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400" dirty="0" smtClean="0">
                <a:latin typeface="Book Antiqua" pitchFamily="18" charset="0"/>
                <a:ea typeface="ＭＳ Ｐゴシック" pitchFamily="-65" charset="-128"/>
              </a:rPr>
              <a:t>Type II Plasma Membrane</a:t>
            </a:r>
            <a:endParaRPr lang="en-US" sz="2400" dirty="0">
              <a:latin typeface="Book Antiqua" pitchFamily="18" charset="0"/>
              <a:ea typeface="ＭＳ Ｐゴシック" pitchFamily="-65" charset="-128"/>
            </a:endParaRPr>
          </a:p>
        </p:txBody>
      </p:sp>
    </p:spTree>
    <p:extLst>
      <p:ext uri="{BB962C8B-B14F-4D97-AF65-F5344CB8AC3E}">
        <p14:creationId xmlns:p14="http://schemas.microsoft.com/office/powerpoint/2010/main" val="26692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err="1">
                <a:latin typeface="Book Antiqua" pitchFamily="18" charset="0"/>
              </a:rPr>
              <a:t>Hydropathy</a:t>
            </a:r>
            <a:r>
              <a:rPr lang="en-US" sz="2800" dirty="0">
                <a:latin typeface="Book Antiqua" pitchFamily="18" charset="0"/>
              </a:rPr>
              <a:t> Plot Determination for Transferrin Receptor 1 (TfR1)</a:t>
            </a: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47</a:t>
            </a:fld>
            <a:endParaRPr lang="en-US">
              <a:solidFill>
                <a:schemeClr val="tx1"/>
              </a:solidFill>
            </a:endParaRPr>
          </a:p>
        </p:txBody>
      </p:sp>
      <p:sp>
        <p:nvSpPr>
          <p:cNvPr id="3" name="TextBox 2"/>
          <p:cNvSpPr txBox="1"/>
          <p:nvPr/>
        </p:nvSpPr>
        <p:spPr>
          <a:xfrm>
            <a:off x="457200" y="1066800"/>
            <a:ext cx="8305800" cy="5632311"/>
          </a:xfrm>
          <a:prstGeom prst="rect">
            <a:avLst/>
          </a:prstGeom>
          <a:noFill/>
        </p:spPr>
        <p:txBody>
          <a:bodyPr wrap="square" rtlCol="0">
            <a:spAutoFit/>
          </a:bodyPr>
          <a:lstStyle/>
          <a:p>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p>
          <a:p>
            <a:r>
              <a:rPr lang="en-US" sz="2400" dirty="0" smtClean="0">
                <a:latin typeface="Book Antiqua" pitchFamily="18" charset="0"/>
                <a:cs typeface="Courier New" pitchFamily="49" charset="0"/>
              </a:rPr>
              <a:t>Obtain </a:t>
            </a:r>
            <a:r>
              <a:rPr lang="en-US" sz="2400" dirty="0">
                <a:latin typeface="Book Antiqua" pitchFamily="18" charset="0"/>
                <a:cs typeface="Courier New" pitchFamily="49" charset="0"/>
              </a:rPr>
              <a:t>protein sequence from http://</a:t>
            </a:r>
            <a:r>
              <a:rPr lang="en-US" sz="2400" dirty="0" smtClean="0">
                <a:latin typeface="Book Antiqua" pitchFamily="18" charset="0"/>
                <a:cs typeface="Courier New" pitchFamily="49" charset="0"/>
              </a:rPr>
              <a:t>www.uniprot.org website.</a:t>
            </a:r>
          </a:p>
          <a:p>
            <a:endParaRPr lang="en-US" sz="2400" dirty="0">
              <a:latin typeface="Book Antiqua" pitchFamily="18" charset="0"/>
              <a:cs typeface="Courier New" pitchFamily="49" charset="0"/>
            </a:endParaRPr>
          </a:p>
          <a:p>
            <a:pPr marL="628650" lvl="1" indent="-171450">
              <a:buFont typeface="Wingdings" pitchFamily="2" charset="2"/>
              <a:buChar char="§"/>
            </a:pPr>
            <a:r>
              <a:rPr lang="en-US" sz="2400" dirty="0" smtClean="0">
                <a:latin typeface="Book Antiqua" pitchFamily="18" charset="0"/>
                <a:cs typeface="Courier New" pitchFamily="49" charset="0"/>
              </a:rPr>
              <a:t>Search in: Protein Knowledge (</a:t>
            </a:r>
            <a:r>
              <a:rPr lang="en-US" sz="2400" dirty="0" err="1" smtClean="0">
                <a:latin typeface="Book Antiqua" pitchFamily="18" charset="0"/>
                <a:cs typeface="Courier New" pitchFamily="49" charset="0"/>
              </a:rPr>
              <a:t>UnitProtKB</a:t>
            </a:r>
            <a:r>
              <a:rPr lang="en-US" sz="2400" dirty="0" smtClean="0">
                <a:latin typeface="Book Antiqua" pitchFamily="18" charset="0"/>
                <a:cs typeface="Courier New" pitchFamily="49" charset="0"/>
              </a:rPr>
              <a:t>)</a:t>
            </a:r>
          </a:p>
          <a:p>
            <a:pPr marL="628650" lvl="1" indent="-171450">
              <a:buFont typeface="Wingdings" pitchFamily="2" charset="2"/>
              <a:buChar char="§"/>
            </a:pPr>
            <a:r>
              <a:rPr lang="en-US" sz="2400" dirty="0" smtClean="0">
                <a:latin typeface="Book Antiqua" pitchFamily="18" charset="0"/>
                <a:cs typeface="Courier New" pitchFamily="49" charset="0"/>
              </a:rPr>
              <a:t>Query: Transferrin Receptor 1</a:t>
            </a:r>
          </a:p>
          <a:p>
            <a:pPr marL="628650" lvl="1" indent="-171450">
              <a:buFont typeface="Wingdings" pitchFamily="2" charset="2"/>
              <a:buChar char="§"/>
            </a:pPr>
            <a:r>
              <a:rPr lang="en-US" sz="2400" dirty="0" smtClean="0">
                <a:latin typeface="Book Antiqua" pitchFamily="18" charset="0"/>
                <a:cs typeface="Courier New" pitchFamily="49" charset="0"/>
              </a:rPr>
              <a:t>Click on Homo Sapiens Entry (Q9UP52)</a:t>
            </a:r>
          </a:p>
          <a:p>
            <a:pPr marL="628650" lvl="1" indent="-171450">
              <a:buFont typeface="Wingdings" pitchFamily="2" charset="2"/>
              <a:buChar char="§"/>
            </a:pPr>
            <a:r>
              <a:rPr lang="en-US" sz="2400" dirty="0" smtClean="0">
                <a:latin typeface="Book Antiqua" pitchFamily="18" charset="0"/>
                <a:cs typeface="Courier New" pitchFamily="49" charset="0"/>
              </a:rPr>
              <a:t>Sequence: Copy the sequence</a:t>
            </a:r>
            <a:endParaRPr lang="en-US" sz="1200" dirty="0">
              <a:latin typeface="Courier New" pitchFamily="49" charset="0"/>
              <a:cs typeface="Courier New" pitchFamily="49" charset="0"/>
            </a:endParaRPr>
          </a:p>
          <a:p>
            <a:pPr marL="628650" lvl="1" indent="-171450">
              <a:buFont typeface="Wingdings" pitchFamily="2" charset="2"/>
              <a:buChar char="§"/>
            </a:pPr>
            <a:endParaRPr lang="en-US" sz="1200" dirty="0">
              <a:latin typeface="Courier New" pitchFamily="49" charset="0"/>
              <a:cs typeface="Courier New" pitchFamily="49" charset="0"/>
            </a:endParaRPr>
          </a:p>
          <a:p>
            <a:r>
              <a:rPr lang="en-US" sz="1200" dirty="0" smtClean="0">
                <a:latin typeface="Courier New" pitchFamily="49" charset="0"/>
                <a:cs typeface="Courier New" pitchFamily="49" charset="0"/>
              </a:rPr>
              <a:t>     1  </a:t>
            </a:r>
            <a:r>
              <a:rPr lang="en-US" sz="1200" dirty="0">
                <a:latin typeface="Courier New" pitchFamily="49" charset="0"/>
                <a:cs typeface="Courier New" pitchFamily="49" charset="0"/>
              </a:rPr>
              <a:t>MMDQARSAFSNLFGGEPLSYTRFSLARQVDGDNSHVEMKLAVDEEENADNNTKANVTKPK</a:t>
            </a:r>
          </a:p>
          <a:p>
            <a:r>
              <a:rPr lang="en-US" sz="1200" dirty="0">
                <a:latin typeface="Courier New" pitchFamily="49" charset="0"/>
                <a:cs typeface="Courier New" pitchFamily="49" charset="0"/>
              </a:rPr>
              <a:t>    61  RCSGSICYGTIAVIVFFLIGFMIGYLGYCKGVEPKTECERLAGTESPVREEPGEDFPAAR</a:t>
            </a:r>
          </a:p>
          <a:p>
            <a:r>
              <a:rPr lang="en-US" sz="1200" dirty="0">
                <a:latin typeface="Courier New" pitchFamily="49" charset="0"/>
                <a:cs typeface="Courier New" pitchFamily="49" charset="0"/>
              </a:rPr>
              <a:t>   121  RLYWDDLKRKLSEKLDSTDFTGTIKLLNENSYVPREAGSQKDENLALYVENQFREFKLSK</a:t>
            </a:r>
          </a:p>
          <a:p>
            <a:r>
              <a:rPr lang="en-US" sz="1200" dirty="0">
                <a:latin typeface="Courier New" pitchFamily="49" charset="0"/>
                <a:cs typeface="Courier New" pitchFamily="49" charset="0"/>
              </a:rPr>
              <a:t>   181  VWRDQHFVKIQVKDSAQNSVIIVDKNGRLVYLVENPGGYVAYSKAATVTGKLVHANFGTK</a:t>
            </a:r>
          </a:p>
          <a:p>
            <a:r>
              <a:rPr lang="en-US" sz="1200" dirty="0">
                <a:latin typeface="Courier New" pitchFamily="49" charset="0"/>
                <a:cs typeface="Courier New" pitchFamily="49" charset="0"/>
              </a:rPr>
              <a:t>   241  KDFEDLYTPVNGSIVIVRAGKITFAEKVANAESLNAIGVLIYMDQTKFPIVNAELSFFGH</a:t>
            </a:r>
          </a:p>
          <a:p>
            <a:r>
              <a:rPr lang="en-US" sz="1200" dirty="0">
                <a:latin typeface="Courier New" pitchFamily="49" charset="0"/>
                <a:cs typeface="Courier New" pitchFamily="49" charset="0"/>
              </a:rPr>
              <a:t>   301  AHLGTGDPYTPGFPSFNHTQFPPSRSSGLPNIPVQTISRAAAEKLFGNMEGDCPSDWKTD</a:t>
            </a:r>
          </a:p>
          <a:p>
            <a:r>
              <a:rPr lang="en-US" sz="1200" dirty="0">
                <a:latin typeface="Courier New" pitchFamily="49" charset="0"/>
                <a:cs typeface="Courier New" pitchFamily="49" charset="0"/>
              </a:rPr>
              <a:t>   361  STCRMVTSESKNVKLTVSNVLKEIKILNIFGVIKGFVEPDHYVVVGAQRDAWGPGAAKSG</a:t>
            </a:r>
          </a:p>
          <a:p>
            <a:r>
              <a:rPr lang="en-US" sz="1200" dirty="0">
                <a:latin typeface="Courier New" pitchFamily="49" charset="0"/>
                <a:cs typeface="Courier New" pitchFamily="49" charset="0"/>
              </a:rPr>
              <a:t>   421  VGTALLLKLAQMFSDMVLKDGFQPSRSIIFASWSAGDFGSVGATEWLEGYLSSLHLKAFT</a:t>
            </a:r>
          </a:p>
          <a:p>
            <a:r>
              <a:rPr lang="en-US" sz="1200" dirty="0">
                <a:latin typeface="Courier New" pitchFamily="49" charset="0"/>
                <a:cs typeface="Courier New" pitchFamily="49" charset="0"/>
              </a:rPr>
              <a:t>   481  YINLDKAVLGTSNFKVSASPLLYTLIEKTMQNVKHPVTGQFLYQDSNWASKVEKLTLDNA</a:t>
            </a:r>
          </a:p>
          <a:p>
            <a:r>
              <a:rPr lang="en-US" sz="1200" dirty="0">
                <a:latin typeface="Courier New" pitchFamily="49" charset="0"/>
                <a:cs typeface="Courier New" pitchFamily="49" charset="0"/>
              </a:rPr>
              <a:t>   541  AFPFLAYSGIPAVSFCFCEDTDYPYLGTTMDTYKELIERIPELNKVARAAAEVAGQFVIK</a:t>
            </a:r>
          </a:p>
          <a:p>
            <a:r>
              <a:rPr lang="en-US" sz="1200" dirty="0">
                <a:latin typeface="Courier New" pitchFamily="49" charset="0"/>
                <a:cs typeface="Courier New" pitchFamily="49" charset="0"/>
              </a:rPr>
              <a:t>   601  LTHDVELNLDYERYNSQLLSFVRDLNQYRADIKEMGLSLQWLYSARGDFFRATSRLTTDF</a:t>
            </a:r>
          </a:p>
          <a:p>
            <a:r>
              <a:rPr lang="en-US" sz="1200" dirty="0">
                <a:latin typeface="Courier New" pitchFamily="49" charset="0"/>
                <a:cs typeface="Courier New" pitchFamily="49" charset="0"/>
              </a:rPr>
              <a:t>   661  GNAEKTDRFVMKKLNDRVMRVEYHFLSPYVSPKESPFRHVFWGSGSHTLPALLENLKLRK</a:t>
            </a:r>
          </a:p>
          <a:p>
            <a:r>
              <a:rPr lang="en-US" sz="1200" dirty="0">
                <a:latin typeface="Courier New" pitchFamily="49" charset="0"/>
                <a:cs typeface="Courier New" pitchFamily="49" charset="0"/>
              </a:rPr>
              <a:t>   721  QNNGAFNETLFRNQLALATWTIQGAANALSGDVWDIDNEF</a:t>
            </a:r>
          </a:p>
        </p:txBody>
      </p:sp>
    </p:spTree>
    <p:extLst>
      <p:ext uri="{BB962C8B-B14F-4D97-AF65-F5344CB8AC3E}">
        <p14:creationId xmlns:p14="http://schemas.microsoft.com/office/powerpoint/2010/main" val="250369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7" end="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8" end="1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9" end="1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err="1">
                <a:latin typeface="Book Antiqua" pitchFamily="18" charset="0"/>
              </a:rPr>
              <a:t>Hydropathy</a:t>
            </a:r>
            <a:r>
              <a:rPr lang="en-US" sz="2800" dirty="0">
                <a:latin typeface="Book Antiqua" pitchFamily="18" charset="0"/>
              </a:rPr>
              <a:t> Plot Determination for Transferrin Receptor 1 (TfR1)</a:t>
            </a: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48</a:t>
            </a:fld>
            <a:endParaRPr lang="en-US">
              <a:solidFill>
                <a:schemeClr val="tx1"/>
              </a:solidFill>
            </a:endParaRPr>
          </a:p>
        </p:txBody>
      </p:sp>
      <p:sp>
        <p:nvSpPr>
          <p:cNvPr id="3" name="TextBox 2"/>
          <p:cNvSpPr txBox="1"/>
          <p:nvPr/>
        </p:nvSpPr>
        <p:spPr>
          <a:xfrm>
            <a:off x="457200" y="1066800"/>
            <a:ext cx="8305800" cy="1569660"/>
          </a:xfrm>
          <a:prstGeom prst="rect">
            <a:avLst/>
          </a:prstGeom>
          <a:noFill/>
        </p:spPr>
        <p:txBody>
          <a:bodyPr wrap="square" rtlCol="0">
            <a:spAutoFit/>
          </a:bodyPr>
          <a:lstStyle/>
          <a:p>
            <a:r>
              <a:rPr lang="en-US" sz="2400" dirty="0">
                <a:latin typeface="Book Antiqua" pitchFamily="18" charset="0"/>
                <a:cs typeface="Courier New" pitchFamily="49" charset="0"/>
              </a:rPr>
              <a:t> </a:t>
            </a:r>
            <a:r>
              <a:rPr lang="en-US" sz="2400" dirty="0" smtClean="0">
                <a:latin typeface="Book Antiqua" pitchFamily="18" charset="0"/>
                <a:cs typeface="Courier New" pitchFamily="49" charset="0"/>
              </a:rPr>
              <a:t>    Go to </a:t>
            </a:r>
            <a:r>
              <a:rPr lang="en-US" sz="2000" dirty="0" smtClean="0">
                <a:latin typeface="Book Antiqua" pitchFamily="18" charset="0"/>
                <a:cs typeface="Courier New" pitchFamily="49" charset="0"/>
              </a:rPr>
              <a:t>http</a:t>
            </a:r>
            <a:r>
              <a:rPr lang="en-US" sz="2000" dirty="0">
                <a:latin typeface="Book Antiqua" pitchFamily="18" charset="0"/>
                <a:cs typeface="Courier New" pitchFamily="49" charset="0"/>
              </a:rPr>
              <a:t>://www.vivo.colostate.edu/molkit/hydropathy/</a:t>
            </a:r>
            <a:endParaRPr lang="en-US" sz="2000" dirty="0" smtClean="0">
              <a:latin typeface="Book Antiqua" pitchFamily="18" charset="0"/>
              <a:cs typeface="Courier New" pitchFamily="49" charset="0"/>
            </a:endParaRPr>
          </a:p>
          <a:p>
            <a:pPr marL="628650" lvl="1" indent="-171450">
              <a:buFont typeface="Wingdings" pitchFamily="2" charset="2"/>
              <a:buChar char="§"/>
            </a:pPr>
            <a:r>
              <a:rPr lang="en-US" sz="2400" dirty="0" smtClean="0">
                <a:latin typeface="Book Antiqua" pitchFamily="18" charset="0"/>
                <a:cs typeface="Courier New" pitchFamily="49" charset="0"/>
              </a:rPr>
              <a:t>Insert the sequence into the window</a:t>
            </a:r>
          </a:p>
          <a:p>
            <a:pPr marL="628650" lvl="1" indent="-171450">
              <a:buFont typeface="Wingdings" pitchFamily="2" charset="2"/>
              <a:buChar char="§"/>
            </a:pPr>
            <a:r>
              <a:rPr lang="en-US" sz="2400" dirty="0" smtClean="0">
                <a:latin typeface="Book Antiqua" pitchFamily="18" charset="0"/>
                <a:cs typeface="Courier New" pitchFamily="49" charset="0"/>
              </a:rPr>
              <a:t>Specify window size</a:t>
            </a:r>
          </a:p>
          <a:p>
            <a:pPr marL="628650" lvl="1" indent="-171450">
              <a:buFont typeface="Wingdings" pitchFamily="2" charset="2"/>
              <a:buChar char="§"/>
            </a:pPr>
            <a:r>
              <a:rPr lang="en-US" sz="2400" dirty="0" smtClean="0">
                <a:latin typeface="Book Antiqua" pitchFamily="18" charset="0"/>
                <a:cs typeface="Courier New" pitchFamily="49" charset="0"/>
              </a:rPr>
              <a:t>Specify </a:t>
            </a:r>
            <a:r>
              <a:rPr lang="en-US" sz="2400" dirty="0" err="1" smtClean="0">
                <a:latin typeface="Book Antiqua" pitchFamily="18" charset="0"/>
                <a:cs typeface="Courier New" pitchFamily="49" charset="0"/>
              </a:rPr>
              <a:t>Kitt</a:t>
            </a:r>
            <a:r>
              <a:rPr lang="en-US" sz="2400" dirty="0" smtClean="0">
                <a:latin typeface="Book Antiqua" pitchFamily="18" charset="0"/>
                <a:cs typeface="Courier New" pitchFamily="49" charset="0"/>
              </a:rPr>
              <a:t>-Doolittle scale</a:t>
            </a:r>
            <a:endParaRPr lang="en-US" sz="1200" dirty="0">
              <a:latin typeface="Courier New" pitchFamily="49" charset="0"/>
              <a:cs typeface="Courier New" pitchFamily="49"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60" t="28355" r="49019" b="35822"/>
          <a:stretch/>
        </p:blipFill>
        <p:spPr bwMode="auto">
          <a:xfrm>
            <a:off x="3434028" y="2796883"/>
            <a:ext cx="5633772" cy="3832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7"/>
          <p:cNvSpPr txBox="1">
            <a:spLocks noChangeArrowheads="1"/>
          </p:cNvSpPr>
          <p:nvPr/>
        </p:nvSpPr>
        <p:spPr bwMode="auto">
          <a:xfrm>
            <a:off x="338138" y="4221540"/>
            <a:ext cx="3471862" cy="1569660"/>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2400" dirty="0" smtClean="0">
                <a:latin typeface="Book Antiqua" pitchFamily="18" charset="0"/>
                <a:ea typeface="ＭＳ Ｐゴシック" pitchFamily="-65" charset="-128"/>
              </a:rPr>
              <a:t>One </a:t>
            </a:r>
            <a:r>
              <a:rPr lang="en-US" sz="2400" dirty="0" err="1" smtClean="0">
                <a:latin typeface="Book Antiqua" pitchFamily="18" charset="0"/>
                <a:ea typeface="ＭＳ Ｐゴシック" pitchFamily="-65" charset="-128"/>
              </a:rPr>
              <a:t>transmembrane</a:t>
            </a:r>
            <a:r>
              <a:rPr lang="en-US" sz="2400" dirty="0" smtClean="0">
                <a:latin typeface="Book Antiqua" pitchFamily="18" charset="0"/>
                <a:ea typeface="ＭＳ Ｐゴシック" pitchFamily="-65" charset="-128"/>
              </a:rPr>
              <a:t> region correctly</a:t>
            </a:r>
          </a:p>
          <a:p>
            <a:pPr eaLnBrk="0" fontAlgn="base" hangingPunct="0">
              <a:spcBef>
                <a:spcPct val="0"/>
              </a:spcBef>
              <a:spcAft>
                <a:spcPct val="0"/>
              </a:spcAft>
            </a:pPr>
            <a:r>
              <a:rPr lang="en-US" sz="2400" dirty="0" smtClean="0">
                <a:latin typeface="Book Antiqua" pitchFamily="18" charset="0"/>
                <a:ea typeface="ＭＳ Ｐゴシック" pitchFamily="-65" charset="-128"/>
              </a:rPr>
              <a:t>predicted at the N-    </a:t>
            </a:r>
            <a:br>
              <a:rPr lang="en-US" sz="2400" dirty="0" smtClean="0">
                <a:latin typeface="Book Antiqua" pitchFamily="18" charset="0"/>
                <a:ea typeface="ＭＳ Ｐゴシック" pitchFamily="-65" charset="-128"/>
              </a:rPr>
            </a:br>
            <a:r>
              <a:rPr lang="en-US" sz="2400" dirty="0" smtClean="0">
                <a:latin typeface="Book Antiqua" pitchFamily="18" charset="0"/>
                <a:ea typeface="ＭＳ Ｐゴシック" pitchFamily="-65" charset="-128"/>
              </a:rPr>
              <a:t>terminus </a:t>
            </a:r>
            <a:endParaRPr lang="en-US" sz="2400" dirty="0">
              <a:latin typeface="Book Antiqua" pitchFamily="18" charset="0"/>
              <a:ea typeface="ＭＳ Ｐゴシック" pitchFamily="-65" charset="-128"/>
            </a:endParaRPr>
          </a:p>
        </p:txBody>
      </p:sp>
      <p:cxnSp>
        <p:nvCxnSpPr>
          <p:cNvPr id="8" name="Straight Arrow Connector 7"/>
          <p:cNvCxnSpPr/>
          <p:nvPr/>
        </p:nvCxnSpPr>
        <p:spPr>
          <a:xfrm flipH="1">
            <a:off x="2667000" y="3810000"/>
            <a:ext cx="1524000" cy="5334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1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err="1">
                <a:latin typeface="Book Antiqua" pitchFamily="18" charset="0"/>
              </a:rPr>
              <a:t>Hydropathy</a:t>
            </a:r>
            <a:r>
              <a:rPr lang="en-US" sz="2800" dirty="0">
                <a:latin typeface="Book Antiqua" pitchFamily="18" charset="0"/>
              </a:rPr>
              <a:t> Plot </a:t>
            </a:r>
            <a:r>
              <a:rPr lang="en-US" sz="2800" dirty="0" smtClean="0">
                <a:latin typeface="Book Antiqua" pitchFamily="18" charset="0"/>
              </a:rPr>
              <a:t>Correctly Predicts 7 </a:t>
            </a:r>
            <a:r>
              <a:rPr lang="en-US" sz="2800" dirty="0" err="1" smtClean="0">
                <a:latin typeface="Book Antiqua" pitchFamily="18" charset="0"/>
              </a:rPr>
              <a:t>Transmembranes</a:t>
            </a:r>
            <a:r>
              <a:rPr lang="en-US" sz="2800" dirty="0" smtClean="0">
                <a:latin typeface="Book Antiqua" pitchFamily="18" charset="0"/>
              </a:rPr>
              <a:t> for </a:t>
            </a:r>
            <a:r>
              <a:rPr lang="en-US" sz="2800" dirty="0" err="1" smtClean="0">
                <a:latin typeface="Book Antiqua" pitchFamily="18" charset="0"/>
              </a:rPr>
              <a:t>Bacteriorhodopsin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49</a:t>
            </a:fld>
            <a:endParaRPr lang="en-US">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676400"/>
            <a:ext cx="6953250"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953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15240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Lipid-Water Interactions lead to</a:t>
            </a:r>
          </a:p>
          <a:p>
            <a:pPr algn="ctr">
              <a:tabLst>
                <a:tab pos="2060575" algn="l"/>
              </a:tabLst>
            </a:pPr>
            <a:r>
              <a:rPr lang="en-US" sz="3400" b="1" dirty="0" smtClean="0">
                <a:latin typeface="Book Antiqua" pitchFamily="18" charset="0"/>
              </a:rPr>
              <a:t>Cell Formation</a:t>
            </a: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5</a:t>
            </a:fld>
            <a:endParaRPr lang="en-US" dirty="0">
              <a:solidFill>
                <a:schemeClr val="tx1"/>
              </a:solidFill>
              <a:latin typeface="Book Antiqua" pitchFamily="18" charset="0"/>
            </a:endParaRPr>
          </a:p>
        </p:txBody>
      </p:sp>
      <p:pic>
        <p:nvPicPr>
          <p:cNvPr id="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635"/>
          <a:stretch/>
        </p:blipFill>
        <p:spPr bwMode="auto">
          <a:xfrm>
            <a:off x="961443" y="4043244"/>
            <a:ext cx="7039557" cy="164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50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6F. Lipid Anchors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50</a:t>
            </a:fld>
            <a:endParaRPr lang="en-US">
              <a:solidFill>
                <a:schemeClr val="tx1"/>
              </a:solidFill>
            </a:endParaRPr>
          </a:p>
        </p:txBody>
      </p:sp>
      <p:sp>
        <p:nvSpPr>
          <p:cNvPr id="3" name="TextBox 2"/>
          <p:cNvSpPr txBox="1"/>
          <p:nvPr/>
        </p:nvSpPr>
        <p:spPr>
          <a:xfrm>
            <a:off x="457200" y="1066800"/>
            <a:ext cx="8305800" cy="5456878"/>
          </a:xfrm>
          <a:prstGeom prst="rect">
            <a:avLst/>
          </a:prstGeom>
          <a:noFill/>
        </p:spPr>
        <p:txBody>
          <a:bodyPr wrap="square" rtlCol="0">
            <a:spAutoFit/>
          </a:bodyPr>
          <a:lstStyle/>
          <a:p>
            <a:pPr>
              <a:lnSpc>
                <a:spcPct val="105000"/>
              </a:lnSpc>
            </a:pPr>
            <a:r>
              <a:rPr lang="en-US" sz="2400" dirty="0" smtClean="0">
                <a:latin typeface="Book Antiqua" pitchFamily="18" charset="0"/>
                <a:ea typeface="ＭＳ Ｐゴシック" pitchFamily="34" charset="-128"/>
              </a:rPr>
              <a:t>Some </a:t>
            </a:r>
            <a:r>
              <a:rPr lang="en-US" sz="2400" dirty="0">
                <a:latin typeface="Book Antiqua" pitchFamily="18" charset="0"/>
                <a:ea typeface="ＭＳ Ｐゴシック" pitchFamily="34" charset="-128"/>
              </a:rPr>
              <a:t>membrane proteins are </a:t>
            </a:r>
            <a:r>
              <a:rPr lang="en-US" sz="2400" dirty="0" smtClean="0">
                <a:latin typeface="Book Antiqua" pitchFamily="18" charset="0"/>
                <a:ea typeface="ＭＳ Ｐゴシック" pitchFamily="34" charset="-128"/>
              </a:rPr>
              <a:t>lipoproteins. </a:t>
            </a:r>
            <a:endParaRPr lang="en-US" sz="2400" dirty="0">
              <a:latin typeface="Book Antiqua" pitchFamily="18" charset="0"/>
              <a:ea typeface="ＭＳ Ｐゴシック" pitchFamily="34" charset="-128"/>
            </a:endParaRPr>
          </a:p>
          <a:p>
            <a:pPr marL="800100" lvl="1" indent="-342900">
              <a:lnSpc>
                <a:spcPct val="105000"/>
              </a:lnSpc>
              <a:buFont typeface="Wingdings" pitchFamily="2" charset="2"/>
              <a:buChar char="§"/>
            </a:pPr>
            <a:r>
              <a:rPr lang="en-US" sz="2400" dirty="0">
                <a:latin typeface="Book Antiqua" pitchFamily="18" charset="0"/>
                <a:ea typeface="ＭＳ Ｐゴシック" pitchFamily="34" charset="-128"/>
              </a:rPr>
              <a:t>They contain a covalently linked lipid molecule</a:t>
            </a:r>
          </a:p>
          <a:p>
            <a:pPr marL="1257300" lvl="2" indent="-342900">
              <a:lnSpc>
                <a:spcPct val="105000"/>
              </a:lnSpc>
              <a:buFontTx/>
              <a:buChar char="-"/>
            </a:pPr>
            <a:r>
              <a:rPr lang="en-US" sz="2400" dirty="0" smtClean="0">
                <a:latin typeface="Book Antiqua" pitchFamily="18" charset="0"/>
                <a:ea typeface="ＭＳ Ｐゴシック" pitchFamily="34" charset="-128"/>
              </a:rPr>
              <a:t>Long-chain </a:t>
            </a:r>
            <a:r>
              <a:rPr lang="en-US" sz="2400" dirty="0">
                <a:latin typeface="Book Antiqua" pitchFamily="18" charset="0"/>
                <a:ea typeface="ＭＳ Ｐゴシック" pitchFamily="34" charset="-128"/>
              </a:rPr>
              <a:t>fatty </a:t>
            </a:r>
            <a:r>
              <a:rPr lang="en-US" sz="2400" dirty="0" smtClean="0">
                <a:latin typeface="Book Antiqua" pitchFamily="18" charset="0"/>
                <a:ea typeface="ＭＳ Ｐゴシック" pitchFamily="34" charset="-128"/>
              </a:rPr>
              <a:t>acids</a:t>
            </a:r>
          </a:p>
          <a:p>
            <a:pPr marL="1257300" lvl="2" indent="-342900">
              <a:lnSpc>
                <a:spcPct val="105000"/>
              </a:lnSpc>
              <a:buFontTx/>
              <a:buChar char="-"/>
            </a:pPr>
            <a:r>
              <a:rPr lang="en-US" sz="2400" dirty="0" err="1" smtClean="0">
                <a:latin typeface="Book Antiqua" pitchFamily="18" charset="0"/>
                <a:ea typeface="ＭＳ Ｐゴシック" pitchFamily="34" charset="-128"/>
              </a:rPr>
              <a:t>Isoprenoids</a:t>
            </a:r>
            <a:endParaRPr lang="en-US" sz="2400" dirty="0" smtClean="0">
              <a:latin typeface="Book Antiqua" pitchFamily="18" charset="0"/>
              <a:ea typeface="ＭＳ Ｐゴシック" pitchFamily="34" charset="-128"/>
            </a:endParaRPr>
          </a:p>
          <a:p>
            <a:pPr marL="1257300" lvl="2" indent="-342900">
              <a:lnSpc>
                <a:spcPct val="105000"/>
              </a:lnSpc>
              <a:buFontTx/>
              <a:buChar char="-"/>
            </a:pPr>
            <a:r>
              <a:rPr lang="en-US" sz="2400" dirty="0" smtClean="0">
                <a:latin typeface="Book Antiqua" pitchFamily="18" charset="0"/>
                <a:ea typeface="ＭＳ Ｐゴシック" pitchFamily="34" charset="-128"/>
              </a:rPr>
              <a:t>Sterols</a:t>
            </a:r>
          </a:p>
          <a:p>
            <a:pPr marL="1257300" lvl="2" indent="-342900">
              <a:lnSpc>
                <a:spcPct val="105000"/>
              </a:lnSpc>
              <a:buFontTx/>
              <a:buChar char="-"/>
            </a:pPr>
            <a:r>
              <a:rPr lang="en-US" sz="2400" dirty="0" smtClean="0">
                <a:latin typeface="Book Antiqua" pitchFamily="18" charset="0"/>
                <a:ea typeface="ＭＳ Ｐゴシック" pitchFamily="34" charset="-128"/>
              </a:rPr>
              <a:t>Glycosylated </a:t>
            </a:r>
            <a:r>
              <a:rPr lang="en-US" sz="2400" dirty="0">
                <a:latin typeface="Book Antiqua" pitchFamily="18" charset="0"/>
                <a:ea typeface="ＭＳ Ｐゴシック" pitchFamily="34" charset="-128"/>
              </a:rPr>
              <a:t>phosphatidylinositol </a:t>
            </a:r>
            <a:r>
              <a:rPr lang="en-US" sz="2400" dirty="0" smtClean="0">
                <a:latin typeface="Book Antiqua" pitchFamily="18" charset="0"/>
                <a:ea typeface="ＭＳ Ｐゴシック" pitchFamily="34" charset="-128"/>
              </a:rPr>
              <a:t>(GPI</a:t>
            </a:r>
            <a:r>
              <a:rPr lang="en-US" sz="2400" dirty="0">
                <a:latin typeface="Book Antiqua" pitchFamily="18" charset="0"/>
                <a:ea typeface="ＭＳ Ｐゴシック" pitchFamily="34" charset="-128"/>
              </a:rPr>
              <a:t>)</a:t>
            </a:r>
          </a:p>
          <a:p>
            <a:pPr>
              <a:lnSpc>
                <a:spcPct val="105000"/>
              </a:lnSpc>
            </a:pPr>
            <a:endParaRPr lang="en-US" sz="1000" dirty="0" smtClean="0">
              <a:latin typeface="Book Antiqua" pitchFamily="18" charset="0"/>
              <a:ea typeface="ＭＳ Ｐゴシック" pitchFamily="34" charset="-128"/>
            </a:endParaRPr>
          </a:p>
          <a:p>
            <a:pPr marL="800100" lvl="1" indent="-342900">
              <a:lnSpc>
                <a:spcPct val="105000"/>
              </a:lnSpc>
              <a:buFont typeface="Wingdings" pitchFamily="2" charset="2"/>
              <a:buChar char="§"/>
            </a:pPr>
            <a:r>
              <a:rPr lang="en-US" sz="2400" dirty="0" smtClean="0">
                <a:latin typeface="Book Antiqua" pitchFamily="18" charset="0"/>
                <a:ea typeface="ＭＳ Ｐゴシック" pitchFamily="34" charset="-128"/>
              </a:rPr>
              <a:t>The </a:t>
            </a:r>
            <a:r>
              <a:rPr lang="en-US" sz="2400" dirty="0">
                <a:latin typeface="Book Antiqua" pitchFamily="18" charset="0"/>
                <a:ea typeface="ＭＳ Ｐゴシック" pitchFamily="34" charset="-128"/>
              </a:rPr>
              <a:t>lipid part can become part of the </a:t>
            </a:r>
            <a:r>
              <a:rPr lang="en-US" sz="2400" dirty="0" smtClean="0">
                <a:latin typeface="Book Antiqua" pitchFamily="18" charset="0"/>
                <a:ea typeface="ＭＳ Ｐゴシック" pitchFamily="34" charset="-128"/>
              </a:rPr>
              <a:t>membrane</a:t>
            </a:r>
          </a:p>
          <a:p>
            <a:pPr marL="1257300" lvl="2" indent="-342900">
              <a:lnSpc>
                <a:spcPct val="105000"/>
              </a:lnSpc>
              <a:buFontTx/>
              <a:buChar char="-"/>
            </a:pPr>
            <a:r>
              <a:rPr lang="en-US" sz="2400" dirty="0" smtClean="0">
                <a:latin typeface="Book Antiqua" pitchFamily="18" charset="0"/>
                <a:ea typeface="ＭＳ Ｐゴシック" pitchFamily="34" charset="-128"/>
              </a:rPr>
              <a:t>The anchoring process is reversible.</a:t>
            </a:r>
          </a:p>
          <a:p>
            <a:pPr marL="1257300" lvl="2" indent="-342900">
              <a:lnSpc>
                <a:spcPct val="105000"/>
              </a:lnSpc>
              <a:buFontTx/>
              <a:buChar char="-"/>
            </a:pPr>
            <a:r>
              <a:rPr lang="en-US" sz="2400" dirty="0" smtClean="0">
                <a:latin typeface="Book Antiqua" pitchFamily="18" charset="0"/>
                <a:ea typeface="ＭＳ Ｐゴシック" pitchFamily="34" charset="-128"/>
              </a:rPr>
              <a:t>May be more than one attached lipid moiety</a:t>
            </a:r>
          </a:p>
          <a:p>
            <a:pPr marL="1257300" lvl="2" indent="-342900">
              <a:lnSpc>
                <a:spcPct val="105000"/>
              </a:lnSpc>
              <a:buFontTx/>
              <a:buChar char="-"/>
            </a:pPr>
            <a:r>
              <a:rPr lang="en-US" sz="2400" dirty="0" smtClean="0">
                <a:latin typeface="Book Antiqua" pitchFamily="18" charset="0"/>
                <a:ea typeface="ＭＳ Ｐゴシック" pitchFamily="34" charset="-128"/>
              </a:rPr>
              <a:t>Other interactions, such as ionic attractions between positively charged Lys residues in the protein and negatively charged head groups contribute stability.</a:t>
            </a:r>
          </a:p>
          <a:p>
            <a:pPr lvl="2">
              <a:lnSpc>
                <a:spcPct val="105000"/>
              </a:lnSpc>
            </a:pPr>
            <a:endParaRPr lang="en-US" sz="1000" dirty="0" smtClean="0">
              <a:latin typeface="Book Antiqua" pitchFamily="18" charset="0"/>
              <a:ea typeface="ＭＳ Ｐゴシック" pitchFamily="34" charset="-128"/>
            </a:endParaRPr>
          </a:p>
        </p:txBody>
      </p:sp>
    </p:spTree>
    <p:extLst>
      <p:ext uri="{BB962C8B-B14F-4D97-AF65-F5344CB8AC3E}">
        <p14:creationId xmlns:p14="http://schemas.microsoft.com/office/powerpoint/2010/main" val="3090378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6F. Lipid Anchors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51</a:t>
            </a:fld>
            <a:endParaRPr lang="en-US">
              <a:solidFill>
                <a:schemeClr val="tx1"/>
              </a:solidFill>
            </a:endParaRPr>
          </a:p>
        </p:txBody>
      </p:sp>
      <p:sp>
        <p:nvSpPr>
          <p:cNvPr id="3" name="TextBox 2"/>
          <p:cNvSpPr txBox="1"/>
          <p:nvPr/>
        </p:nvSpPr>
        <p:spPr>
          <a:xfrm>
            <a:off x="457200" y="1676400"/>
            <a:ext cx="8305800" cy="2968505"/>
          </a:xfrm>
          <a:prstGeom prst="rect">
            <a:avLst/>
          </a:prstGeom>
          <a:noFill/>
        </p:spPr>
        <p:txBody>
          <a:bodyPr wrap="square" rtlCol="0">
            <a:spAutoFit/>
          </a:bodyPr>
          <a:lstStyle/>
          <a:p>
            <a:pPr marL="800100" lvl="1" indent="-342900">
              <a:lnSpc>
                <a:spcPct val="105000"/>
              </a:lnSpc>
              <a:buFont typeface="Wingdings" pitchFamily="2" charset="2"/>
              <a:buChar char="§"/>
            </a:pPr>
            <a:r>
              <a:rPr lang="en-US" sz="2400" dirty="0" smtClean="0">
                <a:latin typeface="Book Antiqua" pitchFamily="18" charset="0"/>
                <a:ea typeface="ＭＳ Ｐゴシック" pitchFamily="34" charset="-128"/>
              </a:rPr>
              <a:t>There is asymmetry in lipid anchoring.</a:t>
            </a:r>
          </a:p>
          <a:p>
            <a:pPr marL="800100" lvl="1" indent="-342900">
              <a:lnSpc>
                <a:spcPct val="105000"/>
              </a:lnSpc>
              <a:buFont typeface="Wingdings" pitchFamily="2" charset="2"/>
              <a:buChar char="§"/>
            </a:pPr>
            <a:endParaRPr lang="en-US" sz="2400" dirty="0">
              <a:latin typeface="Book Antiqua" pitchFamily="18" charset="0"/>
              <a:ea typeface="ＭＳ Ｐゴシック" pitchFamily="34" charset="-128"/>
            </a:endParaRPr>
          </a:p>
          <a:p>
            <a:pPr marL="1257300" lvl="2" indent="-342900">
              <a:lnSpc>
                <a:spcPct val="105000"/>
              </a:lnSpc>
              <a:buFontTx/>
              <a:buChar char="-"/>
            </a:pPr>
            <a:r>
              <a:rPr lang="en-US" sz="2400" dirty="0" smtClean="0">
                <a:latin typeface="Book Antiqua" pitchFamily="18" charset="0"/>
                <a:ea typeface="ＭＳ Ｐゴシック" pitchFamily="34" charset="-128"/>
              </a:rPr>
              <a:t>GPI anchors are found only on the outer leaflet of the plasma membrane.</a:t>
            </a:r>
          </a:p>
          <a:p>
            <a:pPr marL="1257300" lvl="2" indent="-342900">
              <a:lnSpc>
                <a:spcPct val="105000"/>
              </a:lnSpc>
              <a:buFontTx/>
              <a:buChar char="-"/>
            </a:pPr>
            <a:endParaRPr lang="en-US" sz="2400" dirty="0" smtClean="0">
              <a:latin typeface="Book Antiqua" pitchFamily="18" charset="0"/>
              <a:ea typeface="ＭＳ Ｐゴシック" pitchFamily="34" charset="-128"/>
            </a:endParaRPr>
          </a:p>
          <a:p>
            <a:pPr marL="1257300" lvl="2" indent="-342900">
              <a:lnSpc>
                <a:spcPct val="105000"/>
              </a:lnSpc>
              <a:buFontTx/>
              <a:buChar char="-"/>
            </a:pPr>
            <a:r>
              <a:rPr lang="en-US" sz="2400" dirty="0" smtClean="0">
                <a:latin typeface="Book Antiqua" pitchFamily="18" charset="0"/>
                <a:ea typeface="ＭＳ Ｐゴシック" pitchFamily="34" charset="-128"/>
              </a:rPr>
              <a:t>Lipid component displays a </a:t>
            </a:r>
            <a:r>
              <a:rPr lang="en-US" sz="2400" b="1" dirty="0" smtClean="0">
                <a:latin typeface="Book Antiqua" pitchFamily="18" charset="0"/>
                <a:ea typeface="ＭＳ Ｐゴシック" pitchFamily="34" charset="-128"/>
              </a:rPr>
              <a:t>targeting function</a:t>
            </a:r>
          </a:p>
          <a:p>
            <a:pPr marL="1257300" lvl="2" indent="-342900">
              <a:lnSpc>
                <a:spcPct val="105000"/>
              </a:lnSpc>
              <a:buFontTx/>
              <a:buChar char="-"/>
            </a:pPr>
            <a:endParaRPr lang="en-US" sz="1000" dirty="0">
              <a:latin typeface="Book Antiqua" pitchFamily="18" charset="0"/>
              <a:ea typeface="ＭＳ Ｐゴシック" pitchFamily="34" charset="-128"/>
            </a:endParaRPr>
          </a:p>
          <a:p>
            <a:pPr marL="1714500" lvl="3" indent="-342900">
              <a:lnSpc>
                <a:spcPct val="105000"/>
              </a:lnSpc>
              <a:buFont typeface="Arial" pitchFamily="34" charset="0"/>
              <a:buChar char="•"/>
            </a:pPr>
            <a:r>
              <a:rPr lang="en-US" sz="2400" dirty="0" smtClean="0">
                <a:latin typeface="Book Antiqua" pitchFamily="18" charset="0"/>
                <a:ea typeface="ＭＳ Ｐゴシック" pitchFamily="34" charset="-128"/>
              </a:rPr>
              <a:t>Directs proteins to correct membrane location</a:t>
            </a:r>
            <a:endParaRPr lang="en-US" sz="2400" dirty="0">
              <a:latin typeface="Book Antiqua" pitchFamily="18" charset="0"/>
            </a:endParaRPr>
          </a:p>
        </p:txBody>
      </p:sp>
    </p:spTree>
    <p:extLst>
      <p:ext uri="{BB962C8B-B14F-4D97-AF65-F5344CB8AC3E}">
        <p14:creationId xmlns:p14="http://schemas.microsoft.com/office/powerpoint/2010/main" val="1167380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6F. Lipid Anchors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52</a:t>
            </a:fld>
            <a:endParaRPr lang="en-US">
              <a:solidFill>
                <a:schemeClr val="tx1"/>
              </a:solidFill>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146"/>
          <a:stretch/>
        </p:blipFill>
        <p:spPr bwMode="auto">
          <a:xfrm>
            <a:off x="809625" y="1066801"/>
            <a:ext cx="7524750" cy="506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061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Lipids Aggregate into Structures in Water</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6</a:t>
            </a:fld>
            <a:endParaRPr lang="en-US">
              <a:solidFill>
                <a:schemeClr val="tx1"/>
              </a:solidFill>
            </a:endParaRPr>
          </a:p>
        </p:txBody>
      </p:sp>
      <p:sp>
        <p:nvSpPr>
          <p:cNvPr id="3" name="TextBox 2"/>
          <p:cNvSpPr txBox="1"/>
          <p:nvPr/>
        </p:nvSpPr>
        <p:spPr>
          <a:xfrm>
            <a:off x="381000" y="1074003"/>
            <a:ext cx="8458200" cy="5632311"/>
          </a:xfrm>
          <a:prstGeom prst="rect">
            <a:avLst/>
          </a:prstGeom>
          <a:noFill/>
        </p:spPr>
        <p:txBody>
          <a:bodyPr wrap="square" rtlCol="0">
            <a:spAutoFit/>
          </a:bodyPr>
          <a:lstStyle/>
          <a:p>
            <a:pPr marL="0" lvl="1">
              <a:spcBef>
                <a:spcPct val="0"/>
              </a:spcBef>
            </a:pPr>
            <a:r>
              <a:rPr lang="en-US" sz="2400" dirty="0" smtClean="0">
                <a:latin typeface="Book Antiqua" pitchFamily="18" charset="0"/>
                <a:ea typeface="ＭＳ Ｐゴシック" pitchFamily="34" charset="-128"/>
              </a:rPr>
              <a:t>Lipids are typically </a:t>
            </a:r>
            <a:r>
              <a:rPr lang="en-US" sz="2400" dirty="0" err="1" smtClean="0">
                <a:latin typeface="Book Antiqua" pitchFamily="18" charset="0"/>
                <a:ea typeface="ＭＳ Ｐゴシック" pitchFamily="34" charset="-128"/>
              </a:rPr>
              <a:t>amphiphatic</a:t>
            </a:r>
            <a:r>
              <a:rPr lang="en-US" sz="2400" dirty="0" smtClean="0">
                <a:latin typeface="Book Antiqua" pitchFamily="18" charset="0"/>
                <a:ea typeface="ＭＳ Ｐゴシック" pitchFamily="34" charset="-128"/>
              </a:rPr>
              <a:t> molecules that are water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insoluble. When mixed with water they:</a:t>
            </a:r>
          </a:p>
          <a:p>
            <a:pPr marL="0" lvl="1">
              <a:spcBef>
                <a:spcPct val="0"/>
              </a:spcBef>
            </a:pPr>
            <a:endParaRPr lang="en-US" sz="2400" dirty="0">
              <a:latin typeface="Book Antiqua" pitchFamily="18" charset="0"/>
              <a:ea typeface="ＭＳ Ｐゴシック" pitchFamily="34" charset="-128"/>
            </a:endParaRPr>
          </a:p>
          <a:p>
            <a:pPr lvl="1" indent="-457200">
              <a:spcBef>
                <a:spcPct val="0"/>
              </a:spcBef>
              <a:buAutoNum type="alphaUcPeriod"/>
            </a:pPr>
            <a:r>
              <a:rPr lang="en-US" sz="2400" dirty="0" smtClean="0">
                <a:latin typeface="Book Antiqua" pitchFamily="18" charset="0"/>
                <a:ea typeface="ＭＳ Ｐゴシック" pitchFamily="34" charset="-128"/>
              </a:rPr>
              <a:t>Aggregate in a phase separate from their aqueous surroundings.</a:t>
            </a:r>
          </a:p>
          <a:p>
            <a:pPr lvl="1" indent="-457200">
              <a:spcBef>
                <a:spcPct val="0"/>
              </a:spcBef>
              <a:buAutoNum type="alphaUcPeriod"/>
            </a:pPr>
            <a:endParaRPr lang="en-US" sz="2400" dirty="0" smtClean="0">
              <a:latin typeface="Book Antiqua" pitchFamily="18" charset="0"/>
              <a:ea typeface="ＭＳ Ｐゴシック" pitchFamily="34" charset="-128"/>
            </a:endParaRPr>
          </a:p>
          <a:p>
            <a:pPr lvl="1" indent="-457200">
              <a:spcBef>
                <a:spcPct val="0"/>
              </a:spcBef>
              <a:buAutoNum type="alphaUcPeriod"/>
            </a:pPr>
            <a:r>
              <a:rPr lang="en-US" sz="2400" dirty="0" smtClean="0">
                <a:latin typeface="Book Antiqua" pitchFamily="18" charset="0"/>
                <a:ea typeface="ＭＳ Ｐゴシック" pitchFamily="34" charset="-128"/>
              </a:rPr>
              <a:t>The hydrophobic (nonpolar) moieties cluster together to reduce exposure to water.</a:t>
            </a:r>
          </a:p>
          <a:p>
            <a:pPr lvl="1" indent="-457200">
              <a:spcBef>
                <a:spcPct val="0"/>
              </a:spcBef>
              <a:buAutoNum type="alphaUcPeriod"/>
            </a:pPr>
            <a:endParaRPr lang="en-US" sz="2400" dirty="0" smtClean="0">
              <a:latin typeface="Book Antiqua" pitchFamily="18" charset="0"/>
              <a:ea typeface="ＭＳ Ｐゴシック" pitchFamily="34" charset="-128"/>
            </a:endParaRPr>
          </a:p>
          <a:p>
            <a:pPr lvl="1" indent="-457200">
              <a:spcBef>
                <a:spcPct val="0"/>
              </a:spcBef>
              <a:buAutoNum type="alphaUcPeriod"/>
            </a:pPr>
            <a:r>
              <a:rPr lang="en-US" sz="2400" dirty="0" smtClean="0">
                <a:latin typeface="Book Antiqua" pitchFamily="18" charset="0"/>
                <a:ea typeface="ＭＳ Ｐゴシック" pitchFamily="34" charset="-128"/>
              </a:rPr>
              <a:t>The hydrophilic (polar) groups interact with the surrounding water.</a:t>
            </a:r>
          </a:p>
          <a:p>
            <a:pPr lvl="1" indent="-457200">
              <a:spcBef>
                <a:spcPct val="0"/>
              </a:spcBef>
              <a:buAutoNum type="alphaUcPeriod"/>
            </a:pPr>
            <a:endParaRPr lang="en-US" sz="2400" dirty="0" smtClean="0">
              <a:latin typeface="Book Antiqua" pitchFamily="18" charset="0"/>
              <a:ea typeface="ＭＳ Ｐゴシック" pitchFamily="34" charset="-128"/>
            </a:endParaRPr>
          </a:p>
          <a:p>
            <a:pPr lvl="2" indent="-457200">
              <a:spcBef>
                <a:spcPct val="0"/>
              </a:spcBef>
              <a:buFont typeface="Wingdings" pitchFamily="2" charset="2"/>
              <a:buChar char="§"/>
            </a:pPr>
            <a:r>
              <a:rPr lang="en-US" sz="2400" dirty="0" smtClean="0">
                <a:latin typeface="Book Antiqua" pitchFamily="18" charset="0"/>
                <a:ea typeface="ＭＳ Ｐゴシック" pitchFamily="34" charset="-128"/>
              </a:rPr>
              <a:t>Greater entropy for these water molecules than at the water-nonpolar moiety interphase.</a:t>
            </a:r>
          </a:p>
          <a:p>
            <a:pPr lvl="2" indent="-457200">
              <a:spcBef>
                <a:spcPct val="0"/>
              </a:spcBef>
              <a:buFont typeface="Wingdings" pitchFamily="2" charset="2"/>
              <a:buChar char="§"/>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139596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Lipids Aggregate into Structures in Water</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7</a:t>
            </a:fld>
            <a:endParaRPr lang="en-US">
              <a:solidFill>
                <a:schemeClr val="tx1"/>
              </a:solidFill>
            </a:endParaRPr>
          </a:p>
        </p:txBody>
      </p:sp>
      <p:sp>
        <p:nvSpPr>
          <p:cNvPr id="3" name="TextBox 2"/>
          <p:cNvSpPr txBox="1"/>
          <p:nvPr/>
        </p:nvSpPr>
        <p:spPr>
          <a:xfrm>
            <a:off x="762000" y="1143000"/>
            <a:ext cx="7696200" cy="5262979"/>
          </a:xfrm>
          <a:prstGeom prst="rect">
            <a:avLst/>
          </a:prstGeom>
          <a:noFill/>
        </p:spPr>
        <p:txBody>
          <a:bodyPr wrap="square" rtlCol="0">
            <a:spAutoFit/>
          </a:bodyPr>
          <a:lstStyle/>
          <a:p>
            <a:pPr>
              <a:spcBef>
                <a:spcPct val="0"/>
              </a:spcBef>
            </a:pPr>
            <a:r>
              <a:rPr lang="en-US" sz="2400" dirty="0" smtClean="0">
                <a:latin typeface="Book Antiqua" pitchFamily="18" charset="0"/>
                <a:ea typeface="ＭＳ Ｐゴシック" pitchFamily="34" charset="-128"/>
              </a:rPr>
              <a:t>Thermodynamically driven by hydrophobic interactions, three types of structure can form that depend on:</a:t>
            </a:r>
          </a:p>
          <a:p>
            <a:pPr>
              <a:spcBef>
                <a:spcPct val="0"/>
              </a:spcBef>
            </a:pPr>
            <a:endParaRPr lang="en-US" sz="24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Type of lipid</a:t>
            </a:r>
          </a:p>
          <a:p>
            <a:pPr marL="800100" lvl="1" indent="-342900">
              <a:spcBef>
                <a:spcPct val="0"/>
              </a:spcBef>
              <a:buFont typeface="Wingdings" pitchFamily="2" charset="2"/>
              <a:buChar char="§"/>
            </a:pPr>
            <a:endParaRPr lang="en-US" sz="2400" dirty="0" smtClean="0">
              <a:latin typeface="Book Antiqua" pitchFamily="18" charset="0"/>
              <a:ea typeface="ＭＳ Ｐゴシック" pitchFamily="34" charset="-128"/>
            </a:endParaRPr>
          </a:p>
          <a:p>
            <a:pPr marL="800100" lvl="1" indent="-342900">
              <a:spcBef>
                <a:spcPct val="0"/>
              </a:spcBef>
              <a:buFont typeface="Wingdings" pitchFamily="2" charset="2"/>
              <a:buChar char="§"/>
            </a:pPr>
            <a:r>
              <a:rPr lang="en-US" sz="2400" dirty="0" smtClean="0">
                <a:latin typeface="Book Antiqua" pitchFamily="18" charset="0"/>
                <a:ea typeface="ＭＳ Ｐゴシック" pitchFamily="34" charset="-128"/>
              </a:rPr>
              <a:t>Concentration</a:t>
            </a:r>
          </a:p>
          <a:p>
            <a:pPr marL="800100" lvl="1" indent="-342900">
              <a:spcBef>
                <a:spcPct val="0"/>
              </a:spcBef>
              <a:buFont typeface="Wingdings" pitchFamily="2" charset="2"/>
              <a:buChar char="§"/>
            </a:pPr>
            <a:endParaRPr lang="en-US" sz="2400" dirty="0">
              <a:latin typeface="Book Antiqua" pitchFamily="18" charset="0"/>
              <a:ea typeface="ＭＳ Ｐゴシック" pitchFamily="34" charset="-128"/>
            </a:endParaRPr>
          </a:p>
          <a:p>
            <a:pPr lvl="1" indent="-457200">
              <a:spcBef>
                <a:spcPct val="0"/>
              </a:spcBef>
              <a:buAutoNum type="alphaUcPeriod"/>
            </a:pPr>
            <a:r>
              <a:rPr lang="en-US" sz="2400" dirty="0" smtClean="0">
                <a:latin typeface="Book Antiqua" pitchFamily="18" charset="0"/>
                <a:ea typeface="ＭＳ Ｐゴシック" pitchFamily="34" charset="-128"/>
              </a:rPr>
              <a:t>Micelle</a:t>
            </a:r>
          </a:p>
          <a:p>
            <a:pPr lvl="1" indent="-457200">
              <a:spcBef>
                <a:spcPct val="0"/>
              </a:spcBef>
              <a:buAutoNum type="alphaUcPeriod"/>
            </a:pPr>
            <a:endParaRPr lang="en-US" sz="2400" dirty="0" smtClean="0">
              <a:latin typeface="Book Antiqua" pitchFamily="18" charset="0"/>
              <a:ea typeface="ＭＳ Ｐゴシック" pitchFamily="34" charset="-128"/>
            </a:endParaRPr>
          </a:p>
          <a:p>
            <a:pPr lvl="1" indent="-457200">
              <a:spcBef>
                <a:spcPct val="0"/>
              </a:spcBef>
              <a:buAutoNum type="alphaUcPeriod"/>
            </a:pPr>
            <a:r>
              <a:rPr lang="en-US" sz="2400" dirty="0" smtClean="0">
                <a:latin typeface="Book Antiqua" pitchFamily="18" charset="0"/>
                <a:ea typeface="ＭＳ Ｐゴシック" pitchFamily="34" charset="-128"/>
              </a:rPr>
              <a:t>Bilayer</a:t>
            </a:r>
          </a:p>
          <a:p>
            <a:pPr lvl="1" indent="-457200">
              <a:spcBef>
                <a:spcPct val="0"/>
              </a:spcBef>
              <a:buAutoNum type="alphaUcPeriod"/>
            </a:pPr>
            <a:endParaRPr lang="en-US" sz="2400" dirty="0" smtClean="0">
              <a:latin typeface="Book Antiqua" pitchFamily="18" charset="0"/>
              <a:ea typeface="ＭＳ Ｐゴシック" pitchFamily="34" charset="-128"/>
            </a:endParaRPr>
          </a:p>
          <a:p>
            <a:pPr lvl="1" indent="-457200">
              <a:spcBef>
                <a:spcPct val="0"/>
              </a:spcBef>
              <a:buAutoNum type="alphaUcPeriod"/>
            </a:pPr>
            <a:r>
              <a:rPr lang="en-US" sz="2400" dirty="0" smtClean="0">
                <a:latin typeface="Book Antiqua" pitchFamily="18" charset="0"/>
                <a:ea typeface="ＭＳ Ｐゴシック" pitchFamily="34" charset="-128"/>
              </a:rPr>
              <a:t>Liposome</a:t>
            </a:r>
          </a:p>
          <a:p>
            <a:pPr marL="800100" lvl="1" indent="-342900">
              <a:spcBef>
                <a:spcPct val="0"/>
              </a:spcBef>
              <a:buFont typeface="Wingdings" pitchFamily="2" charset="2"/>
              <a:buChar char="§"/>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251538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Micelle Formation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8</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366"/>
          <a:stretch/>
        </p:blipFill>
        <p:spPr bwMode="auto">
          <a:xfrm>
            <a:off x="990600" y="1066800"/>
            <a:ext cx="4784598" cy="551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3352800" y="5105400"/>
            <a:ext cx="147789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00600" y="4895671"/>
            <a:ext cx="3505200" cy="830997"/>
          </a:xfrm>
          <a:prstGeom prst="rect">
            <a:avLst/>
          </a:prstGeom>
          <a:noFill/>
        </p:spPr>
        <p:txBody>
          <a:bodyPr wrap="square" rtlCol="0">
            <a:spAutoFit/>
          </a:bodyPr>
          <a:lstStyle/>
          <a:p>
            <a:r>
              <a:rPr lang="en-US" sz="2400" b="1" dirty="0" smtClean="0">
                <a:latin typeface="Book Antiqua" pitchFamily="18" charset="0"/>
              </a:rPr>
              <a:t>Hydrophobic interior; water excluded</a:t>
            </a:r>
            <a:endParaRPr lang="en-US" sz="2400" b="1" dirty="0">
              <a:latin typeface="Book Antiqua" pitchFamily="18" charset="0"/>
            </a:endParaRPr>
          </a:p>
        </p:txBody>
      </p:sp>
      <p:cxnSp>
        <p:nvCxnSpPr>
          <p:cNvPr id="10" name="Straight Arrow Connector 9"/>
          <p:cNvCxnSpPr/>
          <p:nvPr/>
        </p:nvCxnSpPr>
        <p:spPr>
          <a:xfrm>
            <a:off x="3886200" y="3943529"/>
            <a:ext cx="147789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3512403"/>
            <a:ext cx="3657600" cy="830997"/>
          </a:xfrm>
          <a:prstGeom prst="rect">
            <a:avLst/>
          </a:prstGeom>
          <a:noFill/>
        </p:spPr>
        <p:txBody>
          <a:bodyPr wrap="square" rtlCol="0">
            <a:spAutoFit/>
          </a:bodyPr>
          <a:lstStyle/>
          <a:p>
            <a:r>
              <a:rPr lang="en-US" sz="2400" b="1" dirty="0" smtClean="0">
                <a:latin typeface="Book Antiqua" pitchFamily="18" charset="0"/>
              </a:rPr>
              <a:t>Hydrophilic exterior interacts with water</a:t>
            </a:r>
            <a:endParaRPr lang="en-US" sz="2400" b="1" dirty="0">
              <a:latin typeface="Book Antiqua" pitchFamily="18" charset="0"/>
            </a:endParaRPr>
          </a:p>
        </p:txBody>
      </p:sp>
    </p:spTree>
    <p:extLst>
      <p:ext uri="{BB962C8B-B14F-4D97-AF65-F5344CB8AC3E}">
        <p14:creationId xmlns:p14="http://schemas.microsoft.com/office/powerpoint/2010/main" val="1182358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Micelle Formation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9</a:t>
            </a:fld>
            <a:endParaRPr lang="en-US">
              <a:solidFill>
                <a:schemeClr val="tx1"/>
              </a:solidFill>
            </a:endParaRPr>
          </a:p>
        </p:txBody>
      </p:sp>
      <p:sp>
        <p:nvSpPr>
          <p:cNvPr id="3" name="TextBox 2"/>
          <p:cNvSpPr txBox="1"/>
          <p:nvPr/>
        </p:nvSpPr>
        <p:spPr>
          <a:xfrm>
            <a:off x="381000" y="1143000"/>
            <a:ext cx="8458200" cy="4154984"/>
          </a:xfrm>
          <a:prstGeom prst="rect">
            <a:avLst/>
          </a:prstGeom>
          <a:noFill/>
        </p:spPr>
        <p:txBody>
          <a:bodyPr wrap="square" rtlCol="0">
            <a:spAutoFit/>
          </a:bodyPr>
          <a:lstStyle/>
          <a:p>
            <a:pPr marL="457200" indent="-457200">
              <a:spcBef>
                <a:spcPct val="20000"/>
              </a:spcBef>
              <a:buAutoNum type="alphaUcPeriod"/>
            </a:pPr>
            <a:r>
              <a:rPr lang="en-US" sz="2400" dirty="0" smtClean="0">
                <a:latin typeface="Book Antiqua" pitchFamily="18" charset="0"/>
              </a:rPr>
              <a:t>A micelle forms in the solution of </a:t>
            </a:r>
            <a:r>
              <a:rPr lang="en-US" sz="2400" b="1" dirty="0" smtClean="0">
                <a:latin typeface="Book Antiqua" pitchFamily="18" charset="0"/>
              </a:rPr>
              <a:t>amphipathic</a:t>
            </a:r>
            <a:r>
              <a:rPr lang="en-US" sz="2400" dirty="0" smtClean="0">
                <a:latin typeface="Book Antiqua" pitchFamily="18" charset="0"/>
              </a:rPr>
              <a:t> molecules that have larger polar head than nonpolar tail</a:t>
            </a:r>
          </a:p>
          <a:p>
            <a:pPr marL="914400" lvl="1" indent="-457200">
              <a:spcBef>
                <a:spcPct val="20000"/>
              </a:spcBef>
              <a:buFont typeface="Wingdings" pitchFamily="2" charset="2"/>
              <a:buChar char="§"/>
            </a:pPr>
            <a:r>
              <a:rPr lang="en-US" sz="2400" dirty="0" smtClean="0">
                <a:latin typeface="Book Antiqua" pitchFamily="18" charset="0"/>
              </a:rPr>
              <a:t>Fatty acids</a:t>
            </a:r>
          </a:p>
          <a:p>
            <a:pPr marL="914400" lvl="1" indent="-457200">
              <a:spcBef>
                <a:spcPct val="20000"/>
              </a:spcBef>
              <a:buFont typeface="Wingdings" pitchFamily="2" charset="2"/>
              <a:buChar char="§"/>
            </a:pPr>
            <a:r>
              <a:rPr lang="en-US" sz="2400" dirty="0" smtClean="0">
                <a:latin typeface="Book Antiqua" pitchFamily="18" charset="0"/>
              </a:rPr>
              <a:t>Sodium dodecyl sulfate</a:t>
            </a:r>
          </a:p>
          <a:p>
            <a:pPr marL="914400" lvl="1" indent="-457200">
              <a:spcBef>
                <a:spcPct val="20000"/>
              </a:spcBef>
              <a:buFont typeface="Wingdings" pitchFamily="2" charset="2"/>
              <a:buChar char="§"/>
            </a:pPr>
            <a:endParaRPr lang="en-US" sz="2400" dirty="0" smtClean="0">
              <a:latin typeface="Book Antiqua" pitchFamily="18" charset="0"/>
            </a:endParaRPr>
          </a:p>
          <a:p>
            <a:pPr marL="457200" indent="-457200">
              <a:spcBef>
                <a:spcPct val="20000"/>
              </a:spcBef>
              <a:buFontTx/>
              <a:buAutoNum type="alphaUcPeriod"/>
            </a:pPr>
            <a:r>
              <a:rPr lang="en-US" sz="2400" dirty="0" smtClean="0">
                <a:latin typeface="Book Antiqua" pitchFamily="18" charset="0"/>
              </a:rPr>
              <a:t>Aggregation occurs when the concentration of molecules is higher than a certain threshold</a:t>
            </a:r>
          </a:p>
          <a:p>
            <a:pPr marL="914400" lvl="1" indent="-457200">
              <a:spcBef>
                <a:spcPct val="20000"/>
              </a:spcBef>
              <a:buFont typeface="Wingdings" pitchFamily="2" charset="2"/>
              <a:buChar char="§"/>
            </a:pPr>
            <a:r>
              <a:rPr lang="en-US" sz="2400" dirty="0" smtClean="0">
                <a:latin typeface="Book Antiqua" pitchFamily="18" charset="0"/>
              </a:rPr>
              <a:t>Each micelle has from a few dozen to a few thousand lipid molecules</a:t>
            </a:r>
          </a:p>
          <a:p>
            <a:pPr marL="800100" lvl="1" indent="-342900">
              <a:spcBef>
                <a:spcPct val="0"/>
              </a:spcBef>
              <a:buFont typeface="Wingdings" pitchFamily="2" charset="2"/>
              <a:buChar char="§"/>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2962450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2073</Words>
  <Application>Microsoft Office PowerPoint</Application>
  <PresentationFormat>On-screen Show (4:3)</PresentationFormat>
  <Paragraphs>478</Paragraphs>
  <Slides>52</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CS ChemDraw Drawing</vt:lpstr>
      <vt:lpstr>PowerPoint Presentation</vt:lpstr>
      <vt:lpstr>Electron Micrograph of Biological Membranes</vt:lpstr>
      <vt:lpstr>1. Biological Membranes</vt:lpstr>
      <vt:lpstr>2. General Physical Properties of Membranes that      enable their Biological Activities</vt:lpstr>
      <vt:lpstr>PowerPoint Presentation</vt:lpstr>
      <vt:lpstr>1. Lipids Aggregate into Structures in Water</vt:lpstr>
      <vt:lpstr>1. Lipids Aggregate into Structures in Water</vt:lpstr>
      <vt:lpstr>2. Micelle Formation</vt:lpstr>
      <vt:lpstr>2. Micelle Formation</vt:lpstr>
      <vt:lpstr>3. Bilayer Formation</vt:lpstr>
      <vt:lpstr>3. Bilayer Formation</vt:lpstr>
      <vt:lpstr>4. Liposome Formation</vt:lpstr>
      <vt:lpstr>4. Liposome Formation</vt:lpstr>
      <vt:lpstr>PowerPoint Presentation</vt:lpstr>
      <vt:lpstr>1. What are Membranes?</vt:lpstr>
      <vt:lpstr>2. Common Features of Eukaryotic Membranes</vt:lpstr>
      <vt:lpstr>2. Common Features of Eukaryotic Membranes</vt:lpstr>
      <vt:lpstr>2. Common Features of Eukaryotic Membranes</vt:lpstr>
      <vt:lpstr>3. Fluid Mosaic Model of Membranes</vt:lpstr>
      <vt:lpstr>3. Fluid Mosaic Model of Membranes</vt:lpstr>
      <vt:lpstr>4. Composition of Membranes</vt:lpstr>
      <vt:lpstr>4. Composition of Membranes</vt:lpstr>
      <vt:lpstr>4A. Membrane Composition is Highly Variable in         Different Organisms</vt:lpstr>
      <vt:lpstr>4B. Membrane Composition is Highly Variable in         Different Organelles</vt:lpstr>
      <vt:lpstr>5. Membrane bilayers are Asymmetric.</vt:lpstr>
      <vt:lpstr>5A. Membrane bilayers are Asymmetric in Lipid         Composition</vt:lpstr>
      <vt:lpstr>5AI. Asymmetry in Erythrocytes</vt:lpstr>
      <vt:lpstr>5AII. Asymmetry in Membranes of Other Cells</vt:lpstr>
      <vt:lpstr>6. Two Main Types of Membrane Proteins</vt:lpstr>
      <vt:lpstr>6A. Peripheral Membrane Proteins</vt:lpstr>
      <vt:lpstr>6A. Peripheral Membrane Proteins</vt:lpstr>
      <vt:lpstr>6B. Integral Membrane Proteins</vt:lpstr>
      <vt:lpstr>6B. Integral Membrane Proteins</vt:lpstr>
      <vt:lpstr>6C. Function of Integral Membrane Proteins</vt:lpstr>
      <vt:lpstr>6D. Six Types of Integral Membrane Proteins</vt:lpstr>
      <vt:lpstr>6D. Six Types of Integral Membrane Proteins</vt:lpstr>
      <vt:lpstr>6E. Determining Membrane Protein Topology</vt:lpstr>
      <vt:lpstr>6EI. Amino Acids in Membrane Proteins Cluster in        Distinct Regions</vt:lpstr>
      <vt:lpstr>6EII. Structural Motifs of Transmembrane Segments</vt:lpstr>
      <vt:lpstr>6EII. Structural Motifs of Transmembrane Segments</vt:lpstr>
      <vt:lpstr>6EII. Structural Motifs of Transmembrane Segments</vt:lpstr>
      <vt:lpstr>6EIII. The Hydropathy Index can Predict the             Topology of Membrane Proteins  </vt:lpstr>
      <vt:lpstr>6EIII. The Hydropathy Index can Predict the             Topology of Membrane Proteins  </vt:lpstr>
      <vt:lpstr>6EIIIa. Hydropathy Plot Determination</vt:lpstr>
      <vt:lpstr>6EIIIa. Hydropathy Plot Determination</vt:lpstr>
      <vt:lpstr>Hydropathy Plot Determination for Transferrin Receptor 1 (TfR1)</vt:lpstr>
      <vt:lpstr>Hydropathy Plot Determination for Transferrin Receptor 1 (TfR1)</vt:lpstr>
      <vt:lpstr>Hydropathy Plot Determination for Transferrin Receptor 1 (TfR1)</vt:lpstr>
      <vt:lpstr>Hydropathy Plot Correctly Predicts 7 Transmembranes for Bacteriorhodopsin</vt:lpstr>
      <vt:lpstr>6F. Lipid Anchors</vt:lpstr>
      <vt:lpstr>6F. Lipid Anchors</vt:lpstr>
      <vt:lpstr>6F. Lipid Anchors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atinoco9278</dc:creator>
  <cp:lastModifiedBy>atinoco9278</cp:lastModifiedBy>
  <cp:revision>81</cp:revision>
  <dcterms:created xsi:type="dcterms:W3CDTF">2013-04-01T14:19:54Z</dcterms:created>
  <dcterms:modified xsi:type="dcterms:W3CDTF">2013-04-02T08:28:16Z</dcterms:modified>
</cp:coreProperties>
</file>