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3" autoAdjust="0"/>
    <p:restoredTop sz="87244" autoAdjust="0"/>
  </p:normalViewPr>
  <p:slideViewPr>
    <p:cSldViewPr>
      <p:cViewPr varScale="1">
        <p:scale>
          <a:sx n="73" d="100"/>
          <a:sy n="73" d="100"/>
        </p:scale>
        <p:origin x="-149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49A63-DDEB-4194-BA5C-815C5B8285E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C7B4-9249-41A5-BD6D-E1585C58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Book Antiqua"/>
              </a:rPr>
              <a:t> helices and </a:t>
            </a:r>
            <a:r>
              <a:rPr lang="el-GR" sz="1200" dirty="0" smtClean="0">
                <a:latin typeface="Book Antiqua"/>
              </a:rPr>
              <a:t>β</a:t>
            </a:r>
            <a:r>
              <a:rPr lang="en-US" sz="1200" dirty="0" smtClean="0">
                <a:latin typeface="Book Antiqua"/>
              </a:rPr>
              <a:t> barrels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CB61-9FC2-46FA-B9F6-22A5D26FFACA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5240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The Physical Properties of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Biological Membranes</a:t>
            </a: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4BI. Membrane Diffusion: </a:t>
            </a:r>
            <a:r>
              <a:rPr lang="en-US" sz="2800" dirty="0" err="1" smtClean="0">
                <a:latin typeface="Book Antiqua" pitchFamily="18" charset="0"/>
              </a:rPr>
              <a:t>Flippases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</a:rPr>
              <a:t>Special </a:t>
            </a:r>
            <a:r>
              <a:rPr lang="en-US" dirty="0" smtClean="0">
                <a:latin typeface="Book Antiqua" pitchFamily="18" charset="0"/>
              </a:rPr>
              <a:t>enzymes, </a:t>
            </a:r>
            <a:r>
              <a:rPr lang="en-US" b="1" dirty="0" err="1" smtClean="0">
                <a:latin typeface="Book Antiqua" pitchFamily="18" charset="0"/>
              </a:rPr>
              <a:t>flippases</a:t>
            </a:r>
            <a:r>
              <a:rPr lang="en-US" dirty="0" smtClean="0">
                <a:latin typeface="Book Antiqua" pitchFamily="18" charset="0"/>
              </a:rPr>
              <a:t>, catalyze </a:t>
            </a:r>
            <a:r>
              <a:rPr lang="en-US" dirty="0">
                <a:latin typeface="Book Antiqua" pitchFamily="18" charset="0"/>
              </a:rPr>
              <a:t>transverse </a:t>
            </a:r>
            <a:r>
              <a:rPr lang="en-US" dirty="0" smtClean="0">
                <a:latin typeface="Book Antiqua" pitchFamily="18" charset="0"/>
              </a:rPr>
              <a:t>diffusion.</a:t>
            </a:r>
            <a:endParaRPr lang="en-US" dirty="0">
              <a:latin typeface="Book Antiqua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</a:rPr>
              <a:t>Some </a:t>
            </a:r>
            <a:r>
              <a:rPr lang="en-US" dirty="0" err="1">
                <a:latin typeface="Book Antiqua" pitchFamily="18" charset="0"/>
              </a:rPr>
              <a:t>flippases</a:t>
            </a:r>
            <a:r>
              <a:rPr lang="en-US" dirty="0">
                <a:latin typeface="Book Antiqua" pitchFamily="18" charset="0"/>
              </a:rPr>
              <a:t> use energy of ATP to move lipids against the concentration </a:t>
            </a:r>
            <a:r>
              <a:rPr lang="en-US" dirty="0" smtClean="0">
                <a:latin typeface="Book Antiqua" pitchFamily="18" charset="0"/>
              </a:rPr>
              <a:t>gradient.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44"/>
          <a:stretch/>
        </p:blipFill>
        <p:spPr bwMode="auto">
          <a:xfrm>
            <a:off x="2217738" y="3043237"/>
            <a:ext cx="4708525" cy="34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5. Study of Membrane Dynamics: FRAP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en-US" b="1" dirty="0">
                <a:latin typeface="Book Antiqua" pitchFamily="18" charset="0"/>
              </a:rPr>
              <a:t>Fluorescence Recovery After </a:t>
            </a:r>
            <a:r>
              <a:rPr lang="en-US" b="1" dirty="0" err="1">
                <a:latin typeface="Book Antiqua" pitchFamily="18" charset="0"/>
              </a:rPr>
              <a:t>Photobleaching</a:t>
            </a:r>
            <a:r>
              <a:rPr lang="en-US" dirty="0">
                <a:latin typeface="Book Antiqua" pitchFamily="18" charset="0"/>
              </a:rPr>
              <a:t> (FRAP) allows us to monitor lateral lipid diffusion by monitoring the rate of fluorescence </a:t>
            </a:r>
            <a:r>
              <a:rPr lang="en-US" dirty="0" smtClean="0">
                <a:latin typeface="Book Antiqua" pitchFamily="18" charset="0"/>
              </a:rPr>
              <a:t>return.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</a:rPr>
              <a:t>From the rate of return of lipids, the diffusion coefficient of a lipid in the leaflet can be </a:t>
            </a:r>
            <a:r>
              <a:rPr lang="en-US" dirty="0" smtClean="0">
                <a:latin typeface="Book Antiqua" pitchFamily="18" charset="0"/>
              </a:rPr>
              <a:t>determined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</a:rPr>
              <a:t>Rates of lateral diffusion are high (up to 1 </a:t>
            </a:r>
            <a:r>
              <a:rPr lang="en-US" i="1" dirty="0">
                <a:latin typeface="Book Antiqua" pitchFamily="18" charset="0"/>
                <a:sym typeface="Symbol" pitchFamily="18" charset="2"/>
              </a:rPr>
              <a:t></a:t>
            </a:r>
            <a:r>
              <a:rPr lang="en-US" dirty="0">
                <a:latin typeface="Book Antiqua" pitchFamily="18" charset="0"/>
                <a:sym typeface="Symbol" pitchFamily="18" charset="2"/>
              </a:rPr>
              <a:t>m/sec)</a:t>
            </a:r>
            <a:r>
              <a:rPr lang="en-US" dirty="0">
                <a:latin typeface="Book Antiqua" pitchFamily="18" charset="0"/>
              </a:rPr>
              <a:t>: </a:t>
            </a:r>
          </a:p>
          <a:p>
            <a:pPr marL="457200" lvl="1" indent="0"/>
            <a:r>
              <a:rPr lang="en-US" dirty="0" smtClean="0">
                <a:latin typeface="Book Antiqua" pitchFamily="18" charset="0"/>
              </a:rPr>
              <a:t>- A lipid </a:t>
            </a:r>
            <a:r>
              <a:rPr lang="en-US" dirty="0">
                <a:latin typeface="Book Antiqua" pitchFamily="18" charset="0"/>
              </a:rPr>
              <a:t>can circumnavigate </a:t>
            </a:r>
            <a:r>
              <a:rPr lang="en-US" i="1" dirty="0" err="1">
                <a:latin typeface="Book Antiqua" pitchFamily="18" charset="0"/>
              </a:rPr>
              <a:t>E.coli</a:t>
            </a:r>
            <a:r>
              <a:rPr lang="en-US" dirty="0">
                <a:latin typeface="Book Antiqua" pitchFamily="18" charset="0"/>
              </a:rPr>
              <a:t> cell in one second</a:t>
            </a:r>
          </a:p>
        </p:txBody>
      </p:sp>
    </p:spTree>
    <p:extLst>
      <p:ext uri="{BB962C8B-B14F-4D97-AF65-F5344CB8AC3E}">
        <p14:creationId xmlns:p14="http://schemas.microsoft.com/office/powerpoint/2010/main" val="27584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FRAP Step 1: Label Outside of Cell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9"/>
          <a:stretch>
            <a:fillRect/>
          </a:stretch>
        </p:blipFill>
        <p:spPr bwMode="auto">
          <a:xfrm>
            <a:off x="2133600" y="1143000"/>
            <a:ext cx="4498857" cy="22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8"/>
          <a:stretch/>
        </p:blipFill>
        <p:spPr bwMode="auto">
          <a:xfrm>
            <a:off x="1676400" y="3427414"/>
            <a:ext cx="6029566" cy="30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FRAP Step 2: </a:t>
            </a:r>
            <a:r>
              <a:rPr lang="en-US" sz="2800" dirty="0" err="1" smtClean="0">
                <a:latin typeface="Book Antiqua" pitchFamily="18" charset="0"/>
              </a:rPr>
              <a:t>Photobleaching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407" b="24381"/>
          <a:stretch/>
        </p:blipFill>
        <p:spPr bwMode="auto">
          <a:xfrm>
            <a:off x="1449820" y="1681307"/>
            <a:ext cx="5484380" cy="39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038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Loss of fluorescence signal in localized area.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FRAP Step 3: Measure Recovery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b="22252"/>
          <a:stretch/>
        </p:blipFill>
        <p:spPr bwMode="auto">
          <a:xfrm>
            <a:off x="1816397" y="1905000"/>
            <a:ext cx="5498803" cy="35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bc.bio.uci.edu/OBCresources/OBC_images/Frap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8358" r="13512" b="13161"/>
          <a:stretch/>
        </p:blipFill>
        <p:spPr bwMode="auto">
          <a:xfrm>
            <a:off x="1569631" y="2286000"/>
            <a:ext cx="5364569" cy="36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FRAP Step 3: Measure Recovery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2133600"/>
            <a:ext cx="9906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3900" y="1295400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Measure diffusion coefficient</a:t>
            </a:r>
          </a:p>
          <a:p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  - A rate constant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 bwMode="auto">
          <a:xfrm>
            <a:off x="1285875" y="838200"/>
            <a:ext cx="6715125" cy="54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Movement of a Single Lipid in 56 </a:t>
            </a:r>
            <a:r>
              <a:rPr lang="en-US" sz="2800" dirty="0" err="1" smtClean="0">
                <a:latin typeface="Book Antiqua" pitchFamily="18" charset="0"/>
              </a:rPr>
              <a:t>ms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4400" y="3886200"/>
            <a:ext cx="22860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19" y="5818909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Why is there a jump?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Physical Properties of Membranes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30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Dynamic and flexible structures</a:t>
            </a:r>
          </a:p>
          <a:p>
            <a:pPr marL="457200" lvl="2" indent="-457200"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Can exist in various phases and undergo phase transitions</a:t>
            </a:r>
          </a:p>
          <a:p>
            <a:pPr marL="457200" lvl="2" indent="-457200"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Permeability can vary</a:t>
            </a:r>
          </a:p>
          <a:p>
            <a:pPr marL="457200" lvl="2" indent="-457200"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3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Nonpolar and small polar compounds are permeable</a:t>
            </a:r>
          </a:p>
          <a:p>
            <a:pPr marL="914400" lvl="3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3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Large polar compounds and ions are not permeable</a:t>
            </a:r>
          </a:p>
          <a:p>
            <a:pPr marL="914400" lvl="3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3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Chemical treatment can increase permeability</a:t>
            </a:r>
          </a:p>
          <a:p>
            <a:pPr marL="914400" lvl="3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4"/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-Important for when targeting a specific organelle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79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2. Membrane Phases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1430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Depending on their composition and the temperature, lipid bilayer can be in gel or fluid phase.</a:t>
            </a:r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05000"/>
              </a:lnSpc>
              <a:buFontTx/>
              <a:buChar char="-"/>
            </a:pP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Gel phase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: individual molecules do not move around</a:t>
            </a:r>
          </a:p>
          <a:p>
            <a:pPr lvl="1">
              <a:lnSpc>
                <a:spcPct val="105000"/>
              </a:lnSpc>
              <a:buFontTx/>
              <a:buChar char="-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05000"/>
              </a:lnSpc>
              <a:buFontTx/>
              <a:buChar char="-"/>
            </a:pP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Fluid phase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: individual molecules can move around</a:t>
            </a:r>
          </a:p>
          <a:p>
            <a:pPr lvl="1">
              <a:lnSpc>
                <a:spcPct val="105000"/>
              </a:lnSpc>
              <a:buFontTx/>
              <a:buChar char="-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Heating causes phase transition from gel to fluid</a:t>
            </a:r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Under physiological conditions, membranes are more fluid-like than gel-like </a:t>
            </a:r>
          </a:p>
          <a:p>
            <a:pPr marL="457200" lvl="1" indent="0">
              <a:lnSpc>
                <a:spcPct val="105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 Must be fluid for proper function</a:t>
            </a:r>
          </a:p>
        </p:txBody>
      </p:sp>
    </p:spTree>
    <p:extLst>
      <p:ext uri="{BB962C8B-B14F-4D97-AF65-F5344CB8AC3E}">
        <p14:creationId xmlns:p14="http://schemas.microsoft.com/office/powerpoint/2010/main" val="998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2. Membrane Phases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685800" y="1063625"/>
            <a:ext cx="3638550" cy="53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915412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Liquid-ordered state</a:t>
            </a:r>
            <a:r>
              <a:rPr lang="en-US" sz="2400" dirty="0" smtClean="0">
                <a:latin typeface="Book Antiqua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Polar head groups are uniformly  arrayed at the surface.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acyl chains are nearly motionless and packed with regular geometry.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5700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Liquid-disordered state</a:t>
            </a:r>
            <a:r>
              <a:rPr lang="en-US" sz="2400" dirty="0" smtClean="0">
                <a:latin typeface="Book Antiqua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acyl chains undergo much thermal motion and have no regular organization.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Organisms can Adjust the Membrane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Composition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Membrane fluidity is determined mainly by the fatty acid composition: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More fluid membranes require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shorter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and more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unsaturated</a:t>
            </a:r>
            <a:r>
              <a:rPr lang="en-US" sz="2400" dirty="0" smtClean="0">
                <a:solidFill>
                  <a:srgbClr val="0000FF"/>
                </a:solidFill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fatty acids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Remember differences in T</a:t>
            </a:r>
            <a:r>
              <a:rPr lang="en-US" sz="2400" baseline="-25000" dirty="0" smtClean="0">
                <a:latin typeface="Book Antiqua" pitchFamily="18" charset="0"/>
                <a:ea typeface="ＭＳ Ｐゴシック" pitchFamily="34" charset="-128"/>
              </a:rPr>
              <a:t>M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At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higher temperatures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cells need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more saturated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fatty acids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To maintain integrity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At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lower temperatures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cells need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more unsaturated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fatty acids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To maintain fluidity</a:t>
            </a:r>
          </a:p>
        </p:txBody>
      </p:sp>
    </p:spTree>
    <p:extLst>
      <p:ext uri="{BB962C8B-B14F-4D97-AF65-F5344CB8AC3E}">
        <p14:creationId xmlns:p14="http://schemas.microsoft.com/office/powerpoint/2010/main" val="38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Organisms can Adjust the Membrane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Composition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6"/>
          <a:stretch/>
        </p:blipFill>
        <p:spPr bwMode="auto">
          <a:xfrm>
            <a:off x="304800" y="1725834"/>
            <a:ext cx="8534400" cy="33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Sterols increase Membrane Rigidity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41863" y="2057400"/>
            <a:ext cx="4173537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Cell membranes of many eukaryotes contain sterols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i.e. Cholesterol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Steroid nucleus inserts between fatty acyl chains reducing their freedom of motion.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8665"/>
              </p:ext>
            </p:extLst>
          </p:nvPr>
        </p:nvGraphicFramePr>
        <p:xfrm>
          <a:off x="685800" y="1930400"/>
          <a:ext cx="31242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SIS/Draw Sketch" r:id="rId4" imgW="2686050" imgH="1430020" progId="ISISServer">
                  <p:embed/>
                </p:oleObj>
              </mc:Choice>
              <mc:Fallback>
                <p:oleObj name="ISIS/Draw Sketch" r:id="rId4" imgW="2686050" imgH="14300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0400"/>
                        <a:ext cx="31242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80335"/>
              </p:ext>
            </p:extLst>
          </p:nvPr>
        </p:nvGraphicFramePr>
        <p:xfrm>
          <a:off x="762000" y="3317875"/>
          <a:ext cx="31242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ISIS/Draw Sketch" r:id="rId6" imgW="2686050" imgH="1666240" progId="ISISServer">
                  <p:embed/>
                </p:oleObj>
              </mc:Choice>
              <mc:Fallback>
                <p:oleObj name="ISIS/Draw Sketch" r:id="rId6" imgW="2686050" imgH="16662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17875"/>
                        <a:ext cx="31242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2735262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cholesterol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29000" y="4716462"/>
            <a:ext cx="131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ergosterol</a:t>
            </a:r>
          </a:p>
        </p:txBody>
      </p:sp>
    </p:spTree>
    <p:extLst>
      <p:ext uri="{BB962C8B-B14F-4D97-AF65-F5344CB8AC3E}">
        <p14:creationId xmlns:p14="http://schemas.microsoft.com/office/powerpoint/2010/main" val="34120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4A. Membrane Dynamics: Lateral Diffusion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54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Book Antiqua" pitchFamily="18" charset="0"/>
              </a:rPr>
              <a:t>Individual lipids undergo fast lateral diffusion within the leaflet.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 bwMode="auto">
          <a:xfrm>
            <a:off x="304800" y="2438401"/>
            <a:ext cx="8534400" cy="32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4B. Membrane Dynamics: Transverse Diffusion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54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Book Antiqua" pitchFamily="18" charset="0"/>
              </a:rPr>
              <a:t>Spontaneous flips from one leaflet to another are rare because the charged head group must transverse the hydrophobic tail region of the membrane.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1"/>
          <a:stretch/>
        </p:blipFill>
        <p:spPr bwMode="auto">
          <a:xfrm>
            <a:off x="304800" y="2819400"/>
            <a:ext cx="8534400" cy="29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567</Words>
  <Application>Microsoft Office PowerPoint</Application>
  <PresentationFormat>On-screen Show (4:3)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ISIS/Draw Sketch</vt:lpstr>
      <vt:lpstr>PowerPoint Presentation</vt:lpstr>
      <vt:lpstr>1. Physical Properties of Membranes</vt:lpstr>
      <vt:lpstr>2. Membrane Phases</vt:lpstr>
      <vt:lpstr>2. Membrane Phases</vt:lpstr>
      <vt:lpstr>3. Organisms can Adjust the Membrane      Composition</vt:lpstr>
      <vt:lpstr>3. Organisms can Adjust the Membrane      Composition</vt:lpstr>
      <vt:lpstr>3. Sterols increase Membrane Rigidity</vt:lpstr>
      <vt:lpstr>4A. Membrane Dynamics: Lateral Diffusion</vt:lpstr>
      <vt:lpstr>4B. Membrane Dynamics: Transverse Diffusion</vt:lpstr>
      <vt:lpstr>4BI. Membrane Diffusion: Flippases</vt:lpstr>
      <vt:lpstr>5. Study of Membrane Dynamics: FRAP</vt:lpstr>
      <vt:lpstr>FRAP Step 1: Label Outside of Cell</vt:lpstr>
      <vt:lpstr>FRAP Step 2: Photobleaching</vt:lpstr>
      <vt:lpstr>FRAP Step 3: Measure Recovery</vt:lpstr>
      <vt:lpstr>FRAP Step 3: Measure Recovery</vt:lpstr>
      <vt:lpstr>Movement of a Single Lipid in 56 ms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81</cp:revision>
  <dcterms:created xsi:type="dcterms:W3CDTF">2013-04-01T14:19:54Z</dcterms:created>
  <dcterms:modified xsi:type="dcterms:W3CDTF">2013-04-02T08:28:58Z</dcterms:modified>
</cp:coreProperties>
</file>