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9" r:id="rId2"/>
    <p:sldId id="257" r:id="rId3"/>
    <p:sldId id="268" r:id="rId4"/>
    <p:sldId id="270" r:id="rId5"/>
    <p:sldId id="271" r:id="rId6"/>
    <p:sldId id="272" r:id="rId7"/>
    <p:sldId id="258" r:id="rId8"/>
    <p:sldId id="273" r:id="rId9"/>
    <p:sldId id="274" r:id="rId10"/>
    <p:sldId id="275" r:id="rId11"/>
    <p:sldId id="276" r:id="rId12"/>
    <p:sldId id="277" r:id="rId13"/>
    <p:sldId id="259" r:id="rId14"/>
    <p:sldId id="278" r:id="rId15"/>
    <p:sldId id="279" r:id="rId16"/>
    <p:sldId id="280" r:id="rId17"/>
    <p:sldId id="260" r:id="rId18"/>
    <p:sldId id="281" r:id="rId19"/>
    <p:sldId id="282" r:id="rId20"/>
    <p:sldId id="283" r:id="rId21"/>
    <p:sldId id="261" r:id="rId22"/>
    <p:sldId id="284" r:id="rId23"/>
    <p:sldId id="262" r:id="rId24"/>
    <p:sldId id="285" r:id="rId25"/>
    <p:sldId id="286" r:id="rId26"/>
    <p:sldId id="287" r:id="rId27"/>
    <p:sldId id="288" r:id="rId28"/>
    <p:sldId id="264" r:id="rId29"/>
    <p:sldId id="289" r:id="rId30"/>
    <p:sldId id="263" r:id="rId31"/>
    <p:sldId id="291" r:id="rId32"/>
    <p:sldId id="292" r:id="rId33"/>
    <p:sldId id="290" r:id="rId34"/>
    <p:sldId id="293" r:id="rId35"/>
    <p:sldId id="294" r:id="rId36"/>
    <p:sldId id="296" r:id="rId37"/>
    <p:sldId id="297" r:id="rId38"/>
    <p:sldId id="265" r:id="rId39"/>
    <p:sldId id="298" r:id="rId40"/>
    <p:sldId id="300" r:id="rId41"/>
    <p:sldId id="267" r:id="rId42"/>
    <p:sldId id="299" r:id="rId43"/>
    <p:sldId id="301" r:id="rId44"/>
    <p:sldId id="266" r:id="rId45"/>
    <p:sldId id="302" r:id="rId46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77" y="-8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1401-E481-4B7B-9763-1D60BD64457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DAF9-42E2-4FAE-A8D6-8F554D8B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6F87-D8EB-4DD0-9DB7-48F06E9B8FE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CC0D-0057-45AE-A8B4-560B5657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4235-7BC6-4C7B-82F2-D1EE6A928500}" type="datetime1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BE28-E52B-4931-BD96-1FC174FB752C}" type="datetime1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441D-4205-4A66-A79E-BFBD9BC8E88B}" type="datetime1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1A1-5021-42B7-BCCB-5BB1D9EB2441}" type="datetime1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AF1E-6275-4BFA-810B-24052C90894A}" type="datetime1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3BF1-9655-43EF-94EF-C4C623D429C4}" type="datetime1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8EF9-F750-4113-9359-05CE6B2B52EA}" type="datetime1">
              <a:rPr lang="en-US" smtClean="0"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D8E9-AEA6-412A-8236-F33C81727B5E}" type="datetime1">
              <a:rPr lang="en-US" smtClean="0"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9A41-CD41-4C65-97CC-6AC123F0E62C}" type="datetime1">
              <a:rPr lang="en-US" smtClean="0"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D096-B86B-4E87-8420-A2A0CC7E2B3D}" type="datetime1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F443-D062-4106-B790-29CFB387FE1B}" type="datetime1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3EA1-70FE-4FFC-A625-40DC06360AD5}" type="datetime1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731520" y="2011680"/>
            <a:ext cx="1304544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>
              <a:tabLst>
                <a:tab pos="2943531" algn="l"/>
              </a:tabLst>
            </a:pPr>
            <a:r>
              <a:rPr lang="en-US" sz="5300" b="1" dirty="0">
                <a:latin typeface="Book Antiqua" pitchFamily="18" charset="0"/>
              </a:rPr>
              <a:t>Protein Extraction, Fractionation, and Identification</a:t>
            </a:r>
          </a:p>
          <a:p>
            <a:pPr algn="ctr">
              <a:tabLst>
                <a:tab pos="2943531" algn="l"/>
              </a:tabLst>
            </a:pPr>
            <a:endParaRPr lang="en-US" sz="53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r>
              <a:rPr lang="en-US" sz="53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975360" y="64008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975360" y="441579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731520" y="5394960"/>
            <a:ext cx="1304544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>
              <a:tabLst>
                <a:tab pos="2943531" algn="l"/>
              </a:tabLst>
            </a:pPr>
            <a:r>
              <a:rPr lang="en-US" sz="2900" dirty="0">
                <a:latin typeface="Book Antiqua" pitchFamily="18" charset="0"/>
              </a:rPr>
              <a:t>Chapter 3 (Page 88-104)</a:t>
            </a:r>
          </a:p>
          <a:p>
            <a:pPr algn="ctr">
              <a:tabLst>
                <a:tab pos="2943531" algn="l"/>
              </a:tabLst>
            </a:pPr>
            <a:endParaRPr lang="en-US" sz="29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r>
              <a:rPr lang="en-US" sz="2900" dirty="0">
                <a:latin typeface="Book Antiqua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3. Analysis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13167360" cy="575119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Perform a treatment of the protein, which either maintains the protein intact or cleaved into amino acid or peptide pieces, in order to identify it or determine its AA sequence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For unknown proteins, use sequence information to characterize them</a:t>
            </a:r>
            <a:endParaRPr lang="en-US" sz="3400" dirty="0">
              <a:latin typeface="Book Antiqua" pitchFamily="18" charset="0"/>
            </a:endParaRPr>
          </a:p>
          <a:p>
            <a:pPr marL="653110" lvl="1" indent="0"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731520" y="2895600"/>
            <a:ext cx="1304544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>
              <a:tabLst>
                <a:tab pos="2943531" algn="l"/>
              </a:tabLst>
            </a:pPr>
            <a:r>
              <a:rPr lang="en-US" sz="5300" b="1" dirty="0" smtClean="0">
                <a:latin typeface="Book Antiqua" pitchFamily="18" charset="0"/>
              </a:rPr>
              <a:t>Fractionation Protocols</a:t>
            </a:r>
            <a:endParaRPr lang="en-US" sz="53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r>
              <a:rPr lang="en-US" sz="53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975360" y="216789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975360" y="594360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1</a:t>
            </a:r>
            <a:r>
              <a:rPr lang="en-US" sz="5300" dirty="0" smtClean="0">
                <a:latin typeface="Book Antiqua" pitchFamily="18" charset="0"/>
              </a:rPr>
              <a:t>. Dialysis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13167360" cy="6248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Technique based on protein size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Involves the use of a semipermeable membrane with a particular pore size (based on molecular weight)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Molecular weight measured in Daltons (Da); 1 Da = 1 g/</a:t>
            </a:r>
            <a:r>
              <a:rPr lang="en-US" sz="2800" dirty="0" err="1" smtClean="0">
                <a:latin typeface="Book Antiqua" pitchFamily="18" charset="0"/>
              </a:rPr>
              <a:t>mol</a:t>
            </a:r>
            <a:endParaRPr lang="en-US" sz="28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Used to separate larger proteins from smaller proteins and salts or small molecules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Used to equilibrate proteins in a desired buffer for subsequent biochemical steps</a:t>
            </a:r>
            <a:endParaRPr lang="en-US" sz="3400" dirty="0">
              <a:latin typeface="Book Antiqua" pitchFamily="18" charset="0"/>
            </a:endParaRPr>
          </a:p>
          <a:p>
            <a:pPr marL="653110" lvl="1" indent="0"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Dialysis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920240"/>
            <a:ext cx="11862816" cy="4896612"/>
          </a:xfrm>
        </p:spPr>
      </p:pic>
    </p:spTree>
    <p:extLst>
      <p:ext uri="{BB962C8B-B14F-4D97-AF65-F5344CB8AC3E}">
        <p14:creationId xmlns:p14="http://schemas.microsoft.com/office/powerpoint/2010/main" val="23548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2. Ammonium Sulfate Precipitation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13746480" cy="6477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Technique based on solubility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(NH</a:t>
            </a:r>
            <a:r>
              <a:rPr lang="en-US" sz="3400" baseline="-25000" dirty="0" smtClean="0">
                <a:latin typeface="Book Antiqua" pitchFamily="18" charset="0"/>
              </a:rPr>
              <a:t>4</a:t>
            </a:r>
            <a:r>
              <a:rPr lang="en-US" sz="3400" dirty="0" smtClean="0">
                <a:latin typeface="Book Antiqua" pitchFamily="18" charset="0"/>
              </a:rPr>
              <a:t>)</a:t>
            </a:r>
            <a:r>
              <a:rPr lang="en-US" sz="3400" baseline="-25000" dirty="0" smtClean="0">
                <a:latin typeface="Book Antiqua" pitchFamily="18" charset="0"/>
              </a:rPr>
              <a:t>2</a:t>
            </a:r>
            <a:r>
              <a:rPr lang="en-US" sz="3400" dirty="0" smtClean="0">
                <a:latin typeface="Book Antiqua" pitchFamily="18" charset="0"/>
              </a:rPr>
              <a:t>SO</a:t>
            </a:r>
            <a:r>
              <a:rPr lang="en-US" sz="3400" baseline="-25000" dirty="0" smtClean="0">
                <a:latin typeface="Book Antiqua" pitchFamily="18" charset="0"/>
              </a:rPr>
              <a:t>4</a:t>
            </a:r>
            <a:r>
              <a:rPr lang="en-US" sz="3400" dirty="0" smtClean="0">
                <a:latin typeface="Book Antiqua" pitchFamily="18" charset="0"/>
              </a:rPr>
              <a:t>, a salt, is highly water soluble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Proteins lose solubility as you increase salt concentration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>
                <a:latin typeface="Book Antiqua" pitchFamily="18" charset="0"/>
              </a:rPr>
              <a:t>(</a:t>
            </a:r>
            <a:r>
              <a:rPr lang="en-US" sz="3400" dirty="0" smtClean="0">
                <a:latin typeface="Book Antiqua" pitchFamily="18" charset="0"/>
              </a:rPr>
              <a:t>NH</a:t>
            </a:r>
            <a:r>
              <a:rPr lang="en-US" sz="3400" baseline="-25000" dirty="0" smtClean="0">
                <a:latin typeface="Book Antiqua" pitchFamily="18" charset="0"/>
              </a:rPr>
              <a:t>4</a:t>
            </a:r>
            <a:r>
              <a:rPr lang="en-US" sz="3400" dirty="0" smtClean="0">
                <a:latin typeface="Book Antiqua" pitchFamily="18" charset="0"/>
              </a:rPr>
              <a:t>)</a:t>
            </a:r>
            <a:r>
              <a:rPr lang="en-US" sz="3400" baseline="-25000" dirty="0" smtClean="0">
                <a:latin typeface="Book Antiqua" pitchFamily="18" charset="0"/>
              </a:rPr>
              <a:t>2</a:t>
            </a:r>
            <a:r>
              <a:rPr lang="en-US" sz="3400" dirty="0" smtClean="0">
                <a:latin typeface="Book Antiqua" pitchFamily="18" charset="0"/>
              </a:rPr>
              <a:t>SO</a:t>
            </a:r>
            <a:r>
              <a:rPr lang="en-US" sz="3400" baseline="-25000" dirty="0" smtClean="0">
                <a:latin typeface="Book Antiqua" pitchFamily="18" charset="0"/>
              </a:rPr>
              <a:t>4</a:t>
            </a:r>
            <a:r>
              <a:rPr lang="en-US" sz="3400" dirty="0" smtClean="0">
                <a:latin typeface="Book Antiqua" pitchFamily="18" charset="0"/>
              </a:rPr>
              <a:t> can be used a different concentrations</a:t>
            </a:r>
          </a:p>
          <a:p>
            <a:pPr marL="0" indent="0">
              <a:buNone/>
            </a:pPr>
            <a:r>
              <a:rPr lang="en-US" sz="3400" dirty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   (%weight/volume) to “salt out” or precipitate proteins</a:t>
            </a:r>
          </a:p>
          <a:p>
            <a:pPr marL="0" indent="0"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Book Antiqua" pitchFamily="18" charset="0"/>
              </a:rPr>
              <a:t>E. Precipitated proteins isolated by centrifugation and are not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denatured</a:t>
            </a:r>
          </a:p>
        </p:txBody>
      </p:sp>
    </p:spTree>
    <p:extLst>
      <p:ext uri="{BB962C8B-B14F-4D97-AF65-F5344CB8AC3E}">
        <p14:creationId xmlns:p14="http://schemas.microsoft.com/office/powerpoint/2010/main" val="17928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Ammonium Sulfate Precipitation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844310"/>
              </p:ext>
            </p:extLst>
          </p:nvPr>
        </p:nvGraphicFramePr>
        <p:xfrm>
          <a:off x="3886200" y="1819632"/>
          <a:ext cx="6354824" cy="564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S ChemDraw Drawing" r:id="rId3" imgW="3177412" imgH="2823984" progId="ChemDraw.Document.6.0">
                  <p:embed/>
                </p:oleObj>
              </mc:Choice>
              <mc:Fallback>
                <p:oleObj name="CS ChemDraw Drawing" r:id="rId3" imgW="3177412" imgH="28239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1819632"/>
                        <a:ext cx="6354824" cy="564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2508647"/>
            <a:ext cx="434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ook Antiqua" pitchFamily="18" charset="0"/>
              </a:rPr>
              <a:t>25% w/v </a:t>
            </a:r>
            <a:r>
              <a:rPr lang="en-US" sz="3400" dirty="0">
                <a:latin typeface="Book Antiqua" pitchFamily="18" charset="0"/>
              </a:rPr>
              <a:t>(NH</a:t>
            </a:r>
            <a:r>
              <a:rPr lang="en-US" sz="3400" baseline="-25000" dirty="0">
                <a:latin typeface="Book Antiqua" pitchFamily="18" charset="0"/>
              </a:rPr>
              <a:t>4</a:t>
            </a:r>
            <a:r>
              <a:rPr lang="en-US" sz="3400" dirty="0">
                <a:latin typeface="Book Antiqua" pitchFamily="18" charset="0"/>
              </a:rPr>
              <a:t>)</a:t>
            </a:r>
            <a:r>
              <a:rPr lang="en-US" sz="3400" baseline="-25000" dirty="0">
                <a:latin typeface="Book Antiqua" pitchFamily="18" charset="0"/>
              </a:rPr>
              <a:t>2</a:t>
            </a:r>
            <a:r>
              <a:rPr lang="en-US" sz="3400" dirty="0">
                <a:latin typeface="Book Antiqua" pitchFamily="18" charset="0"/>
              </a:rPr>
              <a:t>SO</a:t>
            </a:r>
            <a:r>
              <a:rPr lang="en-US" sz="3400" baseline="-25000" dirty="0">
                <a:latin typeface="Book Antiqua" pitchFamily="18" charset="0"/>
              </a:rPr>
              <a:t>4</a:t>
            </a:r>
            <a:r>
              <a:rPr lang="en-US" sz="3400" dirty="0" smtClean="0">
                <a:latin typeface="Book Antiqua" pitchFamily="18" charset="0"/>
              </a:rPr>
              <a:t> </a:t>
            </a:r>
            <a:endParaRPr lang="en-US" sz="34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956447"/>
            <a:ext cx="304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ook Antiqua" pitchFamily="18" charset="0"/>
              </a:rPr>
              <a:t>Centrifugation</a:t>
            </a:r>
            <a:endParaRPr lang="en-US" sz="3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3. Column Chromatography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 smtClean="0">
                <a:latin typeface="Book Antiqua" pitchFamily="18" charset="0"/>
              </a:rPr>
              <a:t>Technique that takes advantage of differences in protein charge, size, binding affinity, and other properties. Consists of: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Stationary phase: Porous solid matrix with appropriate chemical properties</a:t>
            </a:r>
            <a:endParaRPr lang="en-US" sz="28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Mobile phase: A buffered solution percolates through the stationary phase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The protein-containing solution is layered on top of the column and the mobile phase causes the proteins to migrate faster or slower depending on their properties.</a:t>
            </a:r>
            <a:endParaRPr lang="en-US" sz="3400" dirty="0">
              <a:latin typeface="Book Antiqua" pitchFamily="18" charset="0"/>
            </a:endParaRPr>
          </a:p>
          <a:p>
            <a:pPr marL="653110" lvl="1" indent="0"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Column Chromatography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0" y="1386840"/>
            <a:ext cx="6187440" cy="65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7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3I. Ion Exchange Chromatography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629400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Technique based on charge of protein (either </a:t>
            </a:r>
            <a:r>
              <a:rPr lang="en-US" sz="3400" dirty="0" err="1" smtClean="0">
                <a:latin typeface="Book Antiqua" pitchFamily="18" charset="0"/>
              </a:rPr>
              <a:t>cation</a:t>
            </a:r>
            <a:r>
              <a:rPr lang="en-US" sz="3400" dirty="0" smtClean="0">
                <a:latin typeface="Book Antiqua" pitchFamily="18" charset="0"/>
              </a:rPr>
              <a:t> or anion exchange)</a:t>
            </a:r>
            <a:endParaRPr lang="en-US" sz="34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Stationary phase has charged groups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 err="1" smtClean="0">
                <a:latin typeface="Book Antiqua" pitchFamily="18" charset="0"/>
              </a:rPr>
              <a:t>Cation</a:t>
            </a:r>
            <a:r>
              <a:rPr lang="en-US" sz="3400" dirty="0" smtClean="0">
                <a:latin typeface="Book Antiqua" pitchFamily="18" charset="0"/>
              </a:rPr>
              <a:t> exchange: Charged groups are negative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Anion exchange: Charged groups are positive</a:t>
            </a:r>
          </a:p>
          <a:p>
            <a:pPr lvl="1">
              <a:buFont typeface="Wingdings" pitchFamily="2" charset="2"/>
              <a:buChar char="§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Mobile phase is at first the buffer and then includes a concentration gradient of charged ions opposite in charge to the stationary phase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 err="1" smtClean="0">
                <a:latin typeface="Book Antiqua" pitchFamily="18" charset="0"/>
              </a:rPr>
              <a:t>Cation</a:t>
            </a:r>
            <a:r>
              <a:rPr lang="en-US" sz="3400" dirty="0" smtClean="0">
                <a:latin typeface="Book Antiqua" pitchFamily="18" charset="0"/>
              </a:rPr>
              <a:t> exchange: K</a:t>
            </a:r>
            <a:r>
              <a:rPr lang="en-US" sz="3400" baseline="30000" dirty="0" smtClean="0">
                <a:latin typeface="Book Antiqua" pitchFamily="18" charset="0"/>
              </a:rPr>
              <a:t>+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Anion </a:t>
            </a:r>
            <a:r>
              <a:rPr lang="en-US" sz="3400" dirty="0">
                <a:latin typeface="Book Antiqua" pitchFamily="18" charset="0"/>
              </a:rPr>
              <a:t>exchange: </a:t>
            </a:r>
            <a:r>
              <a:rPr lang="en-US" sz="3400" dirty="0" err="1" smtClean="0">
                <a:latin typeface="Book Antiqua" pitchFamily="18" charset="0"/>
              </a:rPr>
              <a:t>Cl</a:t>
            </a:r>
            <a:r>
              <a:rPr lang="en-US" sz="3400" baseline="30000" dirty="0" smtClean="0">
                <a:latin typeface="Book Antiqua" pitchFamily="18" charset="0"/>
              </a:rPr>
              <a:t>-</a:t>
            </a:r>
            <a:endParaRPr lang="en-US" sz="3400" baseline="30000" dirty="0">
              <a:latin typeface="Book Antiqua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3400" baseline="30000" dirty="0" smtClean="0">
              <a:latin typeface="Book Antiqua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err="1" smtClean="0">
                <a:latin typeface="Book Antiqua" pitchFamily="18" charset="0"/>
              </a:rPr>
              <a:t>Cation</a:t>
            </a:r>
            <a:r>
              <a:rPr lang="en-US" sz="5300" dirty="0" smtClean="0">
                <a:latin typeface="Book Antiqua" pitchFamily="18" charset="0"/>
              </a:rPr>
              <a:t> Exchange Chromatography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XOffgel.tif"/>
          <p:cNvPicPr>
            <a:picLocks noChangeAspect="1"/>
          </p:cNvPicPr>
          <p:nvPr/>
        </p:nvPicPr>
        <p:blipFill rotWithShape="1">
          <a:blip r:embed="rId2" cstate="print"/>
          <a:srcRect t="17390" r="72439" b="13095"/>
          <a:stretch/>
        </p:blipFill>
        <p:spPr>
          <a:xfrm>
            <a:off x="8373319" y="1932973"/>
            <a:ext cx="5342681" cy="4977114"/>
          </a:xfrm>
          <a:prstGeom prst="rect">
            <a:avLst/>
          </a:prstGeom>
        </p:spPr>
      </p:pic>
      <p:pic>
        <p:nvPicPr>
          <p:cNvPr id="8" name="Picture 7" descr="SCXOffgel.tif"/>
          <p:cNvPicPr>
            <a:picLocks noChangeAspect="1"/>
          </p:cNvPicPr>
          <p:nvPr/>
        </p:nvPicPr>
        <p:blipFill rotWithShape="1">
          <a:blip r:embed="rId2" cstate="print"/>
          <a:srcRect l="27594" t="37247" r="69265" b="56125"/>
          <a:stretch/>
        </p:blipFill>
        <p:spPr>
          <a:xfrm>
            <a:off x="12954000" y="1379316"/>
            <a:ext cx="608828" cy="474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48800" y="6781800"/>
            <a:ext cx="3276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1600200"/>
            <a:ext cx="3505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ook Antiqua" pitchFamily="18" charset="0"/>
              </a:rPr>
              <a:t>Order of Elution</a:t>
            </a:r>
            <a:endParaRPr lang="en-US" sz="3400" dirty="0">
              <a:latin typeface="Book Antiqua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43800" y="2345969"/>
            <a:ext cx="0" cy="990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4419600"/>
            <a:ext cx="777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ook Antiqua" pitchFamily="18" charset="0"/>
              </a:rPr>
              <a:t>Protein charge based on their isoelectric point (PI):</a:t>
            </a:r>
          </a:p>
          <a:p>
            <a:pPr marL="1110310" lvl="1" indent="-457200"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pH &gt; </a:t>
            </a:r>
            <a:r>
              <a:rPr lang="en-US" sz="3400" dirty="0" err="1" smtClean="0">
                <a:latin typeface="Book Antiqua" pitchFamily="18" charset="0"/>
              </a:rPr>
              <a:t>pI</a:t>
            </a:r>
            <a:r>
              <a:rPr lang="en-US" sz="3400" dirty="0" smtClean="0">
                <a:latin typeface="Book Antiqua" pitchFamily="18" charset="0"/>
              </a:rPr>
              <a:t>; Negatively Charged</a:t>
            </a:r>
          </a:p>
          <a:p>
            <a:pPr marL="1110310" lvl="1" indent="-457200"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pH &lt; </a:t>
            </a:r>
            <a:r>
              <a:rPr lang="en-US" sz="3400" dirty="0" err="1" smtClean="0">
                <a:latin typeface="Book Antiqua" pitchFamily="18" charset="0"/>
              </a:rPr>
              <a:t>pI</a:t>
            </a:r>
            <a:r>
              <a:rPr lang="en-US" sz="3400" dirty="0" smtClean="0">
                <a:latin typeface="Book Antiqua" pitchFamily="18" charset="0"/>
              </a:rPr>
              <a:t>; Positively Charged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6827461"/>
            <a:ext cx="10744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400" dirty="0" smtClean="0">
                <a:latin typeface="Book Antiqua" pitchFamily="18" charset="0"/>
              </a:rPr>
              <a:t>At </a:t>
            </a:r>
            <a:r>
              <a:rPr lang="en-US" sz="3400" dirty="0">
                <a:latin typeface="Book Antiqua" pitchFamily="18" charset="0"/>
              </a:rPr>
              <a:t>pH 7.4, most proteins are negatively charged.</a:t>
            </a:r>
          </a:p>
        </p:txBody>
      </p:sp>
    </p:spTree>
    <p:extLst>
      <p:ext uri="{BB962C8B-B14F-4D97-AF65-F5344CB8AC3E}">
        <p14:creationId xmlns:p14="http://schemas.microsoft.com/office/powerpoint/2010/main" val="32046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731520" y="2971800"/>
            <a:ext cx="1304544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>
              <a:tabLst>
                <a:tab pos="2943531" algn="l"/>
              </a:tabLst>
            </a:pPr>
            <a:r>
              <a:rPr lang="en-US" sz="5300" b="1" dirty="0" smtClean="0">
                <a:latin typeface="Book Antiqua" pitchFamily="18" charset="0"/>
              </a:rPr>
              <a:t>General Peptide and Protein Properties</a:t>
            </a:r>
            <a:endParaRPr lang="en-US" sz="5300" b="1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endParaRPr lang="en-US" sz="53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r>
              <a:rPr lang="en-US" sz="53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975360" y="216789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975360" y="594360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3I. Size Exclusion Chromatography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629400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Technique based on the size of a protein</a:t>
            </a:r>
          </a:p>
          <a:p>
            <a:pPr marL="514350" indent="-514350">
              <a:buAutoNum type="alphaUcPeriod"/>
            </a:pPr>
            <a:endParaRPr lang="en-US" sz="34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Stationary phase has pores of a particular size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Mobile phase is  just buffer</a:t>
            </a:r>
          </a:p>
          <a:p>
            <a:pPr marL="514350" indent="-514350">
              <a:buAutoNum type="alphaUcPeriod"/>
            </a:pPr>
            <a:endParaRPr lang="en-US" sz="3400" baseline="300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Proteins at the same size of the pores or smaller enter the pores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Larger proteins do not enter and elute first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Remaining proteins elute in order of larger to smaller</a:t>
            </a:r>
            <a:endParaRPr lang="en-US" sz="3400" dirty="0">
              <a:latin typeface="Book Antiqua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3400" baseline="30000" dirty="0" smtClean="0">
              <a:latin typeface="Book Antiqua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Size Exclusion Chromatography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david-bender.purplecloud.net/simulations/enzpur/images/gelexcl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45920"/>
            <a:ext cx="10668000" cy="58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3II. Affinity Chromatography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629400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Technique based on the binding affinity of the protein</a:t>
            </a:r>
          </a:p>
          <a:p>
            <a:pPr marL="514350" indent="-514350">
              <a:buAutoNum type="alphaUcPeriod"/>
            </a:pPr>
            <a:endParaRPr lang="en-US" sz="34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Stationary phase contains a covalently attached chemical group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Mobile phase is  buffer at first then includes a concentration gradient of an agent with affinity for the chemical group or free ligand</a:t>
            </a:r>
          </a:p>
          <a:p>
            <a:pPr marL="514350" indent="-514350">
              <a:buAutoNum type="alphaUcPeriod"/>
            </a:pPr>
            <a:endParaRPr lang="en-US" sz="3400" baseline="300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Proteins with affinity for the chemical group will bind to it then elute as the concentration of the agent or free ligand in the mobile phase increases</a:t>
            </a:r>
          </a:p>
        </p:txBody>
      </p:sp>
    </p:spTree>
    <p:extLst>
      <p:ext uri="{BB962C8B-B14F-4D97-AF65-F5344CB8AC3E}">
        <p14:creationId xmlns:p14="http://schemas.microsoft.com/office/powerpoint/2010/main" val="20655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Affinity Chromatography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1280160"/>
            <a:ext cx="6704381" cy="690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731520" y="2895600"/>
            <a:ext cx="1304544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>
              <a:tabLst>
                <a:tab pos="2943531" algn="l"/>
              </a:tabLst>
            </a:pPr>
            <a:r>
              <a:rPr lang="en-US" sz="5300" b="1" dirty="0" smtClean="0">
                <a:latin typeface="Book Antiqua" pitchFamily="18" charset="0"/>
              </a:rPr>
              <a:t>Checking the Success of Fractionation</a:t>
            </a:r>
            <a:endParaRPr lang="en-US" sz="53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r>
              <a:rPr lang="en-US" sz="53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975360" y="216789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975360" y="594360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1. Electrophoresis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>
                <a:latin typeface="Book Antiqua" pitchFamily="18" charset="0"/>
              </a:rPr>
              <a:t>Technique that involves fractionation but on a small scale.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Based on the migration of charged proteins in an electric field</a:t>
            </a:r>
            <a:endParaRPr lang="en-US" sz="28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Usually done after isolating the crude extract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Repeated after a fractionation step</a:t>
            </a:r>
            <a:endParaRPr lang="en-US" sz="3400" dirty="0">
              <a:latin typeface="Book Antiqua" pitchFamily="18" charset="0"/>
            </a:endParaRPr>
          </a:p>
          <a:p>
            <a:pPr marL="653110" lvl="1" indent="0"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4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1I. Sodium Dodecyl Sulfate Polyacrylamide   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 smtClean="0">
                <a:latin typeface="Book Antiqua" pitchFamily="18" charset="0"/>
              </a:rPr>
              <a:t>     Gel Electrophoresis (SDS PAGE)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5240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3505200"/>
            <a:ext cx="13167360" cy="43434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SDS is a detergent that denatures proteins and gives them a similar shape</a:t>
            </a:r>
          </a:p>
          <a:p>
            <a:pPr marL="514350" indent="-514350">
              <a:buAutoNum type="alphaUcPeriod"/>
            </a:pPr>
            <a:endParaRPr lang="en-US" sz="28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SDS binds to proteins @ ratio of 1 SDS : 2 AA residues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Contributes large net negative charge making protein charge insignificant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Each protein has similar charge to mass (m/z)</a:t>
            </a:r>
          </a:p>
          <a:p>
            <a:pPr marL="653110" lvl="1" indent="0"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77394"/>
              </p:ext>
            </p:extLst>
          </p:nvPr>
        </p:nvGraphicFramePr>
        <p:xfrm>
          <a:off x="5257800" y="1905000"/>
          <a:ext cx="3666569" cy="1435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S ChemDraw Drawing" r:id="rId3" imgW="2444379" imgH="957096" progId="ChemDraw.Document.6.0">
                  <p:embed/>
                </p:oleObj>
              </mc:Choice>
              <mc:Fallback>
                <p:oleObj name="CS ChemDraw Drawing" r:id="rId3" imgW="2444379" imgH="9570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1905000"/>
                        <a:ext cx="3666569" cy="1435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3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48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1I. Sodium Dodecyl Sulfate Polyacrylamide   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 smtClean="0">
                <a:latin typeface="Book Antiqua" pitchFamily="18" charset="0"/>
              </a:rPr>
              <a:t>     Gel Electrophoresis (SDS PAGE)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5240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1752600"/>
                <a:ext cx="13167360" cy="6324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400" dirty="0" smtClean="0">
                    <a:latin typeface="Book Antiqua" pitchFamily="18" charset="0"/>
                  </a:rPr>
                  <a:t>C. SDS bound proteins travel through a gel made up of the cross-</a:t>
                </a:r>
                <a:br>
                  <a:rPr lang="en-US" sz="3400" dirty="0" smtClean="0">
                    <a:latin typeface="Book Antiqua" pitchFamily="18" charset="0"/>
                  </a:rPr>
                </a:br>
                <a:r>
                  <a:rPr lang="en-US" sz="3400" dirty="0" smtClean="0">
                    <a:latin typeface="Book Antiqua" pitchFamily="18" charset="0"/>
                  </a:rPr>
                  <a:t>     linked polymer polyacrylamide</a:t>
                </a:r>
              </a:p>
              <a:p>
                <a:pPr marL="0" indent="0">
                  <a:buNone/>
                </a:pPr>
                <a:endParaRPr lang="en-US" sz="3400" dirty="0">
                  <a:latin typeface="Book Antiqua" pitchFamily="18" charset="0"/>
                </a:endParaRPr>
              </a:p>
              <a:p>
                <a:pPr marL="0" indent="0">
                  <a:buNone/>
                </a:pPr>
                <a:r>
                  <a:rPr lang="en-US" sz="3400" dirty="0" smtClean="0">
                    <a:latin typeface="Book Antiqua" pitchFamily="18" charset="0"/>
                  </a:rPr>
                  <a:t>D. After applying electric field, proteins migrate to positively </a:t>
                </a:r>
                <a:br>
                  <a:rPr lang="en-US" sz="3400" dirty="0" smtClean="0">
                    <a:latin typeface="Book Antiqua" pitchFamily="18" charset="0"/>
                  </a:rPr>
                </a:br>
                <a:r>
                  <a:rPr lang="en-US" sz="3400" dirty="0" smtClean="0">
                    <a:latin typeface="Book Antiqua" pitchFamily="18" charset="0"/>
                  </a:rPr>
                  <a:t>     charged electrode according to their size and not charge:</a:t>
                </a:r>
              </a:p>
              <a:p>
                <a:pPr marL="0" indent="0">
                  <a:buNone/>
                </a:pPr>
                <a:r>
                  <a:rPr lang="en-US" sz="3400" b="0" dirty="0">
                    <a:latin typeface="Book Antiqua" pitchFamily="18" charset="0"/>
                  </a:rPr>
                  <a:t>	</a:t>
                </a:r>
                <a:r>
                  <a:rPr lang="en-US" sz="3400" b="0" dirty="0" smtClean="0">
                    <a:latin typeface="Book Antiqua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µ= </m:t>
                    </m:r>
                    <m:f>
                      <m:f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Book Antiqua" pitchFamily="18" charset="0"/>
                  </a:rPr>
                  <a:t>    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/>
                          </a:rPr>
                          <m:t>MW</m:t>
                        </m:r>
                      </m:den>
                    </m:f>
                  </m:oMath>
                </a14:m>
                <a:endParaRPr lang="en-US" sz="3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µ</m:t>
                    </m:r>
                  </m:oMath>
                </a14:m>
                <a:r>
                  <a:rPr lang="en-US" sz="3400" dirty="0" smtClean="0">
                    <a:latin typeface="Book Antiqua" pitchFamily="18" charset="0"/>
                  </a:rPr>
                  <a:t> = Electrophoretic mobility</a:t>
                </a:r>
              </a:p>
              <a:p>
                <a:pPr marL="0" indent="0">
                  <a:buNone/>
                </a:pPr>
                <a:r>
                  <a:rPr lang="en-US" sz="3400" dirty="0" smtClean="0">
                    <a:latin typeface="Book Antiqua" pitchFamily="18" charset="0"/>
                  </a:rPr>
                  <a:t>V = Velocity</a:t>
                </a:r>
              </a:p>
              <a:p>
                <a:pPr marL="0" indent="0">
                  <a:buNone/>
                </a:pPr>
                <a:r>
                  <a:rPr lang="en-US" sz="3400" dirty="0" smtClean="0">
                    <a:latin typeface="Book Antiqua" pitchFamily="18" charset="0"/>
                  </a:rPr>
                  <a:t>E = Electric Potential</a:t>
                </a:r>
              </a:p>
              <a:p>
                <a:pPr marL="0" indent="0">
                  <a:buNone/>
                </a:pPr>
                <a:r>
                  <a:rPr lang="en-US" sz="3400" dirty="0" smtClean="0">
                    <a:latin typeface="Book Antiqua" pitchFamily="18" charset="0"/>
                  </a:rPr>
                  <a:t>MW= Molecular weight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752600"/>
                <a:ext cx="13167360" cy="6324600"/>
              </a:xfrm>
              <a:blipFill rotWithShape="1">
                <a:blip r:embed="rId2"/>
                <a:stretch>
                  <a:fillRect l="-972" t="-1061"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05800" y="6629400"/>
                <a:ext cx="419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µ</m:t>
                    </m:r>
                  </m:oMath>
                </a14:m>
                <a:r>
                  <a:rPr lang="en-US" sz="4000" dirty="0" smtClean="0"/>
                  <a:t>,   MW</a:t>
                </a:r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6629400"/>
                <a:ext cx="4191000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8153400" y="6705600"/>
            <a:ext cx="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991600" y="6705600"/>
            <a:ext cx="0" cy="6096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5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SDS PAGE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" y="1611630"/>
            <a:ext cx="8092440" cy="661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068829"/>
            <a:ext cx="373380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09760" y="1677793"/>
            <a:ext cx="1341120" cy="53200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Crude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72800" y="1677793"/>
            <a:ext cx="2316480" cy="53200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Purification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" y="1219200"/>
            <a:ext cx="13167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ook Antiqua" pitchFamily="18" charset="0"/>
              </a:rPr>
              <a:t>Can be used to gauge MW and </a:t>
            </a:r>
            <a:r>
              <a:rPr lang="en-US" sz="3400" dirty="0" smtClean="0">
                <a:latin typeface="Book Antiqua" pitchFamily="18" charset="0"/>
              </a:rPr>
              <a:t>purity using dye staining.</a:t>
            </a:r>
            <a:endParaRPr lang="en-US" sz="3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1II. </a:t>
            </a:r>
            <a:r>
              <a:rPr lang="en-US" sz="5300" dirty="0" smtClean="0">
                <a:latin typeface="Book Antiqua" pitchFamily="18" charset="0"/>
              </a:rPr>
              <a:t>Isoelectric Focusing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7056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Procedure used to determine the </a:t>
            </a:r>
            <a:r>
              <a:rPr lang="en-US" sz="3400" dirty="0" err="1" smtClean="0">
                <a:latin typeface="Book Antiqua" pitchFamily="18" charset="0"/>
              </a:rPr>
              <a:t>pI</a:t>
            </a:r>
            <a:r>
              <a:rPr lang="en-US" sz="3400" dirty="0" smtClean="0">
                <a:latin typeface="Book Antiqua" pitchFamily="18" charset="0"/>
              </a:rPr>
              <a:t> of a protein</a:t>
            </a:r>
            <a:endParaRPr lang="en-US" sz="28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pH gradient is established by allowing a mixture of low MW organic acids and bases (</a:t>
            </a:r>
            <a:r>
              <a:rPr lang="en-US" sz="3400" dirty="0" err="1" smtClean="0">
                <a:latin typeface="Book Antiqua" pitchFamily="18" charset="0"/>
              </a:rPr>
              <a:t>ampholytes</a:t>
            </a:r>
            <a:r>
              <a:rPr lang="en-US" sz="3400" dirty="0" smtClean="0">
                <a:latin typeface="Book Antiqua" pitchFamily="18" charset="0"/>
              </a:rPr>
              <a:t>) to distribute themselves in an electric field</a:t>
            </a: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When a protein mixture is applied, the proteins will migrate in the electric field (positive or negative end) until it reaches the pH that matches the </a:t>
            </a:r>
            <a:r>
              <a:rPr lang="en-US" sz="3400" dirty="0" err="1" smtClean="0">
                <a:latin typeface="Book Antiqua" pitchFamily="18" charset="0"/>
              </a:rPr>
              <a:t>pI</a:t>
            </a:r>
            <a:r>
              <a:rPr lang="en-US" sz="3400" dirty="0" smtClean="0">
                <a:latin typeface="Book Antiqua" pitchFamily="18" charset="0"/>
              </a:rPr>
              <a:t> (no charge)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Dye stain the gel to track the proteins</a:t>
            </a: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>
              <a:latin typeface="Book Antiqua" pitchFamily="18" charset="0"/>
            </a:endParaRPr>
          </a:p>
          <a:p>
            <a:pPr marL="653110" lvl="1" indent="0"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1. The Range of Sizes of Peptides and      	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>
                <a:latin typeface="Book Antiqua" pitchFamily="18" charset="0"/>
              </a:rPr>
              <a:t> </a:t>
            </a:r>
            <a:r>
              <a:rPr lang="en-US" sz="5300" dirty="0" smtClean="0">
                <a:latin typeface="Book Antiqua" pitchFamily="18" charset="0"/>
              </a:rPr>
              <a:t>   Polypeptides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13167360" cy="575119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As little as 2 Amino Acids (AA) to thousands; share physical/chemical properties of the AA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Bioactivity transcends size; small peptides are important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Proteins can consist of a single polypeptide chain or two or more </a:t>
            </a:r>
            <a:r>
              <a:rPr lang="en-US" sz="3400" dirty="0" err="1" smtClean="0">
                <a:latin typeface="Book Antiqua" pitchFamily="18" charset="0"/>
              </a:rPr>
              <a:t>noncovalently</a:t>
            </a:r>
            <a:r>
              <a:rPr lang="en-US" sz="3400" dirty="0" smtClean="0">
                <a:latin typeface="Book Antiqua" pitchFamily="18" charset="0"/>
              </a:rPr>
              <a:t> associated chains called </a:t>
            </a:r>
            <a:r>
              <a:rPr lang="en-US" sz="3400" dirty="0" err="1" smtClean="0">
                <a:latin typeface="Book Antiqua" pitchFamily="18" charset="0"/>
              </a:rPr>
              <a:t>multisubunit</a:t>
            </a:r>
            <a:r>
              <a:rPr lang="en-US" sz="3400" dirty="0" smtClean="0">
                <a:latin typeface="Book Antiqua" pitchFamily="18" charset="0"/>
              </a:rPr>
              <a:t> proteins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If consists of two or more </a:t>
            </a:r>
            <a:r>
              <a:rPr lang="en-US" sz="3400" dirty="0" err="1" smtClean="0">
                <a:latin typeface="Book Antiqua" pitchFamily="18" charset="0"/>
              </a:rPr>
              <a:t>noncovalently</a:t>
            </a:r>
            <a:r>
              <a:rPr lang="en-US" sz="3400" dirty="0" smtClean="0">
                <a:latin typeface="Book Antiqua" pitchFamily="18" charset="0"/>
              </a:rPr>
              <a:t> associated chains then called </a:t>
            </a:r>
            <a:r>
              <a:rPr lang="en-US" sz="3400" dirty="0" err="1" smtClean="0">
                <a:latin typeface="Book Antiqua" pitchFamily="18" charset="0"/>
              </a:rPr>
              <a:t>oligomeric</a:t>
            </a:r>
            <a:r>
              <a:rPr lang="en-US" sz="3400" dirty="0" smtClean="0">
                <a:latin typeface="Book Antiqua" pitchFamily="18" charset="0"/>
              </a:rPr>
              <a:t> proteins</a:t>
            </a:r>
          </a:p>
        </p:txBody>
      </p:sp>
    </p:spTree>
    <p:extLst>
      <p:ext uri="{BB962C8B-B14F-4D97-AF65-F5344CB8AC3E}">
        <p14:creationId xmlns:p14="http://schemas.microsoft.com/office/powerpoint/2010/main" val="26369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Isoelectric Focusing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219200"/>
            <a:ext cx="8029575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8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2. Measuring Enzyme Activity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1447800"/>
                <a:ext cx="13167360" cy="67056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3400" dirty="0" smtClean="0">
                    <a:latin typeface="Book Antiqua" pitchFamily="18" charset="0"/>
                  </a:rPr>
                  <a:t>If purifying a protein that is an enzyme then can measure the improvement in enzyme activity. Need to know: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endParaRPr lang="en-US" sz="3400" dirty="0" smtClean="0">
                  <a:latin typeface="Book Antiqua" pitchFamily="18" charset="0"/>
                </a:endParaRPr>
              </a:p>
              <a:p>
                <a:pPr marL="514350" indent="-514350">
                  <a:spcBef>
                    <a:spcPts val="300"/>
                  </a:spcBef>
                  <a:buAutoNum type="alphaUcPeriod"/>
                </a:pPr>
                <a:r>
                  <a:rPr lang="en-US" sz="3400" dirty="0" smtClean="0">
                    <a:latin typeface="Book Antiqua" pitchFamily="18" charset="0"/>
                  </a:rPr>
                  <a:t>A specific assay for the enzyme</a:t>
                </a:r>
                <a:endParaRPr lang="en-US" sz="3400" dirty="0" smtClean="0">
                  <a:latin typeface="Book Antiqua" pitchFamily="18" charset="0"/>
                </a:endParaRPr>
              </a:p>
              <a:p>
                <a:pPr marL="514350" indent="-514350">
                  <a:spcBef>
                    <a:spcPts val="300"/>
                  </a:spcBef>
                  <a:buAutoNum type="alphaUcPeriod"/>
                </a:pPr>
                <a:endParaRPr lang="en-US" sz="3400" dirty="0" smtClean="0">
                  <a:latin typeface="Book Antiqua" pitchFamily="18" charset="0"/>
                </a:endParaRPr>
              </a:p>
              <a:p>
                <a:pPr marL="514350" indent="-514350">
                  <a:spcBef>
                    <a:spcPts val="300"/>
                  </a:spcBef>
                  <a:buAutoNum type="alphaUcPeriod"/>
                </a:pPr>
                <a:r>
                  <a:rPr lang="en-US" sz="3400" dirty="0" smtClean="0">
                    <a:latin typeface="Book Antiqua" pitchFamily="18" charset="0"/>
                  </a:rPr>
                  <a:t>Optimal conditions- pH, cofactors, temperature</a:t>
                </a:r>
              </a:p>
              <a:p>
                <a:pPr marL="514350" indent="-514350">
                  <a:spcBef>
                    <a:spcPts val="300"/>
                  </a:spcBef>
                  <a:buAutoNum type="alphaUcPeriod"/>
                </a:pPr>
                <a:endParaRPr lang="en-US" sz="3400" dirty="0" smtClean="0">
                  <a:latin typeface="Book Antiqua" pitchFamily="18" charset="0"/>
                </a:endParaRPr>
              </a:p>
              <a:p>
                <a:pPr marL="514350" indent="-514350">
                  <a:spcBef>
                    <a:spcPts val="300"/>
                  </a:spcBef>
                  <a:buAutoNum type="alphaUcPeriod"/>
                </a:pPr>
                <a:r>
                  <a:rPr lang="en-US" sz="3400" dirty="0" smtClean="0">
                    <a:latin typeface="Book Antiqua" pitchFamily="18" charset="0"/>
                  </a:rPr>
                  <a:t>Compare specific activity before and after purification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400" b="0" i="0" smtClean="0">
                          <a:latin typeface="Cambria Math"/>
                        </a:rPr>
                        <m:t>Specific</m:t>
                      </m:r>
                      <m:r>
                        <a:rPr lang="en-US" sz="3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400" b="0" i="0" smtClean="0">
                          <a:latin typeface="Cambria Math"/>
                        </a:rPr>
                        <m:t>activity</m:t>
                      </m:r>
                      <m:r>
                        <a:rPr lang="en-US" sz="3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400" b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 b="0" i="0" smtClean="0">
                              <a:latin typeface="Cambria Math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sz="3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3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400" b="0" i="0" smtClean="0">
                              <a:latin typeface="Cambria Math"/>
                            </a:rPr>
                            <m:t>enzyme</m:t>
                          </m:r>
                          <m:r>
                            <a:rPr lang="en-US" sz="3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400" b="0" i="0" smtClean="0">
                              <a:latin typeface="Cambria Math"/>
                            </a:rPr>
                            <m:t>units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400" b="0" i="0" smtClean="0">
                              <a:latin typeface="Cambria Math"/>
                            </a:rPr>
                            <m:t>mg</m:t>
                          </m:r>
                          <m:r>
                            <a:rPr lang="en-US" sz="3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3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400" b="0" i="0" smtClean="0">
                              <a:latin typeface="Cambria Math"/>
                            </a:rPr>
                            <m:t>total</m:t>
                          </m:r>
                          <m:r>
                            <a:rPr lang="en-US" sz="3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400" b="0" i="0" smtClean="0">
                              <a:latin typeface="Cambria Math"/>
                            </a:rPr>
                            <m:t>protein</m:t>
                          </m:r>
                        </m:den>
                      </m:f>
                    </m:oMath>
                  </m:oMathPara>
                </a14:m>
                <a:endParaRPr lang="en-US" sz="3400" dirty="0" smtClean="0">
                  <a:latin typeface="Book Antiqua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3400" dirty="0" smtClean="0">
                    <a:latin typeface="Book Antiqua" pitchFamily="18" charset="0"/>
                  </a:rPr>
                  <a:t>1.0 unit of enzyme activity = Enzyme amount to transform </a:t>
                </a:r>
              </a:p>
              <a:p>
                <a:pPr marL="0" indent="0" algn="ctr">
                  <a:spcBef>
                    <a:spcPts val="300"/>
                  </a:spcBef>
                  <a:buNone/>
                </a:pPr>
                <a:r>
                  <a:rPr lang="en-US" sz="3400" dirty="0" smtClean="0">
                    <a:latin typeface="Book Antiqua" pitchFamily="18" charset="0"/>
                  </a:rPr>
                  <a:t>1.0 µ</a:t>
                </a:r>
                <a:r>
                  <a:rPr lang="en-US" sz="3400" dirty="0" err="1" smtClean="0">
                    <a:latin typeface="Book Antiqua" pitchFamily="18" charset="0"/>
                  </a:rPr>
                  <a:t>mol</a:t>
                </a:r>
                <a:r>
                  <a:rPr lang="en-US" sz="3400" dirty="0" smtClean="0">
                    <a:latin typeface="Book Antiqua" pitchFamily="18" charset="0"/>
                  </a:rPr>
                  <a:t> substrate/min.  @ 25°C</a:t>
                </a:r>
                <a:endParaRPr lang="en-US" sz="3400" dirty="0" smtClean="0">
                  <a:latin typeface="Book Antiqua" pitchFamily="18" charset="0"/>
                </a:endParaRPr>
              </a:p>
              <a:p>
                <a:pPr marL="514350" indent="-514350">
                  <a:spcBef>
                    <a:spcPts val="300"/>
                  </a:spcBef>
                  <a:buAutoNum type="alphaUcPeriod"/>
                </a:pPr>
                <a:endParaRPr lang="en-US" sz="3400" dirty="0">
                  <a:latin typeface="Book Antiqua" pitchFamily="18" charset="0"/>
                </a:endParaRPr>
              </a:p>
              <a:p>
                <a:pPr marL="653110" lvl="1" indent="0">
                  <a:spcBef>
                    <a:spcPts val="300"/>
                  </a:spcBef>
                  <a:buNone/>
                </a:pPr>
                <a:endParaRPr lang="en-US" sz="3400" dirty="0" smtClean="0">
                  <a:latin typeface="Book Antiqua" pitchFamily="18" charset="0"/>
                </a:endParaRPr>
              </a:p>
              <a:p>
                <a:pPr marL="514350" indent="-514350">
                  <a:spcBef>
                    <a:spcPts val="300"/>
                  </a:spcBef>
                  <a:buAutoNum type="alphaUcPeriod"/>
                </a:pPr>
                <a:endParaRPr lang="en-US" sz="3400" dirty="0" smtClean="0">
                  <a:latin typeface="Book Antiqua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447800"/>
                <a:ext cx="13167360" cy="6705600"/>
              </a:xfrm>
              <a:blipFill rotWithShape="1">
                <a:blip r:embed="rId2"/>
                <a:stretch>
                  <a:fillRect l="-1065" t="-1000" b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2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3. Measuring </a:t>
            </a:r>
            <a:r>
              <a:rPr lang="en-US" sz="5300" dirty="0" err="1" smtClean="0">
                <a:latin typeface="Book Antiqua" pitchFamily="18" charset="0"/>
              </a:rPr>
              <a:t>Nonenzyme</a:t>
            </a:r>
            <a:r>
              <a:rPr lang="en-US" sz="5300" dirty="0" smtClean="0">
                <a:latin typeface="Book Antiqua" pitchFamily="18" charset="0"/>
              </a:rPr>
              <a:t> Activity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70560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If purifying a protein that is a not an enzyme then hav</a:t>
            </a:r>
            <a:r>
              <a:rPr lang="en-US" sz="3400" dirty="0" smtClean="0">
                <a:latin typeface="Book Antiqua" pitchFamily="18" charset="0"/>
              </a:rPr>
              <a:t>e to use a particular property of the protein to track</a:t>
            </a:r>
            <a:r>
              <a:rPr lang="en-US" sz="3400" dirty="0" smtClean="0">
                <a:latin typeface="Book Antiqua" pitchFamily="18" charset="0"/>
              </a:rPr>
              <a:t>. </a:t>
            </a: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As an example, for a transport protein-</a:t>
            </a:r>
          </a:p>
          <a:p>
            <a:pPr marL="0" indent="0">
              <a:spcBef>
                <a:spcPts val="3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Identify ligand that it transports</a:t>
            </a: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Identify suitable ligand binding assay</a:t>
            </a:r>
            <a:endParaRPr lang="en-US" sz="3400" dirty="0">
              <a:latin typeface="Book Antiqua" pitchFamily="18" charset="0"/>
            </a:endParaRPr>
          </a:p>
          <a:p>
            <a:pPr marL="653110" lvl="1" indent="0">
              <a:spcBef>
                <a:spcPts val="3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731520" y="2895600"/>
            <a:ext cx="1304544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>
              <a:tabLst>
                <a:tab pos="2943531" algn="l"/>
              </a:tabLst>
            </a:pPr>
            <a:r>
              <a:rPr lang="en-US" sz="5300" b="1" dirty="0" smtClean="0">
                <a:latin typeface="Book Antiqua" pitchFamily="18" charset="0"/>
              </a:rPr>
              <a:t>Protein Identification</a:t>
            </a:r>
            <a:endParaRPr lang="en-US" sz="53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r>
              <a:rPr lang="en-US" sz="53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975360" y="216789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975360" y="594360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1</a:t>
            </a:r>
            <a:r>
              <a:rPr lang="en-US" sz="5300" dirty="0" smtClean="0">
                <a:latin typeface="Book Antiqua" pitchFamily="18" charset="0"/>
              </a:rPr>
              <a:t>. Protein Identification Today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70560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The world of protein identification has greatly evolved due to the success of the Genome Project</a:t>
            </a: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The genome (the set of all genes) has been sequenced for many organisms</a:t>
            </a: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Many genes (segment of DNA) encode for proteins</a:t>
            </a: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By sequencing the genome, the large majority of the proteome (the set of proteins) has been sequenced</a:t>
            </a: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People now use genome databases for protein identification</a:t>
            </a:r>
            <a:endParaRPr lang="en-US" sz="3400" dirty="0">
              <a:latin typeface="Book Antiqua" pitchFamily="18" charset="0"/>
            </a:endParaRPr>
          </a:p>
          <a:p>
            <a:pPr marL="653110" lvl="1" indent="0">
              <a:spcBef>
                <a:spcPts val="3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1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2. Identifying a Protein from Organism of   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 smtClean="0">
                <a:latin typeface="Book Antiqua" pitchFamily="18" charset="0"/>
              </a:rPr>
              <a:t>    Sequenced </a:t>
            </a:r>
            <a:r>
              <a:rPr lang="en-US" sz="5300" dirty="0">
                <a:latin typeface="Book Antiqua" pitchFamily="18" charset="0"/>
              </a:rPr>
              <a:t>G</a:t>
            </a:r>
            <a:r>
              <a:rPr lang="en-US" sz="5300" dirty="0" smtClean="0">
                <a:latin typeface="Book Antiqua" pitchFamily="18" charset="0"/>
              </a:rPr>
              <a:t>enome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705600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Requires the use of Tandem Mass Spectrometry (MS)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3400" dirty="0" smtClean="0">
                <a:latin typeface="Book Antiqua" pitchFamily="18" charset="0"/>
              </a:rPr>
              <a:t>2 dimensional MS (MS-MS)</a:t>
            </a: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514350" indent="-514350">
              <a:spcBef>
                <a:spcPts val="2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Protein digestion to yield peptides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Use a protease, an enzyme that cleaves a protein at a specific AA residue</a:t>
            </a:r>
          </a:p>
          <a:p>
            <a:pPr marL="653110" lvl="1" indent="0">
              <a:spcBef>
                <a:spcPts val="2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    i.e. Trypsin- Cleaves at the carboxyl end of a lysine or 			        arginine residue</a:t>
            </a:r>
          </a:p>
          <a:p>
            <a:pPr marL="0" lvl="1" indent="0" algn="ctr">
              <a:spcBef>
                <a:spcPts val="2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XXXXKXXXRXXX</a:t>
            </a:r>
          </a:p>
          <a:p>
            <a:pPr marL="0" lvl="1" indent="0" algn="ctr">
              <a:spcBef>
                <a:spcPts val="2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lvl="1" indent="0" algn="ctr">
              <a:spcBef>
                <a:spcPts val="2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(XXXXKXXXR + XXX) + (XXXXK + XXXRXXX) + (XXXR + XXX)</a:t>
            </a: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2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86600" y="6248400"/>
            <a:ext cx="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6248400"/>
            <a:ext cx="266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Trypsin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2. Identifying a Protein from Organism of   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 smtClean="0">
                <a:latin typeface="Book Antiqua" pitchFamily="18" charset="0"/>
              </a:rPr>
              <a:t>    Sequenced </a:t>
            </a:r>
            <a:r>
              <a:rPr lang="en-US" sz="5300" dirty="0">
                <a:latin typeface="Book Antiqua" pitchFamily="18" charset="0"/>
              </a:rPr>
              <a:t>G</a:t>
            </a:r>
            <a:r>
              <a:rPr lang="en-US" sz="5300" dirty="0" smtClean="0">
                <a:latin typeface="Book Antiqua" pitchFamily="18" charset="0"/>
              </a:rPr>
              <a:t>enome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705600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B. Peptides are fractionated based on their hydrophobic character</a:t>
            </a:r>
          </a:p>
          <a:p>
            <a:pPr marL="0" indent="0">
              <a:spcBef>
                <a:spcPts val="2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C. Peptides are ionized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 Electrospray ionization</a:t>
            </a:r>
          </a:p>
          <a:p>
            <a:pPr marL="0" lvl="1" indent="0">
              <a:spcBef>
                <a:spcPts val="2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lvl="1" indent="0">
              <a:spcBef>
                <a:spcPts val="2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D. The mass of the peptide is measured (First </a:t>
            </a:r>
            <a:r>
              <a:rPr lang="en-US" sz="3400" dirty="0">
                <a:latin typeface="Book Antiqua" pitchFamily="18" charset="0"/>
              </a:rPr>
              <a:t>D</a:t>
            </a:r>
            <a:r>
              <a:rPr lang="en-US" sz="3400" dirty="0" smtClean="0">
                <a:latin typeface="Book Antiqua" pitchFamily="18" charset="0"/>
              </a:rPr>
              <a:t>imension of MS)</a:t>
            </a:r>
          </a:p>
          <a:p>
            <a:pPr marL="0" lvl="1" indent="0">
              <a:spcBef>
                <a:spcPts val="2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lvl="1" indent="0">
              <a:spcBef>
                <a:spcPts val="2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E. The peptides are then cleaved via collision</a:t>
            </a:r>
            <a:endParaRPr lang="en-US" sz="3400" dirty="0" smtClean="0">
              <a:latin typeface="Book Antiqu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7" b="46859"/>
          <a:stretch/>
        </p:blipFill>
        <p:spPr bwMode="auto">
          <a:xfrm>
            <a:off x="4343400" y="5867399"/>
            <a:ext cx="5339486" cy="185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2. Identifying a Protein from Organism of    </a:t>
            </a:r>
            <a:br>
              <a:rPr lang="en-US" sz="5300" dirty="0" smtClean="0">
                <a:latin typeface="Book Antiqua" pitchFamily="18" charset="0"/>
              </a:rPr>
            </a:br>
            <a:r>
              <a:rPr lang="en-US" sz="5300" dirty="0" smtClean="0">
                <a:latin typeface="Book Antiqua" pitchFamily="18" charset="0"/>
              </a:rPr>
              <a:t>    Sequenced </a:t>
            </a:r>
            <a:r>
              <a:rPr lang="en-US" sz="5300" dirty="0">
                <a:latin typeface="Book Antiqua" pitchFamily="18" charset="0"/>
              </a:rPr>
              <a:t>G</a:t>
            </a:r>
            <a:r>
              <a:rPr lang="en-US" sz="5300" dirty="0" smtClean="0">
                <a:latin typeface="Book Antiqua" pitchFamily="18" charset="0"/>
              </a:rPr>
              <a:t>enome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746480" cy="6705600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3400" dirty="0">
                <a:latin typeface="Book Antiqua" pitchFamily="18" charset="0"/>
              </a:rPr>
              <a:t>F</a:t>
            </a:r>
            <a:r>
              <a:rPr lang="en-US" sz="3400" dirty="0" smtClean="0">
                <a:latin typeface="Book Antiqua" pitchFamily="18" charset="0"/>
              </a:rPr>
              <a:t>. </a:t>
            </a:r>
            <a:r>
              <a:rPr lang="en-US" sz="3400" dirty="0">
                <a:latin typeface="Book Antiqua" pitchFamily="18" charset="0"/>
              </a:rPr>
              <a:t>M</a:t>
            </a:r>
            <a:r>
              <a:rPr lang="en-US" sz="3400" dirty="0" smtClean="0">
                <a:latin typeface="Book Antiqua" pitchFamily="18" charset="0"/>
              </a:rPr>
              <a:t>ass of the peptide fragments is measured (Second Dimension MS)</a:t>
            </a:r>
          </a:p>
          <a:p>
            <a:pPr marL="0" indent="0">
              <a:spcBef>
                <a:spcPts val="2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G. The Second Dimension MS data is submitted to a genome database (</a:t>
            </a:r>
            <a:r>
              <a:rPr lang="en-US" sz="3400" dirty="0" err="1" smtClean="0">
                <a:latin typeface="Book Antiqua" pitchFamily="18" charset="0"/>
              </a:rPr>
              <a:t>Sequest</a:t>
            </a:r>
            <a:r>
              <a:rPr lang="en-US" sz="3400" dirty="0" smtClean="0">
                <a:latin typeface="Book Antiqua" pitchFamily="18" charset="0"/>
              </a:rPr>
              <a:t>)</a:t>
            </a:r>
          </a:p>
          <a:p>
            <a:pPr marL="0" indent="0">
              <a:spcBef>
                <a:spcPts val="2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H. Theoretical and experimental b and y ion fragmentation patterns are compared for protein identification</a:t>
            </a:r>
          </a:p>
          <a:p>
            <a:pPr marL="0" indent="0">
              <a:spcBef>
                <a:spcPts val="2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I. </a:t>
            </a:r>
            <a:r>
              <a:rPr lang="en-US" sz="3400" dirty="0">
                <a:latin typeface="Book Antiqua" pitchFamily="18" charset="0"/>
              </a:rPr>
              <a:t> p</a:t>
            </a:r>
            <a:r>
              <a:rPr lang="en-US" sz="3400" dirty="0" smtClean="0">
                <a:latin typeface="Book Antiqua" pitchFamily="18" charset="0"/>
              </a:rPr>
              <a:t>eptide identification,   protein identification confidence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9" b="46859"/>
          <a:stretch/>
        </p:blipFill>
        <p:spPr bwMode="auto">
          <a:xfrm>
            <a:off x="4347210" y="2670809"/>
            <a:ext cx="5339486" cy="75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2057400"/>
            <a:ext cx="304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ook Antiqua" pitchFamily="18" charset="0"/>
              </a:rPr>
              <a:t>b</a:t>
            </a:r>
            <a:r>
              <a:rPr lang="en-US" sz="3400" dirty="0" smtClean="0">
                <a:latin typeface="Book Antiqua" pitchFamily="18" charset="0"/>
              </a:rPr>
              <a:t> fragments</a:t>
            </a:r>
            <a:endParaRPr lang="en-US" sz="34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2057400"/>
            <a:ext cx="304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Book Antiqua" pitchFamily="18" charset="0"/>
              </a:rPr>
              <a:t>y</a:t>
            </a:r>
            <a:r>
              <a:rPr lang="en-US" sz="3400" dirty="0" smtClean="0">
                <a:latin typeface="Book Antiqua" pitchFamily="18" charset="0"/>
              </a:rPr>
              <a:t> fragments</a:t>
            </a:r>
            <a:endParaRPr lang="en-US" sz="3400" dirty="0">
              <a:latin typeface="Book Antiqu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19200" y="66294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15000" y="66294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Tandem Mass Spectrometry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14" y="990600"/>
            <a:ext cx="5339486" cy="673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2819400"/>
            <a:ext cx="1691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ook Antiqua" pitchFamily="18" charset="0"/>
              </a:rPr>
              <a:t>Protein</a:t>
            </a:r>
            <a:endParaRPr lang="en-US" sz="34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819400"/>
            <a:ext cx="1691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ook Antiqua" pitchFamily="18" charset="0"/>
              </a:rPr>
              <a:t>Peptide</a:t>
            </a:r>
            <a:endParaRPr lang="en-US" sz="3400" dirty="0">
              <a:latin typeface="Book Antiqu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219200"/>
            <a:ext cx="4914900" cy="1562100"/>
            <a:chOff x="762000" y="1066801"/>
            <a:chExt cx="4914900" cy="1562100"/>
          </a:xfrm>
        </p:grpSpPr>
        <p:pic>
          <p:nvPicPr>
            <p:cNvPr id="3074" name="Picture 2" descr="Diagram shows protease molecules breaking down proteins into amino acid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667"/>
            <a:stretch/>
          </p:blipFill>
          <p:spPr bwMode="auto">
            <a:xfrm>
              <a:off x="762000" y="1066801"/>
              <a:ext cx="49149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219450" y="1524000"/>
              <a:ext cx="81915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3048000" y="2209800"/>
            <a:ext cx="81915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62600" y="2209800"/>
            <a:ext cx="258531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5686" y="1524000"/>
            <a:ext cx="28139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ook Antiqua" pitchFamily="18" charset="0"/>
              </a:rPr>
              <a:t>Fractionation</a:t>
            </a:r>
            <a:endParaRPr lang="en-US" sz="3400" dirty="0"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1219200"/>
            <a:ext cx="28139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ook Antiqua" pitchFamily="18" charset="0"/>
              </a:rPr>
              <a:t>Digestion</a:t>
            </a:r>
            <a:endParaRPr lang="en-US" sz="3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3. 1 Dimensional Protein MS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7056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No need to perform a trypsin digest</a:t>
            </a: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Directly measure the mass of the intact protein by electrospray ionization</a:t>
            </a: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No sequence information can be obtained</a:t>
            </a: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Mass may be higher due to a post translational modification</a:t>
            </a:r>
            <a:r>
              <a:rPr lang="en-US" sz="3400" dirty="0">
                <a:latin typeface="Book Antiqua" pitchFamily="18" charset="0"/>
              </a:rPr>
              <a:t> </a:t>
            </a:r>
            <a:r>
              <a:rPr lang="en-US" sz="3400" dirty="0" smtClean="0">
                <a:latin typeface="Book Antiqua" pitchFamily="18" charset="0"/>
              </a:rPr>
              <a:t>or lower due to hydrolysis</a:t>
            </a: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Will only measure the mass of individual subunits for </a:t>
            </a:r>
            <a:r>
              <a:rPr lang="en-US" sz="3400" dirty="0" err="1" smtClean="0">
                <a:latin typeface="Book Antiqua" pitchFamily="18" charset="0"/>
              </a:rPr>
              <a:t>multisubunit</a:t>
            </a:r>
            <a:r>
              <a:rPr lang="en-US" sz="3400" dirty="0" smtClean="0">
                <a:latin typeface="Book Antiqua" pitchFamily="18" charset="0"/>
              </a:rPr>
              <a:t> proteins</a:t>
            </a:r>
          </a:p>
        </p:txBody>
      </p:sp>
    </p:spTree>
    <p:extLst>
      <p:ext uri="{BB962C8B-B14F-4D97-AF65-F5344CB8AC3E}">
        <p14:creationId xmlns:p14="http://schemas.microsoft.com/office/powerpoint/2010/main" val="34551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2</a:t>
            </a:r>
            <a:r>
              <a:rPr lang="en-US" sz="5300" dirty="0" smtClean="0">
                <a:latin typeface="Book Antiqua" pitchFamily="18" charset="0"/>
              </a:rPr>
              <a:t>. General Composition of Proteins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13167360" cy="575119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Some proteins are only made of amino acids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Others are conjugated proteins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>
                <a:latin typeface="Book Antiqua" pitchFamily="18" charset="0"/>
              </a:rPr>
              <a:t>Have conjugated non AA group called a prosthetic group</a:t>
            </a:r>
          </a:p>
          <a:p>
            <a:pPr marL="653110" lvl="1" indent="0"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The arrangement of the AA leads to 4 levels of protein structure</a:t>
            </a:r>
          </a:p>
          <a:p>
            <a:pPr marL="653110" lvl="1" indent="0"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4</a:t>
            </a:r>
            <a:r>
              <a:rPr lang="en-US" sz="5300" dirty="0" smtClean="0">
                <a:latin typeface="Book Antiqua" pitchFamily="18" charset="0"/>
              </a:rPr>
              <a:t>. Traditional Method for Identifying Proteins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70560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Involves the use of a labeling method such as </a:t>
            </a:r>
            <a:r>
              <a:rPr lang="en-US" sz="3400" dirty="0" err="1" smtClean="0">
                <a:latin typeface="Book Antiqua" pitchFamily="18" charset="0"/>
              </a:rPr>
              <a:t>Edman</a:t>
            </a:r>
            <a:r>
              <a:rPr lang="en-US" sz="3400" dirty="0" smtClean="0">
                <a:latin typeface="Book Antiqua" pitchFamily="18" charset="0"/>
              </a:rPr>
              <a:t> Degradation</a:t>
            </a:r>
          </a:p>
          <a:p>
            <a:pPr marL="0" indent="0">
              <a:spcBef>
                <a:spcPts val="3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A chemical method to sequence a polypeptide</a:t>
            </a: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Label and cleave the amino terminal AA residue one at a time</a:t>
            </a:r>
          </a:p>
          <a:p>
            <a:pPr marL="0" indent="0">
              <a:spcBef>
                <a:spcPts val="3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H</a:t>
            </a:r>
            <a:r>
              <a:rPr lang="en-US" sz="3400" baseline="-25000" dirty="0" smtClean="0">
                <a:latin typeface="Book Antiqua" pitchFamily="18" charset="0"/>
              </a:rPr>
              <a:t>2</a:t>
            </a:r>
            <a:r>
              <a:rPr lang="en-US" sz="3400" dirty="0" smtClean="0">
                <a:latin typeface="Book Antiqua" pitchFamily="18" charset="0"/>
              </a:rPr>
              <a:t>N-X</a:t>
            </a:r>
            <a:r>
              <a:rPr lang="en-US" sz="3400" baseline="-25000" dirty="0" smtClean="0">
                <a:latin typeface="Book Antiqua" pitchFamily="18" charset="0"/>
              </a:rPr>
              <a:t>n</a:t>
            </a:r>
            <a:r>
              <a:rPr lang="en-US" sz="3400" dirty="0" smtClean="0">
                <a:latin typeface="Book Antiqua" pitchFamily="18" charset="0"/>
              </a:rPr>
              <a:t>XX + L                L-NH-</a:t>
            </a:r>
            <a:r>
              <a:rPr lang="en-US" sz="3400" dirty="0" err="1" smtClean="0">
                <a:latin typeface="Book Antiqua" pitchFamily="18" charset="0"/>
              </a:rPr>
              <a:t>X</a:t>
            </a:r>
            <a:r>
              <a:rPr lang="en-US" sz="3400" baseline="-25000" dirty="0" err="1" smtClean="0">
                <a:latin typeface="Book Antiqua" pitchFamily="18" charset="0"/>
              </a:rPr>
              <a:t>n</a:t>
            </a:r>
            <a:r>
              <a:rPr lang="en-US" sz="3400" dirty="0" err="1" smtClean="0">
                <a:latin typeface="Book Antiqua" pitchFamily="18" charset="0"/>
              </a:rPr>
              <a:t>XX</a:t>
            </a:r>
            <a:r>
              <a:rPr lang="en-US" sz="3400" dirty="0" smtClean="0">
                <a:latin typeface="Book Antiqua" pitchFamily="18" charset="0"/>
              </a:rPr>
              <a:t>               L-NH-XX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                                             L-NH-</a:t>
            </a:r>
            <a:r>
              <a:rPr lang="en-US" sz="3400" dirty="0" err="1" smtClean="0">
                <a:latin typeface="Book Antiqua" pitchFamily="18" charset="0"/>
              </a:rPr>
              <a:t>X</a:t>
            </a:r>
            <a:r>
              <a:rPr lang="en-US" sz="3400" baseline="-25000" dirty="0" err="1" smtClean="0">
                <a:latin typeface="Book Antiqua" pitchFamily="18" charset="0"/>
              </a:rPr>
              <a:t>n</a:t>
            </a: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C. AA identified one at a time</a:t>
            </a: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600" y="5105400"/>
            <a:ext cx="13716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067800" y="5105400"/>
            <a:ext cx="13716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9296400" y="5105400"/>
            <a:ext cx="457200" cy="762000"/>
          </a:xfrm>
          <a:prstGeom prst="arc">
            <a:avLst/>
          </a:prstGeom>
          <a:noFill/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96400" y="4419600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ook Antiqua" pitchFamily="18" charset="0"/>
              </a:rPr>
              <a:t>+ L</a:t>
            </a:r>
            <a:endParaRPr lang="en-US" sz="3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err="1">
                <a:latin typeface="Book Antiqua" pitchFamily="18" charset="0"/>
              </a:rPr>
              <a:t>Edman</a:t>
            </a:r>
            <a:r>
              <a:rPr lang="en-US" sz="5300" dirty="0">
                <a:latin typeface="Book Antiqua" pitchFamily="18" charset="0"/>
              </a:rPr>
              <a:t> Degradation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8" y="2872741"/>
            <a:ext cx="14292682" cy="454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6" y="1295401"/>
            <a:ext cx="2301240" cy="15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3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4</a:t>
            </a:r>
            <a:r>
              <a:rPr lang="en-US" sz="5300" dirty="0" smtClean="0">
                <a:latin typeface="Book Antiqua" pitchFamily="18" charset="0"/>
              </a:rPr>
              <a:t>. Traditional Method for Identifying Proteins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70560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D. Method good for 50 AA polypeptide or less</a:t>
            </a:r>
          </a:p>
          <a:p>
            <a:pPr marL="0" indent="0">
              <a:spcBef>
                <a:spcPts val="3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E. For &gt;50 AA, need to use a protease to cleave into smaller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peptides</a:t>
            </a:r>
          </a:p>
          <a:p>
            <a:pPr marL="0" indent="0">
              <a:spcBef>
                <a:spcPts val="3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F. The order of the AA sequence is determined by the use of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additional proteases and sorting through the fragments like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pieces of a puzzle</a:t>
            </a:r>
          </a:p>
          <a:p>
            <a:pPr marL="0" indent="0">
              <a:spcBef>
                <a:spcPts val="3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5. </a:t>
            </a:r>
            <a:r>
              <a:rPr lang="en-US" sz="5300" dirty="0" smtClean="0">
                <a:latin typeface="Book Antiqua" pitchFamily="18" charset="0"/>
              </a:rPr>
              <a:t>Identifying Proteins with Disulfide Bonds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70560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Proteins with at least 2 </a:t>
            </a:r>
            <a:r>
              <a:rPr lang="en-US" sz="3400" dirty="0" err="1" smtClean="0">
                <a:latin typeface="Book Antiqua" pitchFamily="18" charset="0"/>
              </a:rPr>
              <a:t>Cys</a:t>
            </a:r>
            <a:r>
              <a:rPr lang="en-US" sz="3400" dirty="0" smtClean="0">
                <a:latin typeface="Book Antiqua" pitchFamily="18" charset="0"/>
              </a:rPr>
              <a:t> residues may form disulfide bonds (covalent modification).</a:t>
            </a:r>
          </a:p>
          <a:p>
            <a:pPr marL="0" indent="0">
              <a:spcBef>
                <a:spcPts val="3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For proper sequencing of proteins with disulfide bonds (</a:t>
            </a:r>
            <a:r>
              <a:rPr lang="en-US" sz="3400" dirty="0" err="1" smtClean="0">
                <a:latin typeface="Book Antiqua" pitchFamily="18" charset="0"/>
              </a:rPr>
              <a:t>cystine</a:t>
            </a:r>
            <a:r>
              <a:rPr lang="en-US" sz="3400" dirty="0" smtClean="0">
                <a:latin typeface="Book Antiqua" pitchFamily="18" charset="0"/>
              </a:rPr>
              <a:t>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bonds) it is necessary to perform a reduction alkylation to break the disulfide bond.</a:t>
            </a: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Digest the protein and sequence it</a:t>
            </a:r>
          </a:p>
          <a:p>
            <a:pPr marL="0" indent="0">
              <a:spcBef>
                <a:spcPts val="3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531508"/>
              </p:ext>
            </p:extLst>
          </p:nvPr>
        </p:nvGraphicFramePr>
        <p:xfrm>
          <a:off x="4984750" y="2971800"/>
          <a:ext cx="466090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S ChemDraw Drawing" r:id="rId3" imgW="4660333" imgH="1755648" progId="ChemDraw.Document.6.0">
                  <p:embed/>
                </p:oleObj>
              </mc:Choice>
              <mc:Fallback>
                <p:oleObj name="CS ChemDraw Drawing" r:id="rId3" imgW="4660333" imgH="17556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0" y="2971800"/>
                        <a:ext cx="4660900" cy="175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3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Disulfide Bond Reduction Alkylation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3" t="25475"/>
          <a:stretch/>
        </p:blipFill>
        <p:spPr bwMode="auto">
          <a:xfrm>
            <a:off x="5608321" y="2640331"/>
            <a:ext cx="8436910" cy="537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3" r="40334" b="77186"/>
          <a:stretch/>
        </p:blipFill>
        <p:spPr bwMode="auto">
          <a:xfrm>
            <a:off x="3794761" y="1268730"/>
            <a:ext cx="364236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3993" r="76320" b="66730"/>
          <a:stretch/>
        </p:blipFill>
        <p:spPr bwMode="auto">
          <a:xfrm>
            <a:off x="8900160" y="1783080"/>
            <a:ext cx="2895600" cy="176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7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5. </a:t>
            </a:r>
            <a:r>
              <a:rPr lang="en-US" sz="5300" dirty="0" smtClean="0">
                <a:latin typeface="Book Antiqua" pitchFamily="18" charset="0"/>
              </a:rPr>
              <a:t>Identifying Proteins with Disulfide Bonds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13167360" cy="670560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C. Repeat the digestion without reduction alkylation</a:t>
            </a:r>
          </a:p>
          <a:p>
            <a:pPr marL="0" indent="0">
              <a:spcBef>
                <a:spcPts val="300"/>
              </a:spcBef>
              <a:buNone/>
            </a:pP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3400" dirty="0" smtClean="0">
                <a:latin typeface="Book Antiqua" pitchFamily="18" charset="0"/>
              </a:rPr>
              <a:t>D. For each disulfide bond, two of the original peptides will be </a:t>
            </a:r>
            <a:br>
              <a:rPr lang="en-US" sz="3400" dirty="0" smtClean="0">
                <a:latin typeface="Book Antiqua" pitchFamily="18" charset="0"/>
              </a:rPr>
            </a:br>
            <a:r>
              <a:rPr lang="en-US" sz="3400" dirty="0" smtClean="0">
                <a:latin typeface="Book Antiqua" pitchFamily="18" charset="0"/>
              </a:rPr>
              <a:t>     missing and a new, larger peptide will appear</a:t>
            </a:r>
            <a:endParaRPr lang="en-US" sz="3400" dirty="0">
              <a:latin typeface="Book Antiqua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Levels of Protein Structure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400" b="1" smtClean="0">
                <a:solidFill>
                  <a:schemeClr val="tx1"/>
                </a:solidFill>
                <a:latin typeface="Book Antiqua" pitchFamily="18" charset="0"/>
              </a:rPr>
              <a:t>5</a:t>
            </a:fld>
            <a:endParaRPr lang="en-US" sz="2400" b="1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upload.wikimedia.org/wikipedia/commons/thumb/0/05/Protein_structure.png/1024px-Protein_structure.pn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2" b="3522"/>
          <a:stretch/>
        </p:blipFill>
        <p:spPr bwMode="auto">
          <a:xfrm>
            <a:off x="1219200" y="1219201"/>
            <a:ext cx="12193703" cy="67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731520" y="2895600"/>
            <a:ext cx="1304544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>
              <a:tabLst>
                <a:tab pos="2943531" algn="l"/>
              </a:tabLst>
            </a:pPr>
            <a:r>
              <a:rPr lang="en-US" sz="5300" b="1" dirty="0" smtClean="0">
                <a:latin typeface="Book Antiqua" pitchFamily="18" charset="0"/>
              </a:rPr>
              <a:t>Developing a Protein Extraction, Fractionation, and Identification Workflow</a:t>
            </a:r>
            <a:endParaRPr lang="en-US" sz="53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r>
              <a:rPr lang="en-US" sz="53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975360" y="216789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975360" y="594360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Standard Protein Workflow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18872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333562"/>
            <a:ext cx="9729216" cy="6713159"/>
          </a:xfrm>
        </p:spPr>
      </p:pic>
    </p:spTree>
    <p:extLst>
      <p:ext uri="{BB962C8B-B14F-4D97-AF65-F5344CB8AC3E}">
        <p14:creationId xmlns:p14="http://schemas.microsoft.com/office/powerpoint/2010/main" val="34821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1. Protein Extraction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13167360" cy="575119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Isolate proteins (including protein of interest) from cell plate, in which recombinant expression is occurring, or from tissue of an organism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Requires cells that contain the protein to be lysed (or broken open)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 smtClean="0">
                <a:latin typeface="Book Antiqua" pitchFamily="18" charset="0"/>
              </a:rPr>
              <a:t>Yields crude extract</a:t>
            </a:r>
            <a:endParaRPr lang="en-US" sz="3400" dirty="0">
              <a:latin typeface="Book Antiqua" pitchFamily="18" charset="0"/>
            </a:endParaRPr>
          </a:p>
          <a:p>
            <a:pPr marL="653110" lvl="1" indent="0"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>
                <a:latin typeface="Book Antiqua" pitchFamily="18" charset="0"/>
              </a:rPr>
              <a:t>2</a:t>
            </a:r>
            <a:r>
              <a:rPr lang="en-US" sz="5300" dirty="0" smtClean="0">
                <a:latin typeface="Book Antiqua" pitchFamily="18" charset="0"/>
              </a:rPr>
              <a:t>. Fractionation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13167360" cy="575119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Use a biochemical property to purify the protein of interest</a:t>
            </a: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3400" dirty="0" smtClean="0">
                <a:latin typeface="Book Antiqua" pitchFamily="18" charset="0"/>
              </a:rPr>
              <a:t>Usually requires more than one property for high purification</a:t>
            </a:r>
            <a:endParaRPr lang="en-US" sz="3400" dirty="0">
              <a:latin typeface="Book Antiqua" pitchFamily="18" charset="0"/>
            </a:endParaRPr>
          </a:p>
          <a:p>
            <a:pPr marL="653110" lvl="1" indent="0">
              <a:buNone/>
            </a:pPr>
            <a:endParaRPr lang="en-US" sz="34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3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1560</Words>
  <Application>Microsoft Office PowerPoint</Application>
  <PresentationFormat>Custom</PresentationFormat>
  <Paragraphs>316</Paragraphs>
  <Slides>45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CS ChemDraw Drawing</vt:lpstr>
      <vt:lpstr>PowerPoint Presentation</vt:lpstr>
      <vt:lpstr>PowerPoint Presentation</vt:lpstr>
      <vt:lpstr>1. The Range of Sizes of Peptides and            Polypeptides</vt:lpstr>
      <vt:lpstr>2. General Composition of Proteins</vt:lpstr>
      <vt:lpstr>Levels of Protein Structure</vt:lpstr>
      <vt:lpstr>PowerPoint Presentation</vt:lpstr>
      <vt:lpstr>Standard Protein Workflow</vt:lpstr>
      <vt:lpstr>1. Protein Extraction</vt:lpstr>
      <vt:lpstr>2. Fractionation</vt:lpstr>
      <vt:lpstr>3. Analysis</vt:lpstr>
      <vt:lpstr>PowerPoint Presentation</vt:lpstr>
      <vt:lpstr>1. Dialysis</vt:lpstr>
      <vt:lpstr>Dialysis</vt:lpstr>
      <vt:lpstr>2. Ammonium Sulfate Precipitation</vt:lpstr>
      <vt:lpstr>Ammonium Sulfate Precipitation</vt:lpstr>
      <vt:lpstr>3. Column Chromatography</vt:lpstr>
      <vt:lpstr>Column Chromatography</vt:lpstr>
      <vt:lpstr>3I. Ion Exchange Chromatography</vt:lpstr>
      <vt:lpstr>Cation Exchange Chromatography</vt:lpstr>
      <vt:lpstr>3I. Size Exclusion Chromatography</vt:lpstr>
      <vt:lpstr>Size Exclusion Chromatography</vt:lpstr>
      <vt:lpstr>3II. Affinity Chromatography</vt:lpstr>
      <vt:lpstr>Affinity Chromatography</vt:lpstr>
      <vt:lpstr>PowerPoint Presentation</vt:lpstr>
      <vt:lpstr>1. Electrophoresis</vt:lpstr>
      <vt:lpstr>1I. Sodium Dodecyl Sulfate Polyacrylamide          Gel Electrophoresis (SDS PAGE)</vt:lpstr>
      <vt:lpstr>1I. Sodium Dodecyl Sulfate Polyacrylamide          Gel Electrophoresis (SDS PAGE)</vt:lpstr>
      <vt:lpstr>SDS PAGE</vt:lpstr>
      <vt:lpstr>1II. Isoelectric Focusing</vt:lpstr>
      <vt:lpstr>Isoelectric Focusing</vt:lpstr>
      <vt:lpstr>2. Measuring Enzyme Activity</vt:lpstr>
      <vt:lpstr>3. Measuring Nonenzyme Activity</vt:lpstr>
      <vt:lpstr>PowerPoint Presentation</vt:lpstr>
      <vt:lpstr>1. Protein Identification Today</vt:lpstr>
      <vt:lpstr>2. Identifying a Protein from Organism of         Sequenced Genome</vt:lpstr>
      <vt:lpstr>2. Identifying a Protein from Organism of         Sequenced Genome</vt:lpstr>
      <vt:lpstr>2. Identifying a Protein from Organism of         Sequenced Genome</vt:lpstr>
      <vt:lpstr>Tandem Mass Spectrometry</vt:lpstr>
      <vt:lpstr>3. 1 Dimensional Protein MS</vt:lpstr>
      <vt:lpstr>4. Traditional Method for Identifying Proteins</vt:lpstr>
      <vt:lpstr>Edman Degradation</vt:lpstr>
      <vt:lpstr>4. Traditional Method for Identifying Proteins</vt:lpstr>
      <vt:lpstr>5. Identifying Proteins with Disulfide Bonds</vt:lpstr>
      <vt:lpstr>Disulfide Bond Reduction Alkylation</vt:lpstr>
      <vt:lpstr>5. Identifying Proteins with Disulfide Bonds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atinoco9278</cp:lastModifiedBy>
  <cp:revision>81</cp:revision>
  <dcterms:created xsi:type="dcterms:W3CDTF">2012-12-24T03:15:39Z</dcterms:created>
  <dcterms:modified xsi:type="dcterms:W3CDTF">2013-01-19T15:23:00Z</dcterms:modified>
</cp:coreProperties>
</file>