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7" r:id="rId2"/>
    <p:sldId id="264" r:id="rId3"/>
    <p:sldId id="258" r:id="rId4"/>
    <p:sldId id="265" r:id="rId5"/>
    <p:sldId id="266" r:id="rId6"/>
    <p:sldId id="267" r:id="rId7"/>
    <p:sldId id="268" r:id="rId8"/>
    <p:sldId id="269" r:id="rId9"/>
    <p:sldId id="270" r:id="rId10"/>
    <p:sldId id="260" r:id="rId11"/>
    <p:sldId id="261" r:id="rId12"/>
    <p:sldId id="262" r:id="rId13"/>
    <p:sldId id="263" r:id="rId14"/>
  </p:sldIdLst>
  <p:sldSz cx="14630400" cy="8229600"/>
  <p:notesSz cx="6858000" cy="9144000"/>
  <p:defaultTextStyle>
    <a:defPPr>
      <a:defRPr lang="en-US"/>
    </a:defPPr>
    <a:lvl1pPr marL="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80" autoAdjust="0"/>
    <p:restoredTop sz="94660"/>
  </p:normalViewPr>
  <p:slideViewPr>
    <p:cSldViewPr>
      <p:cViewPr varScale="1">
        <p:scale>
          <a:sx n="67" d="100"/>
          <a:sy n="67" d="100"/>
        </p:scale>
        <p:origin x="-778" y="-82"/>
      </p:cViewPr>
      <p:guideLst>
        <p:guide orient="horz" pos="2592"/>
        <p:guide pos="460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image" Target="../media/image3.emf"/><Relationship Id="rId4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image" Target="../media/image10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image" Target="../media/image13.emf"/><Relationship Id="rId5" Type="http://schemas.openxmlformats.org/officeDocument/2006/relationships/image" Target="../media/image17.emf"/><Relationship Id="rId4" Type="http://schemas.openxmlformats.org/officeDocument/2006/relationships/image" Target="../media/image16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image" Target="../media/image18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image" Target="../media/image2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461401-E481-4B7B-9763-1D60BD64457B}" type="datetimeFigureOut">
              <a:rPr lang="en-US" smtClean="0"/>
              <a:t>1/25/2013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67DAF9-42E2-4FAE-A8D6-8F554D8B0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0202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356F87-D8EB-4DD0-9DB7-48F06E9B8FEA}" type="datetimeFigureOut">
              <a:rPr lang="en-US" smtClean="0"/>
              <a:t>1/25/2013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25CC0D-0057-45AE-A8B4-560B5657F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819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38B2A094-85B9-44D4-81AA-E9CB2A0F76AF}" type="slidenum">
              <a:rPr lang="en-US" sz="1200" smtClean="0"/>
              <a:pPr/>
              <a:t>1</a:t>
            </a:fld>
            <a:endParaRPr lang="en-US" sz="1200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CH2CH2SCH3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25CC0D-0057-45AE-A8B4-560B5657F8C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2962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CH2CH2SCH3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25CC0D-0057-45AE-A8B4-560B5657F8C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296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F4235-7BC6-4C7B-82F2-D1EE6A928500}" type="datetime1">
              <a:rPr lang="en-US" smtClean="0"/>
              <a:t>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48D0-8D64-4A9A-84D6-207D31473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750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2BE28-E52B-4931-BD96-1FC174FB752C}" type="datetime1">
              <a:rPr lang="en-US" smtClean="0"/>
              <a:t>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48D0-8D64-4A9A-84D6-207D31473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023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7040" y="329566"/>
            <a:ext cx="3291840" cy="70218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520" y="329566"/>
            <a:ext cx="9631680" cy="70218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D441D-4205-4A66-A79E-BFBD9BC8E88B}" type="datetime1">
              <a:rPr lang="en-US" smtClean="0"/>
              <a:t>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48D0-8D64-4A9A-84D6-207D31473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545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B81A1-5021-42B7-BCCB-5BB1D9EB2441}" type="datetime1">
              <a:rPr lang="en-US" smtClean="0"/>
              <a:t>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48D0-8D64-4A9A-84D6-207D31473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372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7AF1E-6275-4BFA-810B-24052C90894A}" type="datetime1">
              <a:rPr lang="en-US" smtClean="0"/>
              <a:t>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48D0-8D64-4A9A-84D6-207D31473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665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71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53BF1-9655-43EF-94EF-C4C623D429C4}" type="datetime1">
              <a:rPr lang="en-US" smtClean="0"/>
              <a:t>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48D0-8D64-4A9A-84D6-207D31473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481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38EF9-F750-4113-9359-05CE6B2B52EA}" type="datetime1">
              <a:rPr lang="en-US" smtClean="0"/>
              <a:t>1/25/2013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48D0-8D64-4A9A-84D6-207D31473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036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CD8E9-AEA6-412A-8236-F33C81727B5E}" type="datetime1">
              <a:rPr lang="en-US" smtClean="0"/>
              <a:t>1/25/2013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48D0-8D64-4A9A-84D6-207D31473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414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C9A41-CD41-4C65-97CC-6AC123F0E62C}" type="datetime1">
              <a:rPr lang="en-US" smtClean="0"/>
              <a:t>1/25/2013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48D0-8D64-4A9A-84D6-207D31473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058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3D096-B86B-4E87-8420-A2A0CC7E2B3D}" type="datetime1">
              <a:rPr lang="en-US" smtClean="0"/>
              <a:t>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48D0-8D64-4A9A-84D6-207D31473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033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1F443-D062-4106-B790-29CFB387FE1B}" type="datetime1">
              <a:rPr lang="en-US" smtClean="0"/>
              <a:t>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48D0-8D64-4A9A-84D6-207D31473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290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23EA1-70FE-4FFC-A625-40DC06360AD5}" type="datetime1">
              <a:rPr lang="en-US" smtClean="0"/>
              <a:t>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948D0-8D64-4A9A-84D6-207D31473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777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130622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6.emf"/><Relationship Id="rId4" Type="http://schemas.openxmlformats.org/officeDocument/2006/relationships/image" Target="../media/image3.emf"/><Relationship Id="rId9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7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e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0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e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7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e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6.emf"/><Relationship Id="rId4" Type="http://schemas.openxmlformats.org/officeDocument/2006/relationships/image" Target="../media/image13.emf"/><Relationship Id="rId9" Type="http://schemas.openxmlformats.org/officeDocument/2006/relationships/oleObject" Target="../embeddings/oleObject12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9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18.emf"/><Relationship Id="rId4" Type="http://schemas.openxmlformats.org/officeDocument/2006/relationships/oleObject" Target="../embeddings/oleObject14.bin"/><Relationship Id="rId9" Type="http://schemas.openxmlformats.org/officeDocument/2006/relationships/image" Target="../media/image20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2.e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2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/>
        </p:nvSpPr>
        <p:spPr bwMode="auto">
          <a:xfrm>
            <a:off x="731520" y="2011680"/>
            <a:ext cx="13045440" cy="1493520"/>
          </a:xfrm>
          <a:prstGeom prst="rect">
            <a:avLst/>
          </a:prstGeom>
          <a:noFill/>
          <a:ln>
            <a:noFill/>
          </a:ln>
          <a:effectLst>
            <a:outerShdw dist="12700" dir="2700000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/>
          <a:lstStyle/>
          <a:p>
            <a:pPr algn="ctr">
              <a:tabLst>
                <a:tab pos="2943531" algn="l"/>
              </a:tabLst>
            </a:pPr>
            <a:r>
              <a:rPr lang="en-US" sz="5300" b="1" dirty="0">
                <a:latin typeface="Book Antiqua" pitchFamily="18" charset="0"/>
              </a:rPr>
              <a:t>Introduction to Proteins and </a:t>
            </a:r>
          </a:p>
          <a:p>
            <a:pPr algn="ctr">
              <a:tabLst>
                <a:tab pos="2943531" algn="l"/>
              </a:tabLst>
            </a:pPr>
            <a:r>
              <a:rPr lang="en-US" sz="5300" b="1" dirty="0">
                <a:latin typeface="Book Antiqua" pitchFamily="18" charset="0"/>
              </a:rPr>
              <a:t>their Building Blocks</a:t>
            </a:r>
          </a:p>
          <a:p>
            <a:pPr algn="ctr">
              <a:tabLst>
                <a:tab pos="2943531" algn="l"/>
              </a:tabLst>
            </a:pPr>
            <a:endParaRPr lang="en-US" sz="5300" b="1" dirty="0">
              <a:latin typeface="Book Antiqua" pitchFamily="18" charset="0"/>
            </a:endParaRPr>
          </a:p>
          <a:p>
            <a:pPr algn="ctr">
              <a:tabLst>
                <a:tab pos="2943531" algn="l"/>
              </a:tabLst>
            </a:pPr>
            <a:r>
              <a:rPr lang="en-US" sz="5300" b="1" dirty="0">
                <a:latin typeface="Book Antiqua" pitchFamily="18" charset="0"/>
              </a:rPr>
              <a:t> </a:t>
            </a:r>
          </a:p>
        </p:txBody>
      </p:sp>
      <p:sp>
        <p:nvSpPr>
          <p:cNvPr id="2053" name="Line 6"/>
          <p:cNvSpPr>
            <a:spLocks noChangeShapeType="1"/>
          </p:cNvSpPr>
          <p:nvPr/>
        </p:nvSpPr>
        <p:spPr bwMode="auto">
          <a:xfrm>
            <a:off x="975360" y="640080"/>
            <a:ext cx="1260856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30622" tIns="65311" rIns="130622" bIns="65311" anchor="ctr"/>
          <a:lstStyle/>
          <a:p>
            <a:endParaRPr lang="en-US"/>
          </a:p>
        </p:txBody>
      </p:sp>
      <p:sp>
        <p:nvSpPr>
          <p:cNvPr id="2054" name="Line 7"/>
          <p:cNvSpPr>
            <a:spLocks noChangeShapeType="1"/>
          </p:cNvSpPr>
          <p:nvPr/>
        </p:nvSpPr>
        <p:spPr bwMode="auto">
          <a:xfrm>
            <a:off x="975360" y="4415790"/>
            <a:ext cx="1260856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30622" tIns="65311" rIns="130622" bIns="65311" anchor="ctr"/>
          <a:lstStyle/>
          <a:p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/>
        </p:nvSpPr>
        <p:spPr bwMode="auto">
          <a:xfrm>
            <a:off x="731520" y="5394960"/>
            <a:ext cx="13045440" cy="914400"/>
          </a:xfrm>
          <a:prstGeom prst="rect">
            <a:avLst/>
          </a:prstGeom>
          <a:noFill/>
          <a:ln>
            <a:noFill/>
          </a:ln>
          <a:effectLst>
            <a:outerShdw dist="12700" dir="2700000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/>
          <a:lstStyle/>
          <a:p>
            <a:pPr algn="ctr">
              <a:tabLst>
                <a:tab pos="2943531" algn="l"/>
              </a:tabLst>
            </a:pPr>
            <a:r>
              <a:rPr lang="en-US" sz="5300" dirty="0">
                <a:latin typeface="Book Antiqua" pitchFamily="18" charset="0"/>
              </a:rPr>
              <a:t>Chapter 3 (Page 75-88)</a:t>
            </a:r>
          </a:p>
          <a:p>
            <a:pPr algn="ctr">
              <a:tabLst>
                <a:tab pos="2943531" algn="l"/>
              </a:tabLst>
            </a:pPr>
            <a:endParaRPr lang="en-US" sz="2900" dirty="0">
              <a:latin typeface="Book Antiqua" pitchFamily="18" charset="0"/>
            </a:endParaRPr>
          </a:p>
          <a:p>
            <a:pPr algn="ctr">
              <a:tabLst>
                <a:tab pos="2943531" algn="l"/>
              </a:tabLst>
            </a:pPr>
            <a:r>
              <a:rPr lang="en-US" sz="2900" dirty="0">
                <a:latin typeface="Book Antiqua" pitchFamily="18" charset="0"/>
              </a:rPr>
              <a:t>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48D0-8D64-4A9A-84D6-207D314734C6}" type="slidenum">
              <a:rPr lang="en-US" sz="2400" b="1" smtClean="0">
                <a:solidFill>
                  <a:schemeClr val="tx1"/>
                </a:solidFill>
                <a:latin typeface="Book Antiqua" pitchFamily="18" charset="0"/>
              </a:rPr>
              <a:t>1</a:t>
            </a:fld>
            <a:endParaRPr lang="en-US" sz="2400" b="1" dirty="0">
              <a:solidFill>
                <a:schemeClr val="tx1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185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767714"/>
          </a:xfrm>
        </p:spPr>
        <p:txBody>
          <a:bodyPr>
            <a:noAutofit/>
          </a:bodyPr>
          <a:lstStyle/>
          <a:p>
            <a:pPr algn="l"/>
            <a:r>
              <a:rPr lang="en-US" sz="5300" dirty="0">
                <a:latin typeface="Book Antiqua" pitchFamily="18" charset="0"/>
              </a:rPr>
              <a:t>Some Uncommon Amino Acids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975360" y="1188720"/>
            <a:ext cx="414528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48D0-8D64-4A9A-84D6-207D314734C6}" type="slidenum">
              <a:rPr lang="en-US" sz="2400" b="1" smtClean="0">
                <a:solidFill>
                  <a:schemeClr val="tx1"/>
                </a:solidFill>
                <a:latin typeface="Book Antiqua" pitchFamily="18" charset="0"/>
              </a:rPr>
              <a:t>10</a:t>
            </a:fld>
            <a:endParaRPr lang="en-US" sz="2400" b="1" dirty="0">
              <a:solidFill>
                <a:schemeClr val="tx1"/>
              </a:solidFill>
              <a:latin typeface="Book Antiqua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8"/>
          <a:stretch/>
        </p:blipFill>
        <p:spPr bwMode="auto">
          <a:xfrm>
            <a:off x="4252913" y="1259840"/>
            <a:ext cx="5634609" cy="6969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8617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767714"/>
          </a:xfrm>
        </p:spPr>
        <p:txBody>
          <a:bodyPr>
            <a:noAutofit/>
          </a:bodyPr>
          <a:lstStyle/>
          <a:p>
            <a:pPr algn="l"/>
            <a:r>
              <a:rPr lang="en-US" sz="5300" dirty="0">
                <a:latin typeface="Book Antiqua" pitchFamily="18" charset="0"/>
              </a:rPr>
              <a:t>Titration Curve for a Simple Amino Acid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975360" y="1188720"/>
            <a:ext cx="414528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48D0-8D64-4A9A-84D6-207D314734C6}" type="slidenum">
              <a:rPr lang="en-US" sz="2400" b="1" smtClean="0">
                <a:solidFill>
                  <a:schemeClr val="tx1"/>
                </a:solidFill>
                <a:latin typeface="Book Antiqua" pitchFamily="18" charset="0"/>
              </a:rPr>
              <a:t>11</a:t>
            </a:fld>
            <a:endParaRPr lang="en-US" sz="2400" b="1">
              <a:solidFill>
                <a:schemeClr val="tx1"/>
              </a:solidFill>
              <a:latin typeface="Book Antiqua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1327" y="1219200"/>
            <a:ext cx="5384673" cy="6648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1363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92"/>
          <a:stretch/>
        </p:blipFill>
        <p:spPr bwMode="auto">
          <a:xfrm>
            <a:off x="5216652" y="1371600"/>
            <a:ext cx="5984748" cy="6800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767714"/>
          </a:xfrm>
        </p:spPr>
        <p:txBody>
          <a:bodyPr>
            <a:noAutofit/>
          </a:bodyPr>
          <a:lstStyle/>
          <a:p>
            <a:pPr algn="l"/>
            <a:r>
              <a:rPr lang="en-US" sz="5300" dirty="0">
                <a:latin typeface="Book Antiqua" pitchFamily="18" charset="0"/>
              </a:rPr>
              <a:t>Titration Curve for Amino Acid with </a:t>
            </a:r>
            <a:r>
              <a:rPr lang="en-US" sz="5300" dirty="0" err="1">
                <a:latin typeface="Book Antiqua" pitchFamily="18" charset="0"/>
              </a:rPr>
              <a:t>Ionizable</a:t>
            </a:r>
            <a:r>
              <a:rPr lang="en-US" sz="5300" dirty="0">
                <a:latin typeface="Book Antiqua" pitchFamily="18" charset="0"/>
              </a:rPr>
              <a:t> R group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975360" y="1371600"/>
            <a:ext cx="414528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48D0-8D64-4A9A-84D6-207D314734C6}" type="slidenum">
              <a:rPr lang="en-US" sz="2400" b="1" smtClean="0">
                <a:solidFill>
                  <a:schemeClr val="tx1"/>
                </a:solidFill>
                <a:latin typeface="Book Antiqua" pitchFamily="18" charset="0"/>
              </a:rPr>
              <a:t>12</a:t>
            </a:fld>
            <a:endParaRPr lang="en-US" sz="2400" b="1" dirty="0">
              <a:solidFill>
                <a:schemeClr val="tx1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9676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767714"/>
          </a:xfrm>
        </p:spPr>
        <p:txBody>
          <a:bodyPr>
            <a:noAutofit/>
          </a:bodyPr>
          <a:lstStyle/>
          <a:p>
            <a:pPr algn="l"/>
            <a:r>
              <a:rPr lang="en-US" sz="5300" dirty="0">
                <a:latin typeface="Book Antiqua" pitchFamily="18" charset="0"/>
              </a:rPr>
              <a:t>Levels of Protein Structure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975360" y="1188720"/>
            <a:ext cx="414528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48D0-8D64-4A9A-84D6-207D314734C6}" type="slidenum">
              <a:rPr lang="en-US" sz="2400" b="1" smtClean="0">
                <a:solidFill>
                  <a:schemeClr val="tx1"/>
                </a:solidFill>
                <a:latin typeface="Book Antiqua" pitchFamily="18" charset="0"/>
              </a:rPr>
              <a:t>13</a:t>
            </a:fld>
            <a:endParaRPr lang="en-US" sz="2400" b="1">
              <a:solidFill>
                <a:schemeClr val="tx1"/>
              </a:solidFill>
              <a:latin typeface="Book Antiqua" pitchFamily="18" charset="0"/>
            </a:endParaRPr>
          </a:p>
        </p:txBody>
      </p:sp>
      <p:pic>
        <p:nvPicPr>
          <p:cNvPr id="1026" name="Picture 2" descr="http://upload.wikimedia.org/wikipedia/commons/thumb/0/05/Protein_structure.png/1024px-Protein_structure.png"/>
          <p:cNvPicPr>
            <a:picLocks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32" b="3522"/>
          <a:stretch/>
        </p:blipFill>
        <p:spPr bwMode="auto">
          <a:xfrm>
            <a:off x="1219200" y="1219201"/>
            <a:ext cx="12193703" cy="6726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7330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static.sharendipity.com/b/58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5472" y="1295400"/>
            <a:ext cx="6891528" cy="5258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3" name="Group 32"/>
          <p:cNvGrpSpPr/>
          <p:nvPr/>
        </p:nvGrpSpPr>
        <p:grpSpPr>
          <a:xfrm>
            <a:off x="3576028" y="6492240"/>
            <a:ext cx="1619445" cy="1051560"/>
            <a:chOff x="2235017" y="5239512"/>
            <a:chExt cx="1012153" cy="876300"/>
          </a:xfrm>
        </p:grpSpPr>
        <p:grpSp>
          <p:nvGrpSpPr>
            <p:cNvPr id="25" name="Group 24"/>
            <p:cNvGrpSpPr/>
            <p:nvPr/>
          </p:nvGrpSpPr>
          <p:grpSpPr>
            <a:xfrm>
              <a:off x="2370870" y="5239512"/>
              <a:ext cx="876300" cy="876300"/>
              <a:chOff x="152400" y="4076700"/>
              <a:chExt cx="876300" cy="876300"/>
            </a:xfrm>
          </p:grpSpPr>
          <p:sp>
            <p:nvSpPr>
              <p:cNvPr id="23" name="Oval 22"/>
              <p:cNvSpPr/>
              <p:nvPr/>
            </p:nvSpPr>
            <p:spPr>
              <a:xfrm>
                <a:off x="190500" y="4191000"/>
                <a:ext cx="838200" cy="762000"/>
              </a:xfrm>
              <a:prstGeom prst="ellipse">
                <a:avLst/>
              </a:prstGeom>
              <a:noFill/>
              <a:ln w="508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152400" y="4076700"/>
                <a:ext cx="457200" cy="4191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9" name="Straight Connector 28"/>
            <p:cNvCxnSpPr/>
            <p:nvPr/>
          </p:nvCxnSpPr>
          <p:spPr>
            <a:xfrm flipH="1">
              <a:off x="2235017" y="5638800"/>
              <a:ext cx="203383" cy="132588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2423160" y="5638800"/>
              <a:ext cx="184058" cy="132588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767714"/>
          </a:xfrm>
        </p:spPr>
        <p:txBody>
          <a:bodyPr>
            <a:noAutofit/>
          </a:bodyPr>
          <a:lstStyle/>
          <a:p>
            <a:pPr algn="l"/>
            <a:r>
              <a:rPr lang="en-US" sz="5300" dirty="0">
                <a:latin typeface="Book Antiqua" pitchFamily="18" charset="0"/>
              </a:rPr>
              <a:t>Fundamental Biology of Life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0640" y="6300826"/>
            <a:ext cx="13167360" cy="11334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400" b="1" dirty="0">
                <a:latin typeface="Book Antiqua" pitchFamily="18" charset="0"/>
              </a:rPr>
              <a:t>DNA                        </a:t>
            </a:r>
            <a:r>
              <a:rPr lang="en-US" sz="3400" b="1" dirty="0" smtClean="0">
                <a:latin typeface="Book Antiqua" pitchFamily="18" charset="0"/>
              </a:rPr>
              <a:t> RNA                           </a:t>
            </a:r>
            <a:r>
              <a:rPr lang="en-US" sz="3400" b="1" dirty="0">
                <a:latin typeface="Book Antiqua" pitchFamily="18" charset="0"/>
              </a:rPr>
              <a:t>Protein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975360" y="1188720"/>
            <a:ext cx="414528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48D0-8D64-4A9A-84D6-207D314734C6}" type="slidenum">
              <a:rPr lang="en-US" sz="2400" b="1" smtClean="0">
                <a:solidFill>
                  <a:schemeClr val="tx1"/>
                </a:solidFill>
                <a:latin typeface="Book Antiqua" pitchFamily="18" charset="0"/>
              </a:rPr>
              <a:t>2</a:t>
            </a:fld>
            <a:endParaRPr lang="en-US" sz="2400" b="1">
              <a:solidFill>
                <a:schemeClr val="tx1"/>
              </a:solidFill>
              <a:latin typeface="Book Antiqua" pitchFamily="18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4511040" y="6623914"/>
            <a:ext cx="2072640" cy="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8595360" y="6623914"/>
            <a:ext cx="2072640" cy="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074014" y="5821882"/>
            <a:ext cx="3088786" cy="655118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r>
              <a:rPr lang="en-US" sz="3400" b="1" dirty="0">
                <a:latin typeface="Book Antiqua" pitchFamily="18" charset="0"/>
              </a:rPr>
              <a:t>Transcription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321040" y="5821882"/>
            <a:ext cx="3337560" cy="655118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r>
              <a:rPr lang="en-US" sz="3400" b="1" dirty="0">
                <a:latin typeface="Book Antiqua" pitchFamily="18" charset="0"/>
              </a:rPr>
              <a:t>Translation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169920" y="7422082"/>
            <a:ext cx="3535680" cy="655118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r>
              <a:rPr lang="en-US" sz="3400" b="1" dirty="0">
                <a:latin typeface="Book Antiqua" pitchFamily="18" charset="0"/>
              </a:rPr>
              <a:t>Replication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3395472" y="1752600"/>
            <a:ext cx="3843528" cy="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28600" y="1509679"/>
            <a:ext cx="2842260" cy="1701558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r>
              <a:rPr lang="en-US" sz="3400" b="1" dirty="0" smtClean="0">
                <a:latin typeface="Book Antiqua" pitchFamily="18" charset="0"/>
              </a:rPr>
              <a:t>Nucleus:</a:t>
            </a:r>
          </a:p>
          <a:p>
            <a:r>
              <a:rPr lang="en-US" sz="3400" b="1" dirty="0" smtClean="0">
                <a:latin typeface="Book Antiqua" pitchFamily="18" charset="0"/>
              </a:rPr>
              <a:t>Site of transcription</a:t>
            </a:r>
            <a:endParaRPr lang="en-US" sz="3400" b="1" dirty="0">
              <a:latin typeface="Book Antiqua" pitchFamily="18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8915400" y="2895600"/>
            <a:ext cx="2286000" cy="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11102340" y="2565642"/>
            <a:ext cx="3223260" cy="2747998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r>
              <a:rPr lang="en-US" sz="3400" b="1" dirty="0" smtClean="0">
                <a:latin typeface="Book Antiqua" pitchFamily="18" charset="0"/>
              </a:rPr>
              <a:t>Ribosomes on endoplasmic reticulum:</a:t>
            </a:r>
          </a:p>
          <a:p>
            <a:r>
              <a:rPr lang="en-US" sz="3400" b="1" dirty="0" smtClean="0">
                <a:latin typeface="Book Antiqua" pitchFamily="18" charset="0"/>
              </a:rPr>
              <a:t>Site of translation</a:t>
            </a:r>
            <a:endParaRPr lang="en-US" sz="3400" b="1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8349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767714"/>
          </a:xfrm>
        </p:spPr>
        <p:txBody>
          <a:bodyPr>
            <a:noAutofit/>
          </a:bodyPr>
          <a:lstStyle/>
          <a:p>
            <a:pPr algn="l"/>
            <a:r>
              <a:rPr lang="en-US" sz="5300" dirty="0">
                <a:latin typeface="Book Antiqua" pitchFamily="18" charset="0"/>
              </a:rPr>
              <a:t>20 Standard Amino Acids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975360" y="1188720"/>
            <a:ext cx="414528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48D0-8D64-4A9A-84D6-207D314734C6}" type="slidenum">
              <a:rPr lang="en-US" sz="2400" b="1" smtClean="0">
                <a:solidFill>
                  <a:schemeClr val="tx1"/>
                </a:solidFill>
                <a:latin typeface="Book Antiqua" pitchFamily="18" charset="0"/>
              </a:rPr>
              <a:t>3</a:t>
            </a:fld>
            <a:endParaRPr lang="en-US" sz="2400" b="1" dirty="0">
              <a:solidFill>
                <a:schemeClr val="tx1"/>
              </a:solidFill>
              <a:latin typeface="Book Antiqua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2425" y="1219200"/>
            <a:ext cx="7566660" cy="6949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2131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767714"/>
          </a:xfrm>
        </p:spPr>
        <p:txBody>
          <a:bodyPr>
            <a:noAutofit/>
          </a:bodyPr>
          <a:lstStyle/>
          <a:p>
            <a:pPr algn="l"/>
            <a:r>
              <a:rPr lang="en-US" sz="5300" dirty="0" smtClean="0">
                <a:latin typeface="Book Antiqua" pitchFamily="18" charset="0"/>
              </a:rPr>
              <a:t>Nonpolar, Aliphatic R groups</a:t>
            </a:r>
            <a:endParaRPr lang="en-US" sz="5300" dirty="0">
              <a:latin typeface="Book Antiqua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975360" y="1188720"/>
            <a:ext cx="414528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48D0-8D64-4A9A-84D6-207D314734C6}" type="slidenum">
              <a:rPr lang="en-US" sz="2400" b="1" smtClean="0">
                <a:solidFill>
                  <a:schemeClr val="tx1"/>
                </a:solidFill>
                <a:latin typeface="Book Antiqua" pitchFamily="18" charset="0"/>
              </a:rPr>
              <a:t>4</a:t>
            </a:fld>
            <a:endParaRPr lang="en-US" sz="2400" b="1">
              <a:solidFill>
                <a:schemeClr val="tx1"/>
              </a:solidFill>
              <a:latin typeface="Book Antiqua" pitchFamily="18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4672882"/>
              </p:ext>
            </p:extLst>
          </p:nvPr>
        </p:nvGraphicFramePr>
        <p:xfrm>
          <a:off x="380999" y="1295400"/>
          <a:ext cx="13563600" cy="6400802"/>
        </p:xfrm>
        <a:graphic>
          <a:graphicData uri="http://schemas.openxmlformats.org/drawingml/2006/table">
            <a:tbl>
              <a:tblPr firstRow="1" firstCol="1" bandRow="1"/>
              <a:tblGrid>
                <a:gridCol w="3518377"/>
                <a:gridCol w="3519794"/>
                <a:gridCol w="3237927"/>
                <a:gridCol w="3287502"/>
              </a:tblGrid>
              <a:tr h="6882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1" dirty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Amino Acid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1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Symbol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1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Letter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1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R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1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1" dirty="0" smtClean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1" dirty="0" smtClean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Alanine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1" dirty="0" smtClean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1" dirty="0" err="1" smtClean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Ala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1" dirty="0" smtClean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1" dirty="0" smtClean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A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1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1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1" dirty="0" smtClean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1" dirty="0" err="1" smtClean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Valine</a:t>
                      </a:r>
                      <a:r>
                        <a:rPr lang="en-US" sz="3400" b="1" dirty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1" dirty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  <a:endParaRPr lang="en-US" sz="3400" b="1" dirty="0" smtClean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1" dirty="0" smtClean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Val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1" dirty="0" smtClean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1" dirty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3400" b="1" dirty="0" smtClean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V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1" dirty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1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1" dirty="0" smtClean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1" dirty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3400" b="1" dirty="0" err="1" smtClean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Leucine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1" dirty="0" smtClean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1" dirty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3400" b="1" dirty="0" err="1" smtClean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Leu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1" dirty="0" smtClean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1" dirty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3400" b="1" dirty="0" smtClean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L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1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1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1" dirty="0" smtClean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1" dirty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3400" b="1" dirty="0" smtClean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Isoleucine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1" dirty="0" smtClean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1" dirty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3400" b="1" dirty="0" smtClean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Ile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1" dirty="0" smtClean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1" dirty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3400" b="1" dirty="0" smtClean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I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1" dirty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3657770"/>
              </p:ext>
            </p:extLst>
          </p:nvPr>
        </p:nvGraphicFramePr>
        <p:xfrm>
          <a:off x="11582400" y="2284413"/>
          <a:ext cx="987425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7" name="CS ChemDraw Drawing" r:id="rId3" imgW="987606" imgH="528768" progId="ChemDraw.Document.6.0">
                  <p:embed/>
                </p:oleObj>
              </mc:Choice>
              <mc:Fallback>
                <p:oleObj name="CS ChemDraw Drawing" r:id="rId3" imgW="987606" imgH="528768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582400" y="2284413"/>
                        <a:ext cx="987425" cy="528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9433073"/>
              </p:ext>
            </p:extLst>
          </p:nvPr>
        </p:nvGraphicFramePr>
        <p:xfrm>
          <a:off x="11516717" y="3429000"/>
          <a:ext cx="1208683" cy="13277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8" name="CS ChemDraw Drawing" r:id="rId5" imgW="1421980" imgH="1562112" progId="ChemDraw.Document.6.0">
                  <p:embed/>
                </p:oleObj>
              </mc:Choice>
              <mc:Fallback>
                <p:oleObj name="CS ChemDraw Drawing" r:id="rId5" imgW="1421980" imgH="1562112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516717" y="3429000"/>
                        <a:ext cx="1208683" cy="13277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5830467"/>
              </p:ext>
            </p:extLst>
          </p:nvPr>
        </p:nvGraphicFramePr>
        <p:xfrm>
          <a:off x="11508807" y="4857263"/>
          <a:ext cx="2130993" cy="1391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9" name="CS ChemDraw Drawing" r:id="rId7" imgW="2507050" imgH="1636632" progId="ChemDraw.Document.6.0">
                  <p:embed/>
                </p:oleObj>
              </mc:Choice>
              <mc:Fallback>
                <p:oleObj name="CS ChemDraw Drawing" r:id="rId7" imgW="2507050" imgH="1636632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1508807" y="4857263"/>
                        <a:ext cx="2130993" cy="1391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8840795"/>
              </p:ext>
            </p:extLst>
          </p:nvPr>
        </p:nvGraphicFramePr>
        <p:xfrm>
          <a:off x="11430000" y="6400800"/>
          <a:ext cx="2265638" cy="9885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0" name="CS ChemDraw Drawing" r:id="rId9" imgW="2665456" imgH="1162944" progId="ChemDraw.Document.6.0">
                  <p:embed/>
                </p:oleObj>
              </mc:Choice>
              <mc:Fallback>
                <p:oleObj name="CS ChemDraw Drawing" r:id="rId9" imgW="2665456" imgH="1162944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1430000" y="6400800"/>
                        <a:ext cx="2265638" cy="9885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1" name="Straight Connector 20"/>
          <p:cNvCxnSpPr/>
          <p:nvPr/>
        </p:nvCxnSpPr>
        <p:spPr>
          <a:xfrm flipH="1">
            <a:off x="11506200" y="2514600"/>
            <a:ext cx="152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11430000" y="4038600"/>
            <a:ext cx="152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11430000" y="5486400"/>
            <a:ext cx="152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11353800" y="7086600"/>
            <a:ext cx="152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5161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767714"/>
          </a:xfrm>
        </p:spPr>
        <p:txBody>
          <a:bodyPr>
            <a:noAutofit/>
          </a:bodyPr>
          <a:lstStyle/>
          <a:p>
            <a:pPr algn="l"/>
            <a:r>
              <a:rPr lang="en-US" sz="5300" dirty="0" smtClean="0">
                <a:latin typeface="Book Antiqua" pitchFamily="18" charset="0"/>
              </a:rPr>
              <a:t>Nonpolar, Aliphatic R groups</a:t>
            </a:r>
            <a:endParaRPr lang="en-US" sz="5300" dirty="0">
              <a:latin typeface="Book Antiqua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975360" y="1188720"/>
            <a:ext cx="414528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48D0-8D64-4A9A-84D6-207D314734C6}" type="slidenum">
              <a:rPr lang="en-US" sz="2400" b="1" smtClean="0">
                <a:solidFill>
                  <a:schemeClr val="tx1"/>
                </a:solidFill>
                <a:latin typeface="Book Antiqua" pitchFamily="18" charset="0"/>
              </a:rPr>
              <a:t>5</a:t>
            </a:fld>
            <a:endParaRPr lang="en-US" sz="2400" b="1">
              <a:solidFill>
                <a:schemeClr val="tx1"/>
              </a:solidFill>
              <a:latin typeface="Book Antiqua" pitchFamily="18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8195102"/>
              </p:ext>
            </p:extLst>
          </p:nvPr>
        </p:nvGraphicFramePr>
        <p:xfrm>
          <a:off x="380999" y="1295400"/>
          <a:ext cx="13563600" cy="5405753"/>
        </p:xfrm>
        <a:graphic>
          <a:graphicData uri="http://schemas.openxmlformats.org/drawingml/2006/table">
            <a:tbl>
              <a:tblPr firstRow="1" firstCol="1" bandRow="1"/>
              <a:tblGrid>
                <a:gridCol w="3518377"/>
                <a:gridCol w="3519794"/>
                <a:gridCol w="3237927"/>
                <a:gridCol w="3287502"/>
              </a:tblGrid>
              <a:tr h="609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1" dirty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Amino Acid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1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Symbol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1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Letter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1" dirty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R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93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1" dirty="0" smtClean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1" dirty="0" smtClean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Glycine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1" dirty="0" smtClean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1" dirty="0" err="1" smtClean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Gly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1" dirty="0" smtClean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1" dirty="0" smtClean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G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63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1" dirty="0" smtClean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1" dirty="0" smtClean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Methionine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1" dirty="0" smtClean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1" dirty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3400" b="1" dirty="0" smtClean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Met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1" dirty="0" smtClean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1" dirty="0" smtClean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M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1" dirty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261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1" dirty="0" smtClean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1" dirty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3400" b="1" dirty="0" err="1" smtClean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Proline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1" dirty="0" smtClean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1" dirty="0" smtClean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Pro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1" dirty="0" smtClean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1" dirty="0" smtClean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P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1" dirty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8837" y="2286000"/>
            <a:ext cx="411163" cy="407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0" y="3276600"/>
            <a:ext cx="2953201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1896169"/>
              </p:ext>
            </p:extLst>
          </p:nvPr>
        </p:nvGraphicFramePr>
        <p:xfrm>
          <a:off x="11466917" y="4114800"/>
          <a:ext cx="1967691" cy="22033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CS ChemDraw Drawing" r:id="rId6" imgW="2314931" imgH="2592216" progId="ChemDraw.Document.6.0">
                  <p:embed/>
                </p:oleObj>
              </mc:Choice>
              <mc:Fallback>
                <p:oleObj name="CS ChemDraw Drawing" r:id="rId6" imgW="2314931" imgH="2592216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1466917" y="4114800"/>
                        <a:ext cx="1967691" cy="22033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Straight Connector 18"/>
          <p:cNvCxnSpPr/>
          <p:nvPr/>
        </p:nvCxnSpPr>
        <p:spPr>
          <a:xfrm flipH="1">
            <a:off x="10942637" y="2484914"/>
            <a:ext cx="152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10896600" y="3509645"/>
            <a:ext cx="152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838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767714"/>
          </a:xfrm>
        </p:spPr>
        <p:txBody>
          <a:bodyPr>
            <a:noAutofit/>
          </a:bodyPr>
          <a:lstStyle/>
          <a:p>
            <a:pPr algn="l"/>
            <a:r>
              <a:rPr lang="en-US" sz="5300" dirty="0" smtClean="0">
                <a:latin typeface="Book Antiqua" pitchFamily="18" charset="0"/>
              </a:rPr>
              <a:t>Aromatic R groups</a:t>
            </a:r>
            <a:endParaRPr lang="en-US" sz="5300" dirty="0">
              <a:latin typeface="Book Antiqua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975360" y="1188720"/>
            <a:ext cx="414528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48D0-8D64-4A9A-84D6-207D314734C6}" type="slidenum">
              <a:rPr lang="en-US" sz="2400" b="1" smtClean="0">
                <a:solidFill>
                  <a:schemeClr val="tx1"/>
                </a:solidFill>
                <a:latin typeface="Book Antiqua" pitchFamily="18" charset="0"/>
              </a:rPr>
              <a:t>6</a:t>
            </a:fld>
            <a:endParaRPr lang="en-US" sz="2400" b="1">
              <a:solidFill>
                <a:schemeClr val="tx1"/>
              </a:solidFill>
              <a:latin typeface="Book Antiqua" pitchFamily="18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393446"/>
              </p:ext>
            </p:extLst>
          </p:nvPr>
        </p:nvGraphicFramePr>
        <p:xfrm>
          <a:off x="380999" y="1295400"/>
          <a:ext cx="13563600" cy="6248400"/>
        </p:xfrm>
        <a:graphic>
          <a:graphicData uri="http://schemas.openxmlformats.org/drawingml/2006/table">
            <a:tbl>
              <a:tblPr firstRow="1" firstCol="1" bandRow="1"/>
              <a:tblGrid>
                <a:gridCol w="3518377"/>
                <a:gridCol w="3519794"/>
                <a:gridCol w="3237927"/>
                <a:gridCol w="3287502"/>
              </a:tblGrid>
              <a:tr h="6882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1" dirty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Amino Acid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1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Symbol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1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Letter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1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R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1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1" dirty="0" smtClean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1" dirty="0" smtClean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Phenylalanine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1" dirty="0" smtClean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1" dirty="0" err="1" smtClean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Phe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1" dirty="0" smtClean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1" dirty="0" smtClean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F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1" dirty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1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1" dirty="0" smtClean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1" dirty="0" smtClean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Tyrosine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1" dirty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  <a:endParaRPr lang="en-US" sz="3400" b="1" dirty="0" smtClean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1" dirty="0" smtClean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Tyr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1" dirty="0" smtClean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1" dirty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3400" b="1" dirty="0" smtClean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Y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1" dirty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38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1" dirty="0" smtClean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1" dirty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3400" b="1" dirty="0" smtClean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Tryptophan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1" dirty="0" smtClean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1" dirty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3400" b="1" dirty="0" err="1" smtClean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Trp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1" dirty="0" smtClean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1" dirty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3400" b="1" dirty="0" smtClean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W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1" dirty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21" name="Straight Connector 20"/>
          <p:cNvCxnSpPr/>
          <p:nvPr/>
        </p:nvCxnSpPr>
        <p:spPr>
          <a:xfrm flipH="1">
            <a:off x="11049000" y="2819400"/>
            <a:ext cx="152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530784"/>
              </p:ext>
            </p:extLst>
          </p:nvPr>
        </p:nvGraphicFramePr>
        <p:xfrm>
          <a:off x="11125200" y="2362200"/>
          <a:ext cx="210185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2" name="CS ChemDraw Drawing" r:id="rId3" imgW="2101418" imgH="825984" progId="ChemDraw.Document.6.0">
                  <p:embed/>
                </p:oleObj>
              </mc:Choice>
              <mc:Fallback>
                <p:oleObj name="CS ChemDraw Drawing" r:id="rId3" imgW="2101418" imgH="825984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125200" y="2362200"/>
                        <a:ext cx="2101850" cy="825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1525243"/>
              </p:ext>
            </p:extLst>
          </p:nvPr>
        </p:nvGraphicFramePr>
        <p:xfrm>
          <a:off x="11125200" y="3657600"/>
          <a:ext cx="3008313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3" name="CS ChemDraw Drawing" r:id="rId5" imgW="3008200" imgH="825984" progId="ChemDraw.Document.6.0">
                  <p:embed/>
                </p:oleObj>
              </mc:Choice>
              <mc:Fallback>
                <p:oleObj name="CS ChemDraw Drawing" r:id="rId5" imgW="3008200" imgH="825984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125200" y="3657600"/>
                        <a:ext cx="3008313" cy="825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1902844"/>
              </p:ext>
            </p:extLst>
          </p:nvPr>
        </p:nvGraphicFramePr>
        <p:xfrm>
          <a:off x="11125200" y="5105400"/>
          <a:ext cx="2460625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4" name="CS ChemDraw Drawing" r:id="rId7" imgW="2459939" imgH="1904904" progId="ChemDraw.Document.6.0">
                  <p:embed/>
                </p:oleObj>
              </mc:Choice>
              <mc:Fallback>
                <p:oleObj name="CS ChemDraw Drawing" r:id="rId7" imgW="2459939" imgH="1904904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1125200" y="5105400"/>
                        <a:ext cx="2460625" cy="1905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0" name="Straight Connector 19"/>
          <p:cNvCxnSpPr/>
          <p:nvPr/>
        </p:nvCxnSpPr>
        <p:spPr>
          <a:xfrm flipH="1">
            <a:off x="11049000" y="4038600"/>
            <a:ext cx="152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11049000" y="6705600"/>
            <a:ext cx="152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420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767714"/>
          </a:xfrm>
        </p:spPr>
        <p:txBody>
          <a:bodyPr>
            <a:noAutofit/>
          </a:bodyPr>
          <a:lstStyle/>
          <a:p>
            <a:pPr algn="l"/>
            <a:r>
              <a:rPr lang="en-US" sz="5300" dirty="0">
                <a:latin typeface="Book Antiqua" pitchFamily="18" charset="0"/>
              </a:rPr>
              <a:t>P</a:t>
            </a:r>
            <a:r>
              <a:rPr lang="en-US" sz="5300" dirty="0" smtClean="0">
                <a:latin typeface="Book Antiqua" pitchFamily="18" charset="0"/>
              </a:rPr>
              <a:t>olar, Uncharged R groups</a:t>
            </a:r>
            <a:endParaRPr lang="en-US" sz="5300" dirty="0">
              <a:latin typeface="Book Antiqua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975360" y="1188720"/>
            <a:ext cx="414528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48D0-8D64-4A9A-84D6-207D314734C6}" type="slidenum">
              <a:rPr lang="en-US" sz="2400" b="1" smtClean="0">
                <a:solidFill>
                  <a:schemeClr val="tx1"/>
                </a:solidFill>
                <a:latin typeface="Book Antiqua" pitchFamily="18" charset="0"/>
              </a:rPr>
              <a:t>7</a:t>
            </a:fld>
            <a:endParaRPr lang="en-US" sz="2400" b="1">
              <a:solidFill>
                <a:schemeClr val="tx1"/>
              </a:solidFill>
              <a:latin typeface="Book Antiqua" pitchFamily="18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2237590"/>
              </p:ext>
            </p:extLst>
          </p:nvPr>
        </p:nvGraphicFramePr>
        <p:xfrm>
          <a:off x="380999" y="1205103"/>
          <a:ext cx="13563600" cy="7050151"/>
        </p:xfrm>
        <a:graphic>
          <a:graphicData uri="http://schemas.openxmlformats.org/drawingml/2006/table">
            <a:tbl>
              <a:tblPr firstRow="1" firstCol="1" bandRow="1"/>
              <a:tblGrid>
                <a:gridCol w="3518377"/>
                <a:gridCol w="3519794"/>
                <a:gridCol w="3237927"/>
                <a:gridCol w="3287502"/>
              </a:tblGrid>
              <a:tr h="533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1" dirty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Amino Acid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1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Symbol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1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Letter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1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R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86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1" dirty="0" smtClean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1" dirty="0" smtClean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Serine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1" dirty="0" smtClean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1" dirty="0" err="1" smtClean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Ser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1" dirty="0" smtClean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1" dirty="0" smtClean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1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44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1" dirty="0" smtClean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1" dirty="0" smtClean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Threonine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1" dirty="0" smtClean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1" dirty="0" err="1" smtClean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Thr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1" dirty="0" smtClean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1" dirty="0" smtClean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T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1" dirty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86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1" dirty="0" smtClean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1" dirty="0" smtClean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Asparagine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1" dirty="0" smtClean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1" dirty="0" smtClean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3400" b="1" dirty="0" err="1" smtClean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Asn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1" dirty="0" smtClean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1" dirty="0" smtClean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N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1" dirty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10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1" dirty="0" smtClean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1" dirty="0" smtClean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Glutamine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1" dirty="0" smtClean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1" dirty="0" smtClean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3400" b="1" dirty="0" err="1" smtClean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Gln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1" dirty="0" smtClean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1" dirty="0" smtClean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Q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1" dirty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2954">
                <a:tc>
                  <a:txBody>
                    <a:bodyPr/>
                    <a:lstStyle/>
                    <a:p>
                      <a:pPr marL="0" marR="0" lvl="0" indent="0" algn="ctr" defTabSz="130622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3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Book Antiqua"/>
                        <a:ea typeface="Calibri"/>
                        <a:cs typeface="Times New Roman"/>
                      </a:endParaRPr>
                    </a:p>
                    <a:p>
                      <a:pPr marL="0" marR="0" lvl="0" indent="0" algn="ctr" defTabSz="130622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 Antiqua"/>
                          <a:ea typeface="Calibri"/>
                          <a:cs typeface="Times New Roman"/>
                        </a:rPr>
                        <a:t>Cysteine</a:t>
                      </a: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30622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3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Book Antiqua"/>
                        <a:ea typeface="Calibri"/>
                        <a:cs typeface="Times New Roman"/>
                      </a:endParaRPr>
                    </a:p>
                    <a:p>
                      <a:pPr marL="0" marR="0" lvl="0" indent="0" algn="ctr" defTabSz="130622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 Antiqua"/>
                          <a:ea typeface="Calibri"/>
                          <a:cs typeface="Times New Roman"/>
                        </a:rPr>
                        <a:t>Cys</a:t>
                      </a: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30622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3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Book Antiqua"/>
                        <a:ea typeface="Calibri"/>
                        <a:cs typeface="Times New Roman"/>
                      </a:endParaRPr>
                    </a:p>
                    <a:p>
                      <a:pPr marL="0" marR="0" lvl="0" indent="0" algn="ctr" defTabSz="130622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ook Antiqua"/>
                          <a:ea typeface="Calibri"/>
                          <a:cs typeface="Times New Roman"/>
                        </a:rPr>
                        <a:t>C</a:t>
                      </a: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2959486"/>
              </p:ext>
            </p:extLst>
          </p:nvPr>
        </p:nvGraphicFramePr>
        <p:xfrm>
          <a:off x="11201400" y="2259013"/>
          <a:ext cx="1488444" cy="4935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3" name="CS ChemDraw Drawing" r:id="rId3" imgW="1751110" imgH="580608" progId="ChemDraw.Document.6.0">
                  <p:embed/>
                </p:oleObj>
              </mc:Choice>
              <mc:Fallback>
                <p:oleObj name="CS ChemDraw Drawing" r:id="rId3" imgW="1751110" imgH="580608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201400" y="2259013"/>
                        <a:ext cx="1488444" cy="4935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3981152"/>
              </p:ext>
            </p:extLst>
          </p:nvPr>
        </p:nvGraphicFramePr>
        <p:xfrm>
          <a:off x="11125200" y="3046413"/>
          <a:ext cx="1208087" cy="1328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4" name="CS ChemDraw Drawing" r:id="rId5" imgW="1421980" imgH="1562112" progId="ChemDraw.Document.6.0">
                  <p:embed/>
                </p:oleObj>
              </mc:Choice>
              <mc:Fallback>
                <p:oleObj name="CS ChemDraw Drawing" r:id="rId5" imgW="1421980" imgH="1562112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125200" y="3046413"/>
                        <a:ext cx="1208087" cy="1328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1" name="Straight Connector 20"/>
          <p:cNvCxnSpPr/>
          <p:nvPr/>
        </p:nvCxnSpPr>
        <p:spPr>
          <a:xfrm flipH="1">
            <a:off x="11125200" y="2514600"/>
            <a:ext cx="152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10972800" y="3657600"/>
            <a:ext cx="152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8088393"/>
              </p:ext>
            </p:extLst>
          </p:nvPr>
        </p:nvGraphicFramePr>
        <p:xfrm>
          <a:off x="11035558" y="5636118"/>
          <a:ext cx="2756642" cy="9170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5" name="CS ChemDraw Drawing" r:id="rId7" imgW="3243108" imgH="1078920" progId="ChemDraw.Document.6.0">
                  <p:embed/>
                </p:oleObj>
              </mc:Choice>
              <mc:Fallback>
                <p:oleObj name="CS ChemDraw Drawing" r:id="rId7" imgW="3243108" imgH="1078920" progId="ChemDraw.Document.6.0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35558" y="5636118"/>
                        <a:ext cx="2756642" cy="9170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9194393"/>
              </p:ext>
            </p:extLst>
          </p:nvPr>
        </p:nvGraphicFramePr>
        <p:xfrm>
          <a:off x="11077575" y="4519613"/>
          <a:ext cx="1952625" cy="871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6" name="CS ChemDraw Drawing" r:id="rId9" imgW="2298291" imgH="1025568" progId="ChemDraw.Document.6.0">
                  <p:embed/>
                </p:oleObj>
              </mc:Choice>
              <mc:Fallback>
                <p:oleObj name="CS ChemDraw Drawing" r:id="rId9" imgW="2298291" imgH="1025568" progId="ChemDraw.Document.6.0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77575" y="4519613"/>
                        <a:ext cx="1952625" cy="871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6" name="Straight Connector 15"/>
          <p:cNvCxnSpPr/>
          <p:nvPr/>
        </p:nvCxnSpPr>
        <p:spPr>
          <a:xfrm flipH="1">
            <a:off x="10972800" y="5105400"/>
            <a:ext cx="152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10916920" y="6309360"/>
            <a:ext cx="152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1636141"/>
              </p:ext>
            </p:extLst>
          </p:nvPr>
        </p:nvGraphicFramePr>
        <p:xfrm>
          <a:off x="11049000" y="7226300"/>
          <a:ext cx="1439862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7" name="CS ChemDraw Drawing" r:id="rId11" imgW="1693193" imgH="522720" progId="ChemDraw.Document.6.0">
                  <p:embed/>
                </p:oleObj>
              </mc:Choice>
              <mc:Fallback>
                <p:oleObj name="CS ChemDraw Drawing" r:id="rId11" imgW="1693193" imgH="522720" progId="ChemDraw.Document.6.0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49000" y="7226300"/>
                        <a:ext cx="1439862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5" name="Straight Connector 24"/>
          <p:cNvCxnSpPr/>
          <p:nvPr/>
        </p:nvCxnSpPr>
        <p:spPr>
          <a:xfrm flipH="1">
            <a:off x="10972800" y="7391400"/>
            <a:ext cx="152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1740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767714"/>
          </a:xfrm>
        </p:spPr>
        <p:txBody>
          <a:bodyPr>
            <a:noAutofit/>
          </a:bodyPr>
          <a:lstStyle/>
          <a:p>
            <a:pPr algn="l"/>
            <a:r>
              <a:rPr lang="en-US" sz="5300" dirty="0" smtClean="0">
                <a:latin typeface="Book Antiqua" pitchFamily="18" charset="0"/>
              </a:rPr>
              <a:t>Positively Charged (Basic) R groups</a:t>
            </a:r>
            <a:endParaRPr lang="en-US" sz="5300" dirty="0">
              <a:latin typeface="Book Antiqua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975360" y="1188720"/>
            <a:ext cx="414528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48D0-8D64-4A9A-84D6-207D314734C6}" type="slidenum">
              <a:rPr lang="en-US" sz="2400" b="1" smtClean="0">
                <a:solidFill>
                  <a:schemeClr val="tx1"/>
                </a:solidFill>
                <a:latin typeface="Book Antiqua" pitchFamily="18" charset="0"/>
              </a:rPr>
              <a:t>8</a:t>
            </a:fld>
            <a:endParaRPr lang="en-US" sz="2400" b="1">
              <a:solidFill>
                <a:schemeClr val="tx1"/>
              </a:solidFill>
              <a:latin typeface="Book Antiqua" pitchFamily="18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7335251"/>
              </p:ext>
            </p:extLst>
          </p:nvPr>
        </p:nvGraphicFramePr>
        <p:xfrm>
          <a:off x="380999" y="1295400"/>
          <a:ext cx="13563600" cy="5371971"/>
        </p:xfrm>
        <a:graphic>
          <a:graphicData uri="http://schemas.openxmlformats.org/drawingml/2006/table">
            <a:tbl>
              <a:tblPr firstRow="1" firstCol="1" bandRow="1"/>
              <a:tblGrid>
                <a:gridCol w="3518377"/>
                <a:gridCol w="2806224"/>
                <a:gridCol w="2819400"/>
                <a:gridCol w="4419599"/>
              </a:tblGrid>
              <a:tr h="609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1" dirty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Amino Acid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1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Symbol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1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Letter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1" dirty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R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93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1" dirty="0" smtClean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Lysine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1" dirty="0" smtClean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3400" b="1" dirty="0" err="1" smtClean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pKa</a:t>
                      </a:r>
                      <a:r>
                        <a:rPr lang="en-US" sz="3400" b="1" baseline="0" dirty="0" smtClean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 =10.53)</a:t>
                      </a:r>
                      <a:endParaRPr lang="en-US" sz="3400" b="1" dirty="0" smtClean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1" dirty="0" smtClean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1" dirty="0" smtClean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Lys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1" dirty="0" smtClean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1" dirty="0" smtClean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K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63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1" dirty="0" smtClean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Arginine</a:t>
                      </a:r>
                      <a:endParaRPr lang="en-US" sz="3400" b="1" dirty="0" smtClean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1" dirty="0" smtClean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3400" b="1" dirty="0" err="1" smtClean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pKa</a:t>
                      </a:r>
                      <a:r>
                        <a:rPr lang="en-US" sz="3400" b="1" baseline="0" dirty="0" smtClean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 = 12.48)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1" dirty="0" smtClean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1" dirty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3400" b="1" dirty="0" err="1" smtClean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Arg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1" dirty="0" smtClean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1" dirty="0" smtClean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R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1" dirty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261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1" dirty="0" smtClean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1" dirty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3400" b="1" dirty="0" err="1" smtClean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Histidine</a:t>
                      </a:r>
                      <a:endParaRPr lang="en-US" sz="3400" b="1" dirty="0" smtClean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1" dirty="0" smtClean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3400" b="1" dirty="0" err="1" smtClean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pKa</a:t>
                      </a:r>
                      <a:r>
                        <a:rPr lang="en-US" sz="3400" b="1" dirty="0" smtClean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 = 6.00)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1" dirty="0" smtClean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1" dirty="0" smtClean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His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1" dirty="0" smtClean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1" dirty="0" smtClean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H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1" dirty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9" name="Straight Connector 18"/>
          <p:cNvCxnSpPr/>
          <p:nvPr/>
        </p:nvCxnSpPr>
        <p:spPr>
          <a:xfrm flipH="1">
            <a:off x="9906000" y="2590800"/>
            <a:ext cx="152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9829800" y="3886200"/>
            <a:ext cx="152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0949865"/>
              </p:ext>
            </p:extLst>
          </p:nvPr>
        </p:nvGraphicFramePr>
        <p:xfrm>
          <a:off x="10058400" y="2208212"/>
          <a:ext cx="4052887" cy="68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3" name="CS ChemDraw Drawing" r:id="rId4" imgW="4765577" imgH="810648" progId="ChemDraw.Document.6.0">
                  <p:embed/>
                </p:oleObj>
              </mc:Choice>
              <mc:Fallback>
                <p:oleObj name="CS ChemDraw Drawing" r:id="rId4" imgW="4765577" imgH="810648" progId="ChemDraw.Document.6.0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58400" y="2208212"/>
                        <a:ext cx="4052887" cy="687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9493534"/>
              </p:ext>
            </p:extLst>
          </p:nvPr>
        </p:nvGraphicFramePr>
        <p:xfrm>
          <a:off x="9993313" y="3167063"/>
          <a:ext cx="4183062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4" name="CS ChemDraw Drawing" r:id="rId6" imgW="4919445" imgH="1121688" progId="ChemDraw.Document.6.0">
                  <p:embed/>
                </p:oleObj>
              </mc:Choice>
              <mc:Fallback>
                <p:oleObj name="CS ChemDraw Drawing" r:id="rId6" imgW="4919445" imgH="1121688" progId="ChemDraw.Document.6.0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93313" y="3167063"/>
                        <a:ext cx="4183062" cy="946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5860875"/>
              </p:ext>
            </p:extLst>
          </p:nvPr>
        </p:nvGraphicFramePr>
        <p:xfrm>
          <a:off x="9989820" y="4495800"/>
          <a:ext cx="1781175" cy="147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5" name="CS ChemDraw Drawing" r:id="rId8" imgW="1781581" imgH="1479816" progId="ChemDraw.Document.6.0">
                  <p:embed/>
                </p:oleObj>
              </mc:Choice>
              <mc:Fallback>
                <p:oleObj name="CS ChemDraw Drawing" r:id="rId8" imgW="1781581" imgH="1479816" progId="ChemDraw.Document.6.0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89820" y="4495800"/>
                        <a:ext cx="1781175" cy="1479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" name="Straight Connector 13"/>
          <p:cNvCxnSpPr/>
          <p:nvPr/>
        </p:nvCxnSpPr>
        <p:spPr>
          <a:xfrm flipH="1">
            <a:off x="9906000" y="5562600"/>
            <a:ext cx="152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874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767714"/>
          </a:xfrm>
        </p:spPr>
        <p:txBody>
          <a:bodyPr>
            <a:noAutofit/>
          </a:bodyPr>
          <a:lstStyle/>
          <a:p>
            <a:pPr algn="l"/>
            <a:r>
              <a:rPr lang="en-US" sz="5300" dirty="0" smtClean="0">
                <a:latin typeface="Book Antiqua" pitchFamily="18" charset="0"/>
              </a:rPr>
              <a:t>Negatively Charged (Acidic) R groups</a:t>
            </a:r>
            <a:endParaRPr lang="en-US" sz="5300" dirty="0">
              <a:latin typeface="Book Antiqua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975360" y="1188720"/>
            <a:ext cx="414528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48D0-8D64-4A9A-84D6-207D314734C6}" type="slidenum">
              <a:rPr lang="en-US" sz="2400" b="1" smtClean="0">
                <a:solidFill>
                  <a:schemeClr val="tx1"/>
                </a:solidFill>
                <a:latin typeface="Book Antiqua" pitchFamily="18" charset="0"/>
              </a:rPr>
              <a:t>9</a:t>
            </a:fld>
            <a:endParaRPr lang="en-US" sz="2400" b="1">
              <a:solidFill>
                <a:schemeClr val="tx1"/>
              </a:solidFill>
              <a:latin typeface="Book Antiqua" pitchFamily="18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6984513"/>
              </p:ext>
            </p:extLst>
          </p:nvPr>
        </p:nvGraphicFramePr>
        <p:xfrm>
          <a:off x="380999" y="1295400"/>
          <a:ext cx="13563600" cy="3544530"/>
        </p:xfrm>
        <a:graphic>
          <a:graphicData uri="http://schemas.openxmlformats.org/drawingml/2006/table">
            <a:tbl>
              <a:tblPr firstRow="1" firstCol="1" bandRow="1"/>
              <a:tblGrid>
                <a:gridCol w="3518377"/>
                <a:gridCol w="3519794"/>
                <a:gridCol w="3237927"/>
                <a:gridCol w="3287502"/>
              </a:tblGrid>
              <a:tr h="6882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1" dirty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Amino Acid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1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Symbol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1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Letter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1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R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1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1" dirty="0" smtClean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Aspartate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1" dirty="0" smtClean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3400" b="1" dirty="0" err="1" smtClean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pKa</a:t>
                      </a:r>
                      <a:r>
                        <a:rPr lang="en-US" sz="3400" b="1" baseline="0" dirty="0" smtClean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 3.65)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1" dirty="0" smtClean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1" dirty="0" smtClean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Asp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1" dirty="0" smtClean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1" dirty="0" smtClean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D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1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1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1" dirty="0" smtClean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Glutamate</a:t>
                      </a:r>
                      <a:r>
                        <a:rPr lang="en-US" sz="3400" b="1" dirty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  <a:endParaRPr lang="en-US" sz="3400" b="1" dirty="0" smtClean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1" dirty="0" smtClean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3400" b="1" dirty="0" err="1" smtClean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pKa</a:t>
                      </a:r>
                      <a:r>
                        <a:rPr lang="en-US" sz="3400" b="1" dirty="0" smtClean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 4.25)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1" dirty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  <a:endParaRPr lang="en-US" sz="3400" b="1" dirty="0" smtClean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1" dirty="0" err="1" smtClean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Glu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1" dirty="0" smtClean="0">
                        <a:effectLst/>
                        <a:latin typeface="Book Antiqua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1" dirty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3400" b="1" dirty="0" smtClean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1" dirty="0"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21" name="Straight Connector 20"/>
          <p:cNvCxnSpPr/>
          <p:nvPr/>
        </p:nvCxnSpPr>
        <p:spPr>
          <a:xfrm flipH="1">
            <a:off x="10953750" y="2819400"/>
            <a:ext cx="152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10896600" y="4232275"/>
            <a:ext cx="152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7421314"/>
              </p:ext>
            </p:extLst>
          </p:nvPr>
        </p:nvGraphicFramePr>
        <p:xfrm>
          <a:off x="11125200" y="2151063"/>
          <a:ext cx="1682750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3" name="CS ChemDraw Drawing" r:id="rId3" imgW="1981263" imgH="1159704" progId="ChemDraw.Document.6.0">
                  <p:embed/>
                </p:oleObj>
              </mc:Choice>
              <mc:Fallback>
                <p:oleObj name="CS ChemDraw Drawing" r:id="rId3" imgW="1981263" imgH="1159704" progId="ChemDraw.Document.6.0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25200" y="2151063"/>
                        <a:ext cx="1682750" cy="98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9020732"/>
              </p:ext>
            </p:extLst>
          </p:nvPr>
        </p:nvGraphicFramePr>
        <p:xfrm>
          <a:off x="11055350" y="3494088"/>
          <a:ext cx="2430463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4" name="CS ChemDraw Drawing" r:id="rId5" imgW="2863625" imgH="1149120" progId="ChemDraw.Document.6.0">
                  <p:embed/>
                </p:oleObj>
              </mc:Choice>
              <mc:Fallback>
                <p:oleObj name="CS ChemDraw Drawing" r:id="rId5" imgW="2863625" imgH="1149120" progId="ChemDraw.Document.6.0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55350" y="3494088"/>
                        <a:ext cx="2430463" cy="977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2234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958</TotalTime>
  <Words>194</Words>
  <Application>Microsoft Office PowerPoint</Application>
  <PresentationFormat>Custom</PresentationFormat>
  <Paragraphs>207</Paragraphs>
  <Slides>13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CS ChemDraw Drawing</vt:lpstr>
      <vt:lpstr>PowerPoint Presentation</vt:lpstr>
      <vt:lpstr>Fundamental Biology of Life</vt:lpstr>
      <vt:lpstr>20 Standard Amino Acids</vt:lpstr>
      <vt:lpstr>Nonpolar, Aliphatic R groups</vt:lpstr>
      <vt:lpstr>Nonpolar, Aliphatic R groups</vt:lpstr>
      <vt:lpstr>Aromatic R groups</vt:lpstr>
      <vt:lpstr>Polar, Uncharged R groups</vt:lpstr>
      <vt:lpstr>Positively Charged (Basic) R groups</vt:lpstr>
      <vt:lpstr>Negatively Charged (Acidic) R groups</vt:lpstr>
      <vt:lpstr>Some Uncommon Amino Acids</vt:lpstr>
      <vt:lpstr>Titration Curve for a Simple Amino Acid</vt:lpstr>
      <vt:lpstr>Titration Curve for Amino Acid with Ionizable R group</vt:lpstr>
      <vt:lpstr>Levels of Protein Structure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atinoco9278</dc:creator>
  <cp:lastModifiedBy>atinoco9278</cp:lastModifiedBy>
  <cp:revision>71</cp:revision>
  <dcterms:created xsi:type="dcterms:W3CDTF">2012-12-24T03:15:39Z</dcterms:created>
  <dcterms:modified xsi:type="dcterms:W3CDTF">2013-01-25T17:39:54Z</dcterms:modified>
</cp:coreProperties>
</file>