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4" r:id="rId29"/>
    <p:sldId id="295" r:id="rId30"/>
    <p:sldId id="266" r:id="rId31"/>
    <p:sldId id="296" r:id="rId3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1" autoAdjust="0"/>
  </p:normalViewPr>
  <p:slideViewPr>
    <p:cSldViewPr>
      <p:cViewPr varScale="1">
        <p:scale>
          <a:sx n="63" d="100"/>
          <a:sy n="63" d="100"/>
        </p:scale>
        <p:origin x="-821" y="-6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4235-7BC6-4C7B-82F2-D1EE6A928500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BE28-E52B-4931-BD96-1FC174FB752C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41D-4205-4A66-A79E-BFBD9BC8E88B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1A1-5021-42B7-BCCB-5BB1D9EB2441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AF1E-6275-4BFA-810B-24052C90894A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3BF1-9655-43EF-94EF-C4C623D429C4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8EF9-F750-4113-9359-05CE6B2B52EA}" type="datetime1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D8E9-AEA6-412A-8236-F33C81727B5E}" type="datetime1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9A41-CD41-4C65-97CC-6AC123F0E62C}" type="datetime1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096-B86B-4E87-8420-A2A0CC7E2B3D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443-D062-4106-B790-29CFB387FE1B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EA1-70FE-4FFC-A625-40DC06360AD5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01168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4600" b="1" dirty="0">
                <a:latin typeface="Book Antiqua" pitchFamily="18" charset="0"/>
              </a:rPr>
              <a:t>Protein </a:t>
            </a:r>
            <a:r>
              <a:rPr lang="en-US" sz="4600" b="1" dirty="0" smtClean="0">
                <a:latin typeface="Book Antiqua" pitchFamily="18" charset="0"/>
              </a:rPr>
              <a:t>Structure</a:t>
            </a:r>
          </a:p>
          <a:p>
            <a:pPr algn="ctr">
              <a:tabLst>
                <a:tab pos="2943531" algn="l"/>
              </a:tabLst>
            </a:pPr>
            <a:r>
              <a:rPr lang="en-US" sz="4600" b="1" dirty="0" smtClean="0">
                <a:latin typeface="Book Antiqua" pitchFamily="18" charset="0"/>
              </a:rPr>
              <a:t>-Primary and Secondary Structure-</a:t>
            </a:r>
            <a:endParaRPr lang="en-US" sz="4600" b="1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64008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44157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31520" y="539496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Chapter 3 (Page 96-97; 106-107)</a:t>
            </a:r>
          </a:p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Chapter 4 (Page </a:t>
            </a:r>
            <a:r>
              <a:rPr lang="en-US" sz="2900" dirty="0" smtClean="0">
                <a:latin typeface="Book Antiqua" pitchFamily="18" charset="0"/>
              </a:rPr>
              <a:t>116-125)</a:t>
            </a: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4114800" y="2438400"/>
            <a:ext cx="6538265" cy="56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The </a:t>
            </a:r>
            <a:r>
              <a:rPr lang="en-US" sz="5300" dirty="0" err="1" smtClean="0">
                <a:latin typeface="Book Antiqua" pitchFamily="18" charset="0"/>
              </a:rPr>
              <a:t>Ramachandran</a:t>
            </a:r>
            <a:r>
              <a:rPr lang="en-US" sz="5300" dirty="0" smtClean="0">
                <a:latin typeface="Book Antiqua" pitchFamily="18" charset="0"/>
              </a:rPr>
              <a:t> Plot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This plot depicts the allowed values for </a:t>
            </a:r>
            <a:r>
              <a:rPr lang="el-GR" sz="3400" i="1" dirty="0">
                <a:latin typeface="Book Antiqua" pitchFamily="18" charset="0"/>
              </a:rPr>
              <a:t>ϕ</a:t>
            </a:r>
            <a:r>
              <a:rPr lang="en-US" sz="3400" i="1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and </a:t>
            </a:r>
            <a:r>
              <a:rPr lang="el-GR" sz="3400" i="1" dirty="0">
                <a:latin typeface="Book Antiqua" pitchFamily="18" charset="0"/>
              </a:rPr>
              <a:t>Ψ</a:t>
            </a:r>
            <a:r>
              <a:rPr lang="en-US" sz="3400" i="1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for sequences of a particular AA. All plots are similar except for glycine.</a:t>
            </a:r>
            <a:endParaRPr lang="en-US" sz="3400" b="1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</a:t>
            </a:r>
            <a:r>
              <a:rPr lang="en-US" sz="5300" dirty="0" smtClean="0">
                <a:latin typeface="Book Antiqua" pitchFamily="18" charset="0"/>
              </a:rPr>
              <a:t>. Secondary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This level of structure refers to the local conformation of some portion of a protein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Characterized by </a:t>
            </a:r>
            <a:r>
              <a:rPr lang="en-US" sz="3400" dirty="0">
                <a:latin typeface="Book Antiqua" pitchFamily="18" charset="0"/>
              </a:rPr>
              <a:t>recurring structural patterns</a:t>
            </a: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Linus Pauling and Robert Corey predicted and discovered two of the most prominent secondary structures (1951) even before the first complete protein structure was determined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Demonstrated the importance of </a:t>
            </a:r>
            <a:r>
              <a:rPr lang="en-US" sz="3400" b="1" dirty="0" smtClean="0">
                <a:latin typeface="Book Antiqua" pitchFamily="18" charset="0"/>
              </a:rPr>
              <a:t>NONCOVALENT</a:t>
            </a:r>
            <a:r>
              <a:rPr lang="en-US" sz="3400" dirty="0" smtClean="0">
                <a:latin typeface="Book Antiqua" pitchFamily="18" charset="0"/>
              </a:rPr>
              <a:t> interactions, particularly hydrogen bonding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Polar C=O and N-H groups of amino acids can engage in H Bonds</a:t>
            </a:r>
          </a:p>
          <a:p>
            <a:pPr marL="653110" lvl="1" indent="0" algn="ctr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C=O     H-N</a:t>
            </a: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7086600"/>
            <a:ext cx="694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Book Antiqua" pitchFamily="18" charset="0"/>
              </a:rPr>
              <a:t>…</a:t>
            </a:r>
            <a:endParaRPr lang="en-US" sz="3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3I. The Alpha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) Helix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47800"/>
            <a:ext cx="7498080" cy="65532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simplest arrangement the polypeptide chain could assume with its rigid peptide bonds is a helical structure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Stabilized by H bonds between nearby residues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Backbone is tightly wound around an imaginary axis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101" y="1550786"/>
            <a:ext cx="4928667" cy="6589724"/>
            <a:chOff x="487101" y="1550786"/>
            <a:chExt cx="4928667" cy="6589724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72" b="9908"/>
            <a:stretch/>
          </p:blipFill>
          <p:spPr bwMode="auto">
            <a:xfrm>
              <a:off x="487101" y="1550786"/>
              <a:ext cx="4928667" cy="658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7200" y="4343400"/>
              <a:ext cx="1148568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7772400"/>
              <a:ext cx="36576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0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3I. The Alpha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) Helix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47800"/>
            <a:ext cx="749808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The R groups of the AA residues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protrude outward from the helix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backbone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E. Repeating unit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A single turn of the helix, 5.4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Å </a:t>
            </a:r>
            <a:r>
              <a:rPr lang="en-US" sz="3400" dirty="0" smtClean="0">
                <a:latin typeface="Book Antiqua" pitchFamily="18" charset="0"/>
                <a:cs typeface="Times New Roman" pitchFamily="18" charset="0"/>
              </a:rPr>
              <a:t>along the long axis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  <a:cs typeface="Times New Roman" pitchFamily="18" charset="0"/>
              </a:rPr>
              <a:t>Includes 3.6 AA residues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  <a:cs typeface="Times New Roman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  <a:cs typeface="Times New Roman" pitchFamily="18" charset="0"/>
              </a:rPr>
              <a:t>F. Helical twist is right-handed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101" y="1550786"/>
            <a:ext cx="4928667" cy="6589724"/>
            <a:chOff x="487101" y="1550786"/>
            <a:chExt cx="4928667" cy="6589724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72" b="9908"/>
            <a:stretch/>
          </p:blipFill>
          <p:spPr bwMode="auto">
            <a:xfrm>
              <a:off x="487101" y="1550786"/>
              <a:ext cx="4928667" cy="658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7200" y="4343400"/>
              <a:ext cx="1148568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7772400"/>
              <a:ext cx="36576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Right-handed Helical Twist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"/>
          <a:stretch/>
        </p:blipFill>
        <p:spPr bwMode="auto">
          <a:xfrm>
            <a:off x="2971800" y="1487775"/>
            <a:ext cx="9055913" cy="65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3I. The Alpha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) Helix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720" y="1295400"/>
            <a:ext cx="7879080" cy="6858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G. The helix makes optimal use of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 internal H bonds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3 to 4 H bonds for each turn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Every peptide bond (except @ N and C-terminus ends) engages in H Bond between H of N atom in amide bond and the O atom of the 4</a:t>
            </a:r>
            <a:r>
              <a:rPr lang="en-US" sz="3400" baseline="30000" dirty="0" smtClean="0">
                <a:latin typeface="Book Antiqua" pitchFamily="18" charset="0"/>
              </a:rPr>
              <a:t>th</a:t>
            </a:r>
            <a:r>
              <a:rPr lang="en-US" sz="3400" dirty="0" smtClean="0">
                <a:latin typeface="Book Antiqua" pitchFamily="18" charset="0"/>
              </a:rPr>
              <a:t> AA on the amino terminal side</a:t>
            </a: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H. Predominant secondary structure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Excellent stability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Atoms in close contact</a:t>
            </a: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101" y="1550786"/>
            <a:ext cx="4928667" cy="6589724"/>
            <a:chOff x="487101" y="1550786"/>
            <a:chExt cx="4928667" cy="6589724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72" b="9908"/>
            <a:stretch/>
          </p:blipFill>
          <p:spPr bwMode="auto">
            <a:xfrm>
              <a:off x="487101" y="1550786"/>
              <a:ext cx="4928667" cy="658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7200" y="4343400"/>
              <a:ext cx="1148568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7772400"/>
              <a:ext cx="36576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7" t="1778" r="27215" b="19773"/>
          <a:stretch/>
        </p:blipFill>
        <p:spPr bwMode="auto">
          <a:xfrm>
            <a:off x="4309421" y="3586002"/>
            <a:ext cx="1100779" cy="395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7600" y="746760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Space Filling view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3Ib. Some Amino Acids resist 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 Helix</a:t>
            </a:r>
            <a:r>
              <a:rPr lang="en-US" sz="5300" dirty="0" smtClean="0">
                <a:latin typeface="Book Antiqua" pitchFamily="18" charset="0"/>
              </a:rPr>
              <a:t>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5240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3335000" cy="64770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Long block of </a:t>
            </a:r>
            <a:r>
              <a:rPr lang="en-US" sz="3400" dirty="0" err="1" smtClean="0">
                <a:latin typeface="Book Antiqua" pitchFamily="18" charset="0"/>
              </a:rPr>
              <a:t>Glu</a:t>
            </a:r>
            <a:r>
              <a:rPr lang="en-US" sz="3400" dirty="0" smtClean="0">
                <a:latin typeface="Book Antiqua" pitchFamily="18" charset="0"/>
              </a:rPr>
              <a:t> and/or Asp residues (negatively R groups) due to electrostatic repulsion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B. Long block of Lys and/or </a:t>
            </a:r>
            <a:r>
              <a:rPr lang="en-US" sz="3400" dirty="0" err="1" smtClean="0">
                <a:latin typeface="Book Antiqua" pitchFamily="18" charset="0"/>
              </a:rPr>
              <a:t>Arg</a:t>
            </a:r>
            <a:r>
              <a:rPr lang="en-US" sz="3400" dirty="0" smtClean="0">
                <a:latin typeface="Book Antiqua" pitchFamily="18" charset="0"/>
              </a:rPr>
              <a:t> residues (positively charged R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groups) also due to electrostatic repulsion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45587"/>
              </p:ext>
            </p:extLst>
          </p:nvPr>
        </p:nvGraphicFramePr>
        <p:xfrm>
          <a:off x="7239000" y="2743200"/>
          <a:ext cx="28686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S ChemDraw Drawing" r:id="rId3" imgW="2868163" imgH="1726704" progId="ChemDraw.Document.6.0">
                  <p:embed/>
                </p:oleObj>
              </mc:Choice>
              <mc:Fallback>
                <p:oleObj name="CS ChemDraw Drawing" r:id="rId3" imgW="2868163" imgH="17267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2743200"/>
                        <a:ext cx="2868613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8930"/>
          <a:stretch/>
        </p:blipFill>
        <p:spPr bwMode="auto">
          <a:xfrm>
            <a:off x="3756203" y="2681714"/>
            <a:ext cx="2728874" cy="173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6" r="34508" b="9283"/>
          <a:stretch/>
        </p:blipFill>
        <p:spPr bwMode="auto">
          <a:xfrm>
            <a:off x="5881075" y="5548230"/>
            <a:ext cx="2348525" cy="2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3Ib. Some Amino Acids resist 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 Helix</a:t>
            </a:r>
            <a:r>
              <a:rPr lang="en-US" sz="5300" dirty="0" smtClean="0">
                <a:latin typeface="Book Antiqua" pitchFamily="18" charset="0"/>
              </a:rPr>
              <a:t>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 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5240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3335000" cy="6477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C. </a:t>
            </a:r>
            <a:r>
              <a:rPr lang="en-US" sz="3400" dirty="0" err="1" smtClean="0">
                <a:latin typeface="Book Antiqua" pitchFamily="18" charset="0"/>
              </a:rPr>
              <a:t>Gly</a:t>
            </a:r>
            <a:r>
              <a:rPr lang="en-US" sz="3400" dirty="0" smtClean="0">
                <a:latin typeface="Book Antiqua" pitchFamily="18" charset="0"/>
              </a:rPr>
              <a:t> </a:t>
            </a:r>
            <a:r>
              <a:rPr lang="en-US" sz="3400" dirty="0">
                <a:latin typeface="Book Antiqua" pitchFamily="18" charset="0"/>
              </a:rPr>
              <a:t>has more conformational flexibility and </a:t>
            </a:r>
            <a:r>
              <a:rPr lang="en-US" sz="3400" dirty="0" smtClean="0">
                <a:latin typeface="Book Antiqua" pitchFamily="18" charset="0"/>
              </a:rPr>
              <a:t>adopts </a:t>
            </a:r>
            <a:r>
              <a:rPr lang="en-US" sz="3400" dirty="0">
                <a:latin typeface="Book Antiqua" pitchFamily="18" charset="0"/>
              </a:rPr>
              <a:t>a coiled </a:t>
            </a:r>
            <a:r>
              <a:rPr lang="en-US" sz="3400" dirty="0" smtClean="0">
                <a:latin typeface="Book Antiqua" pitchFamily="18" charset="0"/>
              </a:rPr>
              <a:t/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structure </a:t>
            </a:r>
            <a:r>
              <a:rPr lang="en-US" sz="3400" dirty="0">
                <a:latin typeface="Book Antiqua" pitchFamily="18" charset="0"/>
              </a:rPr>
              <a:t>different from </a:t>
            </a:r>
            <a:r>
              <a:rPr lang="el-GR" sz="3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Helix</a:t>
            </a:r>
          </a:p>
          <a:p>
            <a:pPr marL="0" indent="0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Pro introduces a destabilizing kink due to its rigid ring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structure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No N-C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  <a:cs typeface="Times New Roman" pitchFamily="18" charset="0"/>
              </a:rPr>
              <a:t>rotation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0" r="79104" b="57808"/>
          <a:stretch/>
        </p:blipFill>
        <p:spPr bwMode="auto">
          <a:xfrm>
            <a:off x="6324600" y="2514600"/>
            <a:ext cx="1595598" cy="21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0" t="9724" r="28172" b="58514"/>
          <a:stretch/>
        </p:blipFill>
        <p:spPr bwMode="auto">
          <a:xfrm>
            <a:off x="6375529" y="5486400"/>
            <a:ext cx="1956121" cy="20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58000" y="5867400"/>
            <a:ext cx="264399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3Ic. </a:t>
            </a:r>
            <a:r>
              <a:rPr lang="en-US" sz="5300" dirty="0" smtClean="0">
                <a:latin typeface="Book Antiqua" pitchFamily="18" charset="0"/>
              </a:rPr>
              <a:t>Stabilizing Interactions in </a:t>
            </a:r>
            <a:r>
              <a:rPr lang="el-GR" sz="53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>
                <a:latin typeface="Book Antiqua" pitchFamily="18" charset="0"/>
              </a:rPr>
              <a:t> </a:t>
            </a:r>
            <a:r>
              <a:rPr lang="en-US" sz="5300" dirty="0" smtClean="0">
                <a:latin typeface="Book Antiqua" pitchFamily="18" charset="0"/>
              </a:rPr>
              <a:t>Helices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4020800" cy="6477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Two AA will interact 3 AA units away through:</a:t>
            </a:r>
          </a:p>
          <a:p>
            <a:pPr marL="0" indent="0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A. Ion pairing between positively charged and negatively charged AA</a:t>
            </a: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>
                <a:latin typeface="Book Antiqua" pitchFamily="18" charset="0"/>
              </a:rPr>
              <a:t>B</a:t>
            </a:r>
            <a:r>
              <a:rPr lang="en-US" sz="3400" dirty="0" smtClean="0">
                <a:latin typeface="Book Antiqua" pitchFamily="18" charset="0"/>
              </a:rPr>
              <a:t>. Hydrophobic interactions between aromatic AA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43600" y="4018695"/>
            <a:ext cx="3051858" cy="4129268"/>
            <a:chOff x="9673542" y="2195332"/>
            <a:chExt cx="3051858" cy="4129268"/>
          </a:xfrm>
        </p:grpSpPr>
        <p:grpSp>
          <p:nvGrpSpPr>
            <p:cNvPr id="8" name="Group 7"/>
            <p:cNvGrpSpPr/>
            <p:nvPr/>
          </p:nvGrpSpPr>
          <p:grpSpPr>
            <a:xfrm>
              <a:off x="9673542" y="2195332"/>
              <a:ext cx="3051858" cy="4129268"/>
              <a:chOff x="9673542" y="2195332"/>
              <a:chExt cx="3051858" cy="41292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673542" y="2378598"/>
                <a:ext cx="3051858" cy="3946002"/>
                <a:chOff x="609600" y="4194508"/>
                <a:chExt cx="3051858" cy="3946002"/>
              </a:xfrm>
            </p:grpSpPr>
            <p:pic>
              <p:nvPicPr>
                <p:cNvPr id="1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55" t="36144" r="74349" b="9908"/>
                <a:stretch/>
              </p:blipFill>
              <p:spPr bwMode="auto">
                <a:xfrm>
                  <a:off x="1149752" y="4194508"/>
                  <a:ext cx="2511706" cy="3946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609600" y="7772400"/>
                  <a:ext cx="36576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10039302" y="2195332"/>
                <a:ext cx="552498" cy="1363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0213694" y="2514600"/>
              <a:ext cx="68290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e 20"/>
          <p:cNvSpPr/>
          <p:nvPr/>
        </p:nvSpPr>
        <p:spPr>
          <a:xfrm rot="493094">
            <a:off x="6314832" y="4824754"/>
            <a:ext cx="44196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39440" y="4572000"/>
            <a:ext cx="34137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Book Antiqua" pitchFamily="18" charset="0"/>
              </a:rPr>
              <a:t>Ion pairing </a:t>
            </a:r>
          </a:p>
          <a:p>
            <a:pPr algn="ctr"/>
            <a:r>
              <a:rPr lang="en-US" sz="3400" dirty="0" smtClean="0">
                <a:latin typeface="Book Antiqua" pitchFamily="18" charset="0"/>
              </a:rPr>
              <a:t>or </a:t>
            </a:r>
          </a:p>
          <a:p>
            <a:pPr algn="ctr"/>
            <a:r>
              <a:rPr lang="en-US" sz="3400" dirty="0" smtClean="0">
                <a:latin typeface="Book Antiqua" pitchFamily="18" charset="0"/>
              </a:rPr>
              <a:t>Hydrophobic Interactions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3Id. 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5300" dirty="0" smtClean="0">
                <a:latin typeface="Book Antiqua" pitchFamily="18" charset="0"/>
              </a:rPr>
              <a:t> Helix Net Dipole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2954000" cy="6477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The polypeptide of an </a:t>
            </a:r>
            <a:r>
              <a:rPr lang="el-GR" sz="3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Helix tends to have a net dipole that is extended through the H bonds.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54" y="2590800"/>
            <a:ext cx="1701546" cy="538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2798326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Amino terminus has partial positive charge</a:t>
            </a:r>
          </a:p>
          <a:p>
            <a:pPr marL="1167460" lvl="1" indent="-514350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Negatively charged AA at this end</a:t>
            </a:r>
          </a:p>
          <a:p>
            <a:pPr lvl="1"/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err="1" smtClean="0">
                <a:latin typeface="Book Antiqua" pitchFamily="18" charset="0"/>
              </a:rPr>
              <a:t>Carboxy</a:t>
            </a:r>
            <a:r>
              <a:rPr lang="en-US" sz="3400" dirty="0" smtClean="0">
                <a:latin typeface="Book Antiqua" pitchFamily="18" charset="0"/>
              </a:rPr>
              <a:t> terminus has partial negative charge </a:t>
            </a:r>
          </a:p>
          <a:p>
            <a:pPr marL="1167460" lvl="1" indent="-514350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Positively charged AA at this end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1. </a:t>
            </a:r>
            <a:r>
              <a:rPr lang="en-US" sz="5300" dirty="0" smtClean="0">
                <a:latin typeface="Book Antiqua" pitchFamily="18" charset="0"/>
              </a:rPr>
              <a:t>Protein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 smtClean="0">
                <a:latin typeface="Book Antiqua" pitchFamily="18" charset="0"/>
              </a:rPr>
              <a:t>Provides deep insight into: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>
                <a:latin typeface="Book Antiqua" pitchFamily="18" charset="0"/>
              </a:rPr>
              <a:t>P</a:t>
            </a:r>
            <a:r>
              <a:rPr lang="en-US" sz="3400" dirty="0" smtClean="0">
                <a:latin typeface="Book Antiqua" pitchFamily="18" charset="0"/>
              </a:rPr>
              <a:t>rotein function and stability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evolutionary relatedness of all proteins, and more fundamentally of all organisms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Disease</a:t>
            </a:r>
          </a:p>
          <a:p>
            <a:pPr marL="0" indent="0"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Book Antiqua" pitchFamily="18" charset="0"/>
              </a:rPr>
              <a:t>Though it can be quite complex and diverse, protein structure can be broken down to four levels of structure.</a:t>
            </a: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3II. The Beta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5300" dirty="0" smtClean="0">
                <a:latin typeface="Book Antiqua" pitchFamily="18" charset="0"/>
              </a:rPr>
              <a:t>) Sheet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More extended conformation of polypeptide chains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</a:t>
            </a:r>
            <a:r>
              <a:rPr lang="en-US" sz="3400" dirty="0">
                <a:latin typeface="Book Antiqua" pitchFamily="18" charset="0"/>
              </a:rPr>
              <a:t>planarity of the peptide bond and tetrahedral geometry of the </a:t>
            </a:r>
            <a:r>
              <a:rPr lang="en-US" sz="3400" dirty="0">
                <a:latin typeface="Book Antiqua" pitchFamily="18" charset="0"/>
                <a:sym typeface="Symbol" pitchFamily="18" charset="2"/>
              </a:rPr>
              <a:t>-carbon create a pleated sheet-like structure</a:t>
            </a:r>
            <a:endParaRPr lang="en-US" sz="3400" dirty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Side </a:t>
            </a:r>
            <a:r>
              <a:rPr lang="en-US" sz="3400" dirty="0">
                <a:latin typeface="Book Antiqua" pitchFamily="18" charset="0"/>
              </a:rPr>
              <a:t>chains protrude from the sheet alternating in up and down direction</a:t>
            </a:r>
            <a:endParaRPr lang="en-US" sz="3400" dirty="0">
              <a:latin typeface="Book Antiqua" pitchFamily="18" charset="0"/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 bwMode="auto">
          <a:xfrm>
            <a:off x="3352800" y="5181600"/>
            <a:ext cx="7680960" cy="2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3II. The Beta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5300" dirty="0" smtClean="0">
                <a:latin typeface="Book Antiqua" pitchFamily="18" charset="0"/>
              </a:rPr>
              <a:t>) Sheet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</a:t>
            </a:r>
            <a:r>
              <a:rPr lang="en-US" sz="3400" dirty="0">
                <a:latin typeface="Book Antiqua" pitchFamily="18" charset="0"/>
              </a:rPr>
              <a:t>Sheet-like arrangement of backbone is held together by </a:t>
            </a:r>
            <a:r>
              <a:rPr lang="en-US" sz="3400" dirty="0" smtClean="0">
                <a:latin typeface="Book Antiqua" pitchFamily="18" charset="0"/>
              </a:rPr>
              <a:t/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 hydrogen </a:t>
            </a:r>
            <a:r>
              <a:rPr lang="en-US" sz="3400" dirty="0">
                <a:latin typeface="Book Antiqua" pitchFamily="18" charset="0"/>
              </a:rPr>
              <a:t>bonds between the backbone amides in different </a:t>
            </a:r>
            <a:r>
              <a:rPr lang="en-US" sz="3400" dirty="0" smtClean="0">
                <a:latin typeface="Book Antiqua" pitchFamily="18" charset="0"/>
              </a:rPr>
              <a:t>  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 strands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Parallel Orientation</a:t>
            </a: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3569368"/>
            <a:ext cx="7371347" cy="4584032"/>
            <a:chOff x="1066800" y="3569368"/>
            <a:chExt cx="7371347" cy="4584032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3" t="12365" b="9550"/>
            <a:stretch/>
          </p:blipFill>
          <p:spPr bwMode="auto">
            <a:xfrm>
              <a:off x="1219200" y="3569368"/>
              <a:ext cx="7218947" cy="458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66800" y="3569368"/>
              <a:ext cx="533400" cy="393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34400" y="3431262"/>
            <a:ext cx="5562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</a:rPr>
              <a:t>Strands have same amino-to-carboxyl orientations</a:t>
            </a:r>
          </a:p>
          <a:p>
            <a:endParaRPr lang="en-US" sz="1600" dirty="0" smtClean="0">
              <a:latin typeface="Book Antiqua" pitchFamily="18" charset="0"/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  <a:ea typeface="ＭＳ Ｐゴシック" charset="-128"/>
              </a:rPr>
              <a:t>Bent H-bonds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dirty="0" smtClean="0">
              <a:latin typeface="Book Antiqua" pitchFamily="18" charset="0"/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  <a:ea typeface="ＭＳ Ｐゴシック" charset="-128"/>
              </a:rPr>
              <a:t>6.5 Å repeat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3II. The Beta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5300" dirty="0" smtClean="0">
                <a:latin typeface="Book Antiqua" pitchFamily="18" charset="0"/>
              </a:rPr>
              <a:t>) Sheet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Antiparallel Orientation</a:t>
            </a: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2209800"/>
            <a:ext cx="5562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</a:rPr>
              <a:t>Strands have opposite amino-to-carboxyl orientations</a:t>
            </a:r>
          </a:p>
          <a:p>
            <a:endParaRPr lang="en-US" sz="1600" dirty="0" smtClean="0">
              <a:latin typeface="Book Antiqua" pitchFamily="18" charset="0"/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  <a:ea typeface="ＭＳ Ｐゴシック" charset="-128"/>
              </a:rPr>
              <a:t>Straight H-bonds (Stronger)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dirty="0" smtClean="0">
              <a:latin typeface="Book Antiqua" pitchFamily="18" charset="0"/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Book Antiqua" pitchFamily="18" charset="0"/>
                <a:ea typeface="ＭＳ Ｐゴシック" charset="-128"/>
              </a:rPr>
              <a:t>7.0 Å repeat units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2286000"/>
            <a:ext cx="7684168" cy="4572000"/>
            <a:chOff x="685800" y="2286000"/>
            <a:chExt cx="7684168" cy="4572000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2" t="13457" b="8810"/>
            <a:stretch/>
          </p:blipFill>
          <p:spPr bwMode="auto">
            <a:xfrm>
              <a:off x="685800" y="2430379"/>
              <a:ext cx="7684168" cy="442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858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3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3II. The Beta (</a:t>
            </a:r>
            <a:r>
              <a:rPr lang="el-GR" sz="53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5300" dirty="0" smtClean="0">
                <a:latin typeface="Book Antiqua" pitchFamily="18" charset="0"/>
              </a:rPr>
              <a:t>) Sheet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E. When two or more chains are layered together, the R groups of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the AA must be relatively small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Proteins like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Book Antiqua" pitchFamily="18" charset="0"/>
              </a:rPr>
              <a:t>-Keratins have very high </a:t>
            </a:r>
            <a:r>
              <a:rPr lang="en-US" sz="2800" dirty="0" err="1" smtClean="0">
                <a:latin typeface="Book Antiqua" pitchFamily="18" charset="0"/>
              </a:rPr>
              <a:t>Gly</a:t>
            </a:r>
            <a:r>
              <a:rPr lang="en-US" sz="2800" dirty="0" smtClean="0">
                <a:latin typeface="Book Antiqua" pitchFamily="18" charset="0"/>
              </a:rPr>
              <a:t> and </a:t>
            </a:r>
            <a:r>
              <a:rPr lang="en-US" sz="2800" dirty="0" err="1" smtClean="0">
                <a:latin typeface="Book Antiqua" pitchFamily="18" charset="0"/>
              </a:rPr>
              <a:t>Ala</a:t>
            </a:r>
            <a:r>
              <a:rPr lang="en-US" sz="2800" dirty="0" smtClean="0">
                <a:latin typeface="Book Antiqua" pitchFamily="18" charset="0"/>
              </a:rPr>
              <a:t> content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F. The individual chains can be nearby or far in the protein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99364"/>
              </p:ext>
            </p:extLst>
          </p:nvPr>
        </p:nvGraphicFramePr>
        <p:xfrm>
          <a:off x="4324624" y="5562600"/>
          <a:ext cx="6294141" cy="219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S ChemDraw Drawing" r:id="rId3" imgW="4841647" imgH="1690200" progId="ChemDraw.Document.6.0">
                  <p:embed/>
                </p:oleObj>
              </mc:Choice>
              <mc:Fallback>
                <p:oleObj name="CS ChemDraw Drawing" r:id="rId3" imgW="4841647" imgH="1690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624" y="5562600"/>
                        <a:ext cx="6294141" cy="219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00" r="57038" b="57808"/>
          <a:stretch/>
        </p:blipFill>
        <p:spPr bwMode="auto">
          <a:xfrm>
            <a:off x="5025189" y="2987233"/>
            <a:ext cx="3280611" cy="21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3III. The Beta Turns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l-GR" sz="3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400" dirty="0" smtClean="0">
                <a:latin typeface="Book Antiqua" pitchFamily="18" charset="0"/>
              </a:rPr>
              <a:t> turns occur frequently whenever strands in </a:t>
            </a:r>
            <a:r>
              <a:rPr lang="el-GR" sz="3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400" dirty="0" smtClean="0">
                <a:latin typeface="Book Antiqua" pitchFamily="18" charset="0"/>
              </a:rPr>
              <a:t> sheets change the direction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</a:t>
            </a:r>
            <a:r>
              <a:rPr lang="en-US" sz="3400" dirty="0">
                <a:latin typeface="Book Antiqua" pitchFamily="18" charset="0"/>
              </a:rPr>
              <a:t>180° turn is accomplished over four amino </a:t>
            </a:r>
            <a:r>
              <a:rPr lang="en-US" sz="3400" dirty="0" smtClean="0">
                <a:latin typeface="Book Antiqua" pitchFamily="18" charset="0"/>
              </a:rPr>
              <a:t>acids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</a:t>
            </a:r>
            <a:r>
              <a:rPr lang="en-US" sz="3400" dirty="0">
                <a:latin typeface="Book Antiqua" pitchFamily="18" charset="0"/>
              </a:rPr>
              <a:t>turn is stabilized by a hydrogen bond from a carbonyl oxygen to amide proton three residues down the </a:t>
            </a:r>
            <a:r>
              <a:rPr lang="en-US" sz="3400" dirty="0" smtClean="0">
                <a:latin typeface="Book Antiqua" pitchFamily="18" charset="0"/>
              </a:rPr>
              <a:t>sequence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err="1" smtClean="0">
                <a:latin typeface="Book Antiqua" pitchFamily="18" charset="0"/>
              </a:rPr>
              <a:t>Proline</a:t>
            </a:r>
            <a:r>
              <a:rPr lang="en-US" sz="3400" dirty="0" smtClean="0">
                <a:latin typeface="Book Antiqua" pitchFamily="18" charset="0"/>
              </a:rPr>
              <a:t> </a:t>
            </a:r>
            <a:r>
              <a:rPr lang="en-US" sz="3400" dirty="0">
                <a:latin typeface="Book Antiqua" pitchFamily="18" charset="0"/>
              </a:rPr>
              <a:t>in position 2 or glycine in position 3 are common in </a:t>
            </a:r>
            <a:r>
              <a:rPr lang="el-GR" sz="3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latin typeface="Book Antiqua" pitchFamily="18" charset="0"/>
              </a:rPr>
              <a:t>turns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3IIIb. Two types of Beta Turns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6"/>
          <a:stretch/>
        </p:blipFill>
        <p:spPr bwMode="auto">
          <a:xfrm>
            <a:off x="1584960" y="1672389"/>
            <a:ext cx="11521440" cy="59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3IIIb. Two types of Beta Turns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13106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Type 1 occurs twice as much as Type 2</a:t>
            </a:r>
          </a:p>
          <a:p>
            <a:pPr marL="1167460" lvl="1" indent="-514350">
              <a:buFont typeface="Wingdings" pitchFamily="2" charset="2"/>
              <a:buChar char="§"/>
            </a:pPr>
            <a:r>
              <a:rPr lang="en-US" sz="3400" dirty="0" err="1" smtClean="0">
                <a:latin typeface="Book Antiqua" pitchFamily="18" charset="0"/>
              </a:rPr>
              <a:t>Proline</a:t>
            </a:r>
            <a:r>
              <a:rPr lang="en-US" sz="3400" dirty="0" smtClean="0">
                <a:latin typeface="Book Antiqua" pitchFamily="18" charset="0"/>
              </a:rPr>
              <a:t> occurs at residue 2 because it can assume the </a:t>
            </a:r>
            <a:r>
              <a:rPr lang="en-US" sz="3400" dirty="0" err="1" smtClean="0">
                <a:latin typeface="Book Antiqua" pitchFamily="18" charset="0"/>
              </a:rPr>
              <a:t>cis</a:t>
            </a:r>
            <a:r>
              <a:rPr lang="en-US" sz="3400" dirty="0" smtClean="0">
                <a:latin typeface="Book Antiqua" pitchFamily="18" charset="0"/>
              </a:rPr>
              <a:t> configuration (6% frequency)</a:t>
            </a: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>
              <a:latin typeface="Book Antiqua" pitchFamily="18" charset="0"/>
            </a:endParaRPr>
          </a:p>
          <a:p>
            <a:pPr marL="1167460" lvl="1" indent="-514350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endParaRPr lang="en-US" sz="3400" dirty="0">
              <a:latin typeface="Book Antiqua" pitchFamily="18" charset="0"/>
            </a:endParaRPr>
          </a:p>
          <a:p>
            <a:r>
              <a:rPr lang="en-US" sz="3400" dirty="0" smtClean="0">
                <a:latin typeface="Book Antiqua" pitchFamily="18" charset="0"/>
              </a:rPr>
              <a:t>B. Type 2 always has a  </a:t>
            </a:r>
            <a:r>
              <a:rPr lang="en-US" sz="3400" dirty="0" err="1" smtClean="0">
                <a:latin typeface="Book Antiqua" pitchFamily="18" charset="0"/>
              </a:rPr>
              <a:t>Gly</a:t>
            </a:r>
            <a:r>
              <a:rPr lang="en-US" sz="3400" dirty="0" smtClean="0">
                <a:latin typeface="Book Antiqua" pitchFamily="18" charset="0"/>
              </a:rPr>
              <a:t> as the 3</a:t>
            </a:r>
            <a:r>
              <a:rPr lang="en-US" sz="3400" baseline="30000" dirty="0" smtClean="0">
                <a:latin typeface="Book Antiqua" pitchFamily="18" charset="0"/>
              </a:rPr>
              <a:t>rd</a:t>
            </a:r>
            <a:r>
              <a:rPr lang="en-US" sz="3400" dirty="0" smtClean="0">
                <a:latin typeface="Book Antiqua" pitchFamily="18" charset="0"/>
              </a:rPr>
              <a:t> residue</a:t>
            </a:r>
            <a:endParaRPr lang="en-US" sz="3400" dirty="0"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5"/>
          <a:stretch/>
        </p:blipFill>
        <p:spPr bwMode="auto">
          <a:xfrm>
            <a:off x="4191000" y="3249483"/>
            <a:ext cx="6400800" cy="38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3IIIc. Secondary Structures have Characteristic Bond Angles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4114800" y="1752600"/>
            <a:ext cx="6953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89888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err="1">
                <a:latin typeface="Book Antiqua" pitchFamily="18" charset="0"/>
              </a:rPr>
              <a:t>Ramachandran</a:t>
            </a:r>
            <a:r>
              <a:rPr lang="en-US" sz="5300" dirty="0">
                <a:latin typeface="Book Antiqua" pitchFamily="18" charset="0"/>
              </a:rPr>
              <a:t> Plot for Secondary Structures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1"/>
            <a:ext cx="7392924" cy="65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4</a:t>
            </a:r>
            <a:r>
              <a:rPr lang="en-US" sz="5300" dirty="0" smtClean="0">
                <a:latin typeface="Book Antiqua" pitchFamily="18" charset="0"/>
              </a:rPr>
              <a:t>. Spectroscopic Detection of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>
                <a:latin typeface="Book Antiqua" pitchFamily="18" charset="0"/>
              </a:rPr>
              <a:t> </a:t>
            </a:r>
            <a:r>
              <a:rPr lang="en-US" sz="5300" dirty="0" smtClean="0">
                <a:latin typeface="Book Antiqua" pitchFamily="18" charset="0"/>
              </a:rPr>
              <a:t>   </a:t>
            </a:r>
            <a:r>
              <a:rPr lang="en-US" sz="5300" dirty="0" smtClean="0">
                <a:latin typeface="Book Antiqua" pitchFamily="18" charset="0"/>
              </a:rPr>
              <a:t>Secondary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Because proteins are made of amino acids, which are optically active, they exhibit circular </a:t>
            </a:r>
            <a:r>
              <a:rPr lang="en-US" sz="3400" dirty="0" err="1" smtClean="0">
                <a:latin typeface="Book Antiqua" pitchFamily="18" charset="0"/>
              </a:rPr>
              <a:t>dichroism</a:t>
            </a:r>
            <a:r>
              <a:rPr lang="en-US" sz="3400" dirty="0" smtClean="0">
                <a:latin typeface="Book Antiqua" pitchFamily="18" charset="0"/>
              </a:rPr>
              <a:t> (CD) spectroscopy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CD </a:t>
            </a:r>
            <a:r>
              <a:rPr lang="en-US" sz="3400" dirty="0">
                <a:latin typeface="Book Antiqua" pitchFamily="18" charset="0"/>
              </a:rPr>
              <a:t>measures the molar absorption difference </a:t>
            </a:r>
            <a:r>
              <a:rPr lang="en-US" sz="3400" dirty="0">
                <a:latin typeface="Book Antiqua" pitchFamily="18" charset="0"/>
                <a:sym typeface="Symbol" pitchFamily="18" charset="2"/>
              </a:rPr>
              <a:t></a:t>
            </a:r>
            <a:r>
              <a:rPr lang="en-US" sz="3400" i="1" dirty="0">
                <a:latin typeface="Book Antiqua" pitchFamily="18" charset="0"/>
                <a:sym typeface="Symbol" pitchFamily="18" charset="2"/>
              </a:rPr>
              <a:t></a:t>
            </a:r>
            <a:r>
              <a:rPr lang="en-US" sz="3400" dirty="0">
                <a:latin typeface="Book Antiqua" pitchFamily="18" charset="0"/>
              </a:rPr>
              <a:t> of left- and right-circularly polarized light: </a:t>
            </a:r>
            <a:r>
              <a:rPr lang="en-US" sz="3400" dirty="0">
                <a:latin typeface="Book Antiqua" pitchFamily="18" charset="0"/>
                <a:sym typeface="Symbol" pitchFamily="18" charset="2"/>
              </a:rPr>
              <a:t></a:t>
            </a:r>
            <a:r>
              <a:rPr lang="en-US" sz="3400" i="1" dirty="0">
                <a:latin typeface="Book Antiqua" pitchFamily="18" charset="0"/>
                <a:sym typeface="Symbol" pitchFamily="18" charset="2"/>
              </a:rPr>
              <a:t> </a:t>
            </a:r>
            <a:r>
              <a:rPr lang="en-US" sz="3400" dirty="0">
                <a:latin typeface="Book Antiqua" pitchFamily="18" charset="0"/>
                <a:sym typeface="Symbol" pitchFamily="18" charset="2"/>
              </a:rPr>
              <a:t>= </a:t>
            </a:r>
            <a:r>
              <a:rPr lang="en-US" sz="3400" i="1" dirty="0">
                <a:latin typeface="Book Antiqua" pitchFamily="18" charset="0"/>
                <a:sym typeface="Symbol" pitchFamily="18" charset="2"/>
              </a:rPr>
              <a:t></a:t>
            </a:r>
            <a:r>
              <a:rPr lang="en-US" sz="3400" baseline="-25000" dirty="0">
                <a:latin typeface="Book Antiqua" pitchFamily="18" charset="0"/>
                <a:sym typeface="Symbol" pitchFamily="18" charset="2"/>
              </a:rPr>
              <a:t>L</a:t>
            </a:r>
            <a:r>
              <a:rPr lang="en-US" sz="3400" dirty="0">
                <a:latin typeface="Book Antiqua" pitchFamily="18" charset="0"/>
                <a:sym typeface="Symbol" pitchFamily="18" charset="2"/>
              </a:rPr>
              <a:t> </a:t>
            </a:r>
            <a:r>
              <a:rPr lang="en-US" sz="3400" dirty="0">
                <a:latin typeface="Book Antiqua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lang="en-US" sz="3400" i="1" dirty="0">
                <a:latin typeface="Book Antiqua" pitchFamily="18" charset="0"/>
                <a:sym typeface="Symbol" pitchFamily="18" charset="2"/>
              </a:rPr>
              <a:t></a:t>
            </a:r>
            <a:r>
              <a:rPr lang="en-US" sz="3400" baseline="-25000" dirty="0">
                <a:latin typeface="Book Antiqua" pitchFamily="18" charset="0"/>
                <a:sym typeface="Symbol" pitchFamily="18" charset="2"/>
              </a:rPr>
              <a:t>R</a:t>
            </a:r>
            <a:r>
              <a:rPr lang="en-US" sz="3400" dirty="0">
                <a:latin typeface="Book Antiqua" pitchFamily="18" charset="0"/>
              </a:rPr>
              <a:t> 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Characteristic signals are produced based on the environment of the chiral molecule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CD </a:t>
            </a:r>
            <a:r>
              <a:rPr lang="en-US" sz="3400" dirty="0">
                <a:latin typeface="Book Antiqua" pitchFamily="18" charset="0"/>
              </a:rPr>
              <a:t>signals from peptide bonds depend on the chain conformation  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The 4 Levels of Protei</a:t>
            </a:r>
            <a:r>
              <a:rPr lang="en-US" sz="5300" dirty="0" smtClean="0">
                <a:latin typeface="Book Antiqua" pitchFamily="18" charset="0"/>
              </a:rPr>
              <a:t>n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 bwMode="auto">
          <a:xfrm>
            <a:off x="1188720" y="1600200"/>
            <a:ext cx="12374880" cy="62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Characteristic Secondary Structure Signal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/>
        </p:blipFill>
        <p:spPr bwMode="auto">
          <a:xfrm>
            <a:off x="2667000" y="1219200"/>
            <a:ext cx="8606638" cy="6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4</a:t>
            </a:r>
            <a:r>
              <a:rPr lang="en-US" sz="5300" dirty="0" smtClean="0">
                <a:latin typeface="Book Antiqua" pitchFamily="18" charset="0"/>
              </a:rPr>
              <a:t>. Spectroscopic Detection of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>
                <a:latin typeface="Book Antiqua" pitchFamily="18" charset="0"/>
              </a:rPr>
              <a:t> </a:t>
            </a:r>
            <a:r>
              <a:rPr lang="en-US" sz="5300" dirty="0" smtClean="0">
                <a:latin typeface="Book Antiqua" pitchFamily="18" charset="0"/>
              </a:rPr>
              <a:t>   </a:t>
            </a:r>
            <a:r>
              <a:rPr lang="en-US" sz="5300" dirty="0" smtClean="0">
                <a:latin typeface="Book Antiqua" pitchFamily="18" charset="0"/>
              </a:rPr>
              <a:t>Secondary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298448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CD in the ultraviolet region (UV), 190 to 250 nm, is used to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investigate the secondary structure of proteins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E. % of </a:t>
            </a:r>
            <a:r>
              <a:rPr lang="el-GR" sz="3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>
                <a:latin typeface="Book Antiqua" pitchFamily="18" charset="0"/>
              </a:rPr>
              <a:t> Helix </a:t>
            </a:r>
            <a:r>
              <a:rPr lang="en-US" sz="3400" dirty="0" smtClean="0">
                <a:latin typeface="Book Antiqua" pitchFamily="18" charset="0"/>
              </a:rPr>
              <a:t>and 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400" dirty="0" smtClean="0">
                <a:latin typeface="Book Antiqua" pitchFamily="18" charset="0"/>
              </a:rPr>
              <a:t> Sheet can be determined from the CD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 spectrum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 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 smtClean="0">
                <a:latin typeface="Book Antiqua" pitchFamily="18" charset="0"/>
              </a:rPr>
              <a:t> Helix, CD spectrum will appear more </a:t>
            </a:r>
            <a:r>
              <a:rPr lang="el-GR" sz="3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Helix in form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F. Change in CD spectrum indicates a structural change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Typically from one structure to a random coil</a:t>
            </a:r>
            <a:endParaRPr lang="en-US" sz="3400" dirty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4495800"/>
            <a:ext cx="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2</a:t>
            </a:r>
            <a:r>
              <a:rPr lang="en-US" sz="5300" dirty="0" smtClean="0">
                <a:latin typeface="Book Antiqua" pitchFamily="18" charset="0"/>
              </a:rPr>
              <a:t>. Primary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In our discussions of amino acids, amide and disulfide bond formation, and protein sequencing we have essentially alluded to the primary structure of proteins.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sequence of amino acid residues (i.e. HAYP…)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A description of all </a:t>
            </a:r>
            <a:r>
              <a:rPr lang="en-US" sz="3400" b="1" dirty="0" smtClean="0">
                <a:latin typeface="Book Antiqua" pitchFamily="18" charset="0"/>
              </a:rPr>
              <a:t>COVALENT</a:t>
            </a:r>
            <a:r>
              <a:rPr lang="en-US" sz="3400" dirty="0" smtClean="0">
                <a:latin typeface="Book Antiqua" pitchFamily="18" charset="0"/>
              </a:rPr>
              <a:t> bonds linking amino acids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Bond strength ~200 to 460 kJ/</a:t>
            </a:r>
            <a:r>
              <a:rPr lang="en-US" sz="3400" dirty="0" err="1" smtClean="0">
                <a:latin typeface="Book Antiqua" pitchFamily="18" charset="0"/>
              </a:rPr>
              <a:t>mol</a:t>
            </a:r>
            <a:r>
              <a:rPr lang="en-US" sz="3400" dirty="0" smtClean="0">
                <a:latin typeface="Book Antiqua" pitchFamily="18" charset="0"/>
              </a:rPr>
              <a:t> for covalent bonds in proteins</a:t>
            </a: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2</a:t>
            </a:r>
            <a:r>
              <a:rPr lang="en-US" sz="5300" dirty="0" smtClean="0">
                <a:latin typeface="Book Antiqua" pitchFamily="18" charset="0"/>
              </a:rPr>
              <a:t>. Primary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latin typeface="Book Antiqua" pitchFamily="18" charset="0"/>
              </a:rPr>
              <a:t>C</a:t>
            </a:r>
            <a:r>
              <a:rPr lang="en-US" sz="3400" dirty="0" smtClean="0">
                <a:latin typeface="Book Antiqua" pitchFamily="18" charset="0"/>
              </a:rPr>
              <a:t>. Proteins can be polymorphic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20-30% of proteins in humans have amino acid sequence variants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The variations can have little or no effect on protein function especially if conservative variations such as Asp substituting for a </a:t>
            </a:r>
            <a:r>
              <a:rPr lang="en-US" sz="3400" dirty="0" err="1" smtClean="0">
                <a:latin typeface="Book Antiqua" pitchFamily="18" charset="0"/>
              </a:rPr>
              <a:t>Glu</a:t>
            </a:r>
            <a:endParaRPr lang="en-US" sz="3400" dirty="0" smtClean="0">
              <a:latin typeface="Book Antiqua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09719"/>
              </p:ext>
            </p:extLst>
          </p:nvPr>
        </p:nvGraphicFramePr>
        <p:xfrm>
          <a:off x="4419600" y="4729277"/>
          <a:ext cx="5810073" cy="281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S ChemDraw Drawing" r:id="rId3" imgW="4303758" imgH="2084832" progId="ChemDraw.Document.6.0">
                  <p:embed/>
                </p:oleObj>
              </mc:Choice>
              <mc:Fallback>
                <p:oleObj name="CS ChemDraw Drawing" r:id="rId3" imgW="4303758" imgH="20848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4729277"/>
                        <a:ext cx="5810073" cy="281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3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 I</a:t>
            </a:r>
            <a:r>
              <a:rPr lang="en-US" sz="5300" dirty="0" smtClean="0">
                <a:latin typeface="Book Antiqua" pitchFamily="18" charset="0"/>
              </a:rPr>
              <a:t>. Protein Homology dictates Evolutionary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Ties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 homology refers to the degree to which the AA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sequences of proteins is the same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Typically measured in % homology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  % homology,    evolutionary relatedness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B. AA sequence can vary considerably yet as long as crucial regions    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are conserved, proteins may exhibit similar function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Crucial regions such as AA that are important for ligand (or substrate) binding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The conserved primary structure of these regions will not result in comparable activity if other levels of structure are widely different</a:t>
            </a:r>
            <a:endParaRPr lang="en-US" sz="28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89200"/>
            <a:ext cx="112077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057400" y="4114800"/>
            <a:ext cx="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29200" y="4114800"/>
            <a:ext cx="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3"/>
          <a:stretch/>
        </p:blipFill>
        <p:spPr bwMode="auto">
          <a:xfrm>
            <a:off x="365760" y="3886200"/>
            <a:ext cx="13655040" cy="42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2II</a:t>
            </a:r>
            <a:r>
              <a:rPr lang="en-US" sz="5300" dirty="0" smtClean="0">
                <a:latin typeface="Book Antiqua" pitchFamily="18" charset="0"/>
              </a:rPr>
              <a:t>. Arrangements of the Atoms in Primary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Covalent bonds place important constraints on the conformation of a polypeptide.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3 D Structure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2II</a:t>
            </a:r>
            <a:r>
              <a:rPr lang="en-US" sz="5300" dirty="0" smtClean="0">
                <a:latin typeface="Book Antiqua" pitchFamily="18" charset="0"/>
              </a:rPr>
              <a:t>. Arrangements of the Atoms in Primary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B. Peptide C-N bond is shorter than normal C-N bonds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C. Six atoms of the peptide group lie in a single plane</a:t>
            </a: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95"/>
          <a:stretch/>
        </p:blipFill>
        <p:spPr bwMode="auto">
          <a:xfrm>
            <a:off x="1905000" y="2320926"/>
            <a:ext cx="10668000" cy="219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204540" y="5218561"/>
            <a:ext cx="4015660" cy="2858639"/>
            <a:chOff x="5204540" y="5218561"/>
            <a:chExt cx="4015660" cy="2858639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8942" b="34065"/>
            <a:stretch/>
          </p:blipFill>
          <p:spPr bwMode="auto">
            <a:xfrm>
              <a:off x="5204540" y="5218561"/>
              <a:ext cx="3710860" cy="28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924800" y="5218561"/>
              <a:ext cx="1295400" cy="953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61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2II</a:t>
            </a:r>
            <a:r>
              <a:rPr lang="en-US" sz="5300" dirty="0" smtClean="0">
                <a:latin typeface="Book Antiqua" pitchFamily="18" charset="0"/>
              </a:rPr>
              <a:t>. Arrangements of the Atoms in Primary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  Structure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553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There are two bond angles resulting from rotation at C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34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3400" i="1" dirty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l-GR" sz="3400" i="1" dirty="0" smtClean="0">
                <a:latin typeface="Book Antiqua" pitchFamily="18" charset="0"/>
              </a:rPr>
              <a:t>ϕ</a:t>
            </a:r>
            <a:r>
              <a:rPr lang="en-US" sz="3400" i="1" dirty="0" smtClean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(phi) for N-C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l-GR" sz="3400" i="1" dirty="0">
                <a:latin typeface="Book Antiqua" pitchFamily="18" charset="0"/>
              </a:rPr>
              <a:t>Ψ</a:t>
            </a:r>
            <a:r>
              <a:rPr lang="en-US" sz="3400" i="1" dirty="0" smtClean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(psi) for </a:t>
            </a:r>
            <a:r>
              <a:rPr lang="en-US" sz="3400" dirty="0">
                <a:latin typeface="Book Antiqua" pitchFamily="18" charset="0"/>
              </a:rPr>
              <a:t>C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-C bond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l-GR" sz="3400" i="1" dirty="0">
                <a:latin typeface="Book Antiqua" pitchFamily="18" charset="0"/>
              </a:rPr>
              <a:t>ϕ</a:t>
            </a:r>
            <a:r>
              <a:rPr lang="en-US" sz="3400" i="1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= </a:t>
            </a:r>
            <a:r>
              <a:rPr lang="el-GR" sz="3400" i="1" dirty="0" smtClean="0">
                <a:latin typeface="Book Antiqua" pitchFamily="18" charset="0"/>
              </a:rPr>
              <a:t>Ψ</a:t>
            </a:r>
            <a:r>
              <a:rPr lang="en-US" sz="3400" i="1" dirty="0" smtClean="0">
                <a:latin typeface="Book Antiqua" pitchFamily="18" charset="0"/>
              </a:rPr>
              <a:t> = </a:t>
            </a:r>
            <a:r>
              <a:rPr lang="en-US" sz="3400" dirty="0" smtClean="0">
                <a:latin typeface="Book Antiqua" pitchFamily="18" charset="0"/>
              </a:rPr>
              <a:t>180°; fully extended</a:t>
            </a:r>
          </a:p>
          <a:p>
            <a:pPr marL="653110" lvl="1" indent="0" algn="just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    conformation</a:t>
            </a: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Many angles prohibited due to steric interference between atoms in polypeptide backbone and amino acid side chains</a:t>
            </a:r>
          </a:p>
          <a:p>
            <a:pPr marL="653110" lvl="1" indent="0" algn="ctr">
              <a:spcBef>
                <a:spcPts val="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    </a:t>
            </a:r>
            <a:r>
              <a:rPr lang="el-GR" sz="3400" b="1" i="1" dirty="0">
                <a:latin typeface="Book Antiqua" pitchFamily="18" charset="0"/>
              </a:rPr>
              <a:t>ϕ</a:t>
            </a:r>
            <a:r>
              <a:rPr lang="en-US" sz="3400" b="1" i="1" dirty="0">
                <a:latin typeface="Book Antiqua" pitchFamily="18" charset="0"/>
              </a:rPr>
              <a:t> </a:t>
            </a:r>
            <a:r>
              <a:rPr lang="en-US" sz="3400" b="1" dirty="0">
                <a:latin typeface="Book Antiqua" pitchFamily="18" charset="0"/>
              </a:rPr>
              <a:t>= </a:t>
            </a:r>
            <a:r>
              <a:rPr lang="el-GR" sz="3400" b="1" i="1" dirty="0">
                <a:latin typeface="Book Antiqua" pitchFamily="18" charset="0"/>
              </a:rPr>
              <a:t>Ψ</a:t>
            </a:r>
            <a:r>
              <a:rPr lang="en-US" sz="3400" b="1" i="1" dirty="0">
                <a:latin typeface="Book Antiqua" pitchFamily="18" charset="0"/>
              </a:rPr>
              <a:t> = </a:t>
            </a:r>
            <a:r>
              <a:rPr lang="en-US" sz="3400" b="1" dirty="0" smtClean="0">
                <a:latin typeface="Book Antiqua" pitchFamily="18" charset="0"/>
              </a:rPr>
              <a:t>0            PROHIBITED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 algn="just">
              <a:spcBef>
                <a:spcPts val="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653110" lvl="1" indent="0" algn="just">
              <a:spcBef>
                <a:spcPts val="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60753" b="26581"/>
          <a:stretch/>
        </p:blipFill>
        <p:spPr bwMode="auto">
          <a:xfrm>
            <a:off x="9125673" y="2286000"/>
            <a:ext cx="2685327" cy="31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1032</Words>
  <Application>Microsoft Office PowerPoint</Application>
  <PresentationFormat>Custom</PresentationFormat>
  <Paragraphs>267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CS ChemDraw Drawing</vt:lpstr>
      <vt:lpstr>PowerPoint Presentation</vt:lpstr>
      <vt:lpstr>1. Protein Structure</vt:lpstr>
      <vt:lpstr>The 4 Levels of Protein Structure</vt:lpstr>
      <vt:lpstr>2. Primary Structure</vt:lpstr>
      <vt:lpstr>2. Primary Structure</vt:lpstr>
      <vt:lpstr>2 I. Protein Homology dictates Evolutionary        Ties</vt:lpstr>
      <vt:lpstr>2II. Arrangements of the Atoms in Primary         Structure</vt:lpstr>
      <vt:lpstr>2II. Arrangements of the Atoms in Primary         Structure</vt:lpstr>
      <vt:lpstr>2II. Arrangements of the Atoms in Primary         Structure</vt:lpstr>
      <vt:lpstr>The Ramachandran Plot</vt:lpstr>
      <vt:lpstr>3. Secondary Structure</vt:lpstr>
      <vt:lpstr>3I. The Alpha (α) Helix</vt:lpstr>
      <vt:lpstr>3I. The Alpha (α) Helix</vt:lpstr>
      <vt:lpstr>Right-handed Helical Twist</vt:lpstr>
      <vt:lpstr>3I. The Alpha (α) Helix</vt:lpstr>
      <vt:lpstr>3Ib. Some Amino Acids resist α Helix         Structure</vt:lpstr>
      <vt:lpstr>3Ib. Some Amino Acids resist α Helix             Structure</vt:lpstr>
      <vt:lpstr>3Ic. Stabilizing Interactions in α Helices</vt:lpstr>
      <vt:lpstr>3Id. α Helix Net Dipole</vt:lpstr>
      <vt:lpstr>3II. The Beta (β) Sheet</vt:lpstr>
      <vt:lpstr>3II. The Beta (β) Sheet</vt:lpstr>
      <vt:lpstr>3II. The Beta (β) Sheet</vt:lpstr>
      <vt:lpstr>3II. The Beta (β) Sheet</vt:lpstr>
      <vt:lpstr>3III. The Beta Turns</vt:lpstr>
      <vt:lpstr>3IIIb. Two types of Beta Turns</vt:lpstr>
      <vt:lpstr>3IIIb. Two types of Beta Turns</vt:lpstr>
      <vt:lpstr>3IIIc. Secondary Structures have Characteristic Bond Angles</vt:lpstr>
      <vt:lpstr>Ramachandran Plot for Secondary Structures</vt:lpstr>
      <vt:lpstr>4. Spectroscopic Detection of      Secondary Structure</vt:lpstr>
      <vt:lpstr>Characteristic Secondary Structure Signal</vt:lpstr>
      <vt:lpstr>4. Spectroscopic Detection of      Secondary Structure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91</cp:revision>
  <dcterms:created xsi:type="dcterms:W3CDTF">2012-12-24T03:15:39Z</dcterms:created>
  <dcterms:modified xsi:type="dcterms:W3CDTF">2013-01-24T02:22:59Z</dcterms:modified>
</cp:coreProperties>
</file>