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74" r:id="rId3"/>
    <p:sldId id="275" r:id="rId4"/>
    <p:sldId id="276" r:id="rId5"/>
    <p:sldId id="277" r:id="rId6"/>
    <p:sldId id="278" r:id="rId7"/>
    <p:sldId id="280" r:id="rId8"/>
    <p:sldId id="281" r:id="rId9"/>
    <p:sldId id="283" r:id="rId10"/>
    <p:sldId id="285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3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5" r:id="rId41"/>
    <p:sldId id="316" r:id="rId42"/>
    <p:sldId id="317" r:id="rId43"/>
    <p:sldId id="318" r:id="rId44"/>
    <p:sldId id="319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80" d="100"/>
          <a:sy n="80" d="100"/>
        </p:scale>
        <p:origin x="-142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4235-7BC6-4C7B-82F2-D1EE6A928500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BE28-E52B-4931-BD96-1FC174FB752C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41D-4205-4A66-A79E-BFBD9BC8E88B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1A1-5021-42B7-BCCB-5BB1D9EB2441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AF1E-6275-4BFA-810B-24052C90894A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3BF1-9655-43EF-94EF-C4C623D429C4}" type="datetime1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8EF9-F750-4113-9359-05CE6B2B52EA}" type="datetime1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D8E9-AEA6-412A-8236-F33C81727B5E}" type="datetime1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9A41-CD41-4C65-97CC-6AC123F0E62C}" type="datetime1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096-B86B-4E87-8420-A2A0CC7E2B3D}" type="datetime1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443-D062-4106-B790-29CFB387FE1B}" type="datetime1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EA1-70FE-4FFC-A625-40DC06360AD5}" type="datetime1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1430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Protein Structure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-Tertiary and Quaternary Structures-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2900" dirty="0" smtClean="0">
                <a:latin typeface="Book Antiqua" pitchFamily="18" charset="0"/>
              </a:rPr>
              <a:t>Chapter 4 (Page 125-153)</a:t>
            </a:r>
          </a:p>
          <a:p>
            <a:pPr algn="ctr">
              <a:tabLst>
                <a:tab pos="2060575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2Ib. Chemistry of Permanent Waving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2"/>
          <a:stretch/>
        </p:blipFill>
        <p:spPr bwMode="auto">
          <a:xfrm>
            <a:off x="304800" y="1143000"/>
            <a:ext cx="85344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2II.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Collagen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Provides strength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Found in connective tissue such as tendons, cartilage, bones</a:t>
            </a: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Helical (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-chain) but unlike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-helix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Left-handed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3 AA per turn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High </a:t>
            </a:r>
            <a:r>
              <a:rPr lang="en-US" sz="2400" dirty="0" err="1" smtClean="0">
                <a:latin typeface="Book Antiqua" pitchFamily="18" charset="0"/>
              </a:rPr>
              <a:t>Gly</a:t>
            </a:r>
            <a:r>
              <a:rPr lang="en-US" sz="2400" dirty="0" smtClean="0">
                <a:latin typeface="Book Antiqua" pitchFamily="18" charset="0"/>
              </a:rPr>
              <a:t> content</a:t>
            </a:r>
            <a:endParaRPr lang="en-US" sz="2400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D. Three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Book Antiqua" pitchFamily="18" charset="0"/>
              </a:rPr>
              <a:t>-chains are </a:t>
            </a:r>
            <a:r>
              <a:rPr lang="en-US" sz="2400" dirty="0" err="1" smtClean="0">
                <a:latin typeface="Book Antiqua" pitchFamily="18" charset="0"/>
              </a:rPr>
              <a:t>supertwisted</a:t>
            </a:r>
            <a:r>
              <a:rPr lang="en-US" sz="2400" dirty="0" smtClean="0">
                <a:latin typeface="Book Antiqua" pitchFamily="18" charset="0"/>
              </a:rPr>
              <a:t> in a right-handed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 manner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E. </a:t>
            </a:r>
            <a:r>
              <a:rPr lang="en-US" sz="2400" dirty="0">
                <a:latin typeface="Book Antiqua" pitchFamily="18" charset="0"/>
              </a:rPr>
              <a:t>The triple helix has higher tensile strength than a steel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wire </a:t>
            </a:r>
            <a:r>
              <a:rPr lang="en-US" sz="2400" dirty="0">
                <a:latin typeface="Book Antiqua" pitchFamily="18" charset="0"/>
              </a:rPr>
              <a:t>of </a:t>
            </a:r>
            <a:r>
              <a:rPr lang="en-US" sz="2400" dirty="0" smtClean="0">
                <a:latin typeface="Book Antiqua" pitchFamily="18" charset="0"/>
              </a:rPr>
              <a:t>equal </a:t>
            </a:r>
            <a:r>
              <a:rPr lang="en-US" sz="2400" dirty="0">
                <a:latin typeface="Book Antiqua" pitchFamily="18" charset="0"/>
              </a:rPr>
              <a:t>cross </a:t>
            </a:r>
            <a:r>
              <a:rPr lang="en-US" sz="2400" dirty="0" smtClean="0">
                <a:latin typeface="Book Antiqua" pitchFamily="18" charset="0"/>
              </a:rPr>
              <a:t>section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2II.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Collagen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3" b="7994"/>
          <a:stretch/>
        </p:blipFill>
        <p:spPr bwMode="auto">
          <a:xfrm>
            <a:off x="2552711" y="1126797"/>
            <a:ext cx="3771889" cy="54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2"/>
          <a:stretch/>
        </p:blipFill>
        <p:spPr bwMode="auto">
          <a:xfrm>
            <a:off x="4343400" y="1600200"/>
            <a:ext cx="45243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2II.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Collagen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5626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F. </a:t>
            </a:r>
            <a:r>
              <a:rPr lang="en-US" sz="2400" dirty="0">
                <a:latin typeface="Book Antiqua" pitchFamily="18" charset="0"/>
              </a:rPr>
              <a:t>Many triple-helices assemble into a collagen </a:t>
            </a:r>
            <a:r>
              <a:rPr lang="en-US" sz="2400" dirty="0" smtClean="0">
                <a:latin typeface="Book Antiqua" pitchFamily="18" charset="0"/>
              </a:rPr>
              <a:t>fibril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Collagen molecules </a:t>
            </a:r>
            <a:r>
              <a:rPr lang="en-US" dirty="0" err="1" smtClean="0">
                <a:latin typeface="Book Antiqua" pitchFamily="18" charset="0"/>
              </a:rPr>
              <a:t>alligned</a:t>
            </a:r>
            <a:endParaRPr lang="en-US" dirty="0" smtClean="0">
              <a:latin typeface="Book Antiqua" pitchFamily="18" charset="0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 smtClean="0">
                <a:latin typeface="Book Antiqua" pitchFamily="18" charset="0"/>
              </a:rPr>
              <a:t>     in a staggered fashion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US" dirty="0" smtClean="0">
              <a:latin typeface="Book Antiqua" pitchFamily="18" charset="0"/>
            </a:endParaRP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Cross-linked by unusual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type of covalent bonds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involving Lys, His, or the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uncommon AA 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5-hydroxylysine</a:t>
            </a:r>
            <a:endParaRPr lang="en-US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Globular Proteins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Consist of different segments of a polypeptide chain that fold into a compact structure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i.e. Human Serum Albumin (64.5 </a:t>
            </a:r>
            <a:r>
              <a:rPr lang="en-US" sz="2800" dirty="0" err="1" smtClean="0">
                <a:latin typeface="Book Antiqua" pitchFamily="18" charset="0"/>
              </a:rPr>
              <a:t>kDa</a:t>
            </a:r>
            <a:r>
              <a:rPr lang="en-US" sz="2800" dirty="0" smtClean="0">
                <a:latin typeface="Book Antiqua" pitchFamily="18" charset="0"/>
              </a:rPr>
              <a:t>; 585 AA)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Native Globular form: 100 x 60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conformation: </a:t>
            </a:r>
            <a:r>
              <a:rPr lang="en-US" sz="2800" dirty="0" smtClean="0">
                <a:latin typeface="Book Antiqua" pitchFamily="18" charset="0"/>
              </a:rPr>
              <a:t>2000 </a:t>
            </a:r>
            <a:r>
              <a:rPr lang="en-US" sz="2800" dirty="0">
                <a:latin typeface="Book Antiqua" pitchFamily="18" charset="0"/>
              </a:rPr>
              <a:t>x </a:t>
            </a:r>
            <a:r>
              <a:rPr lang="en-US" sz="2800" dirty="0" smtClean="0">
                <a:latin typeface="Book Antiqua" pitchFamily="18" charset="0"/>
              </a:rPr>
              <a:t>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Å</a:t>
            </a: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Helix: </a:t>
            </a:r>
            <a:r>
              <a:rPr lang="en-US" sz="2800" dirty="0" smtClean="0">
                <a:latin typeface="Book Antiqua" pitchFamily="18" charset="0"/>
              </a:rPr>
              <a:t>900 </a:t>
            </a:r>
            <a:r>
              <a:rPr lang="en-US" sz="2800" dirty="0">
                <a:latin typeface="Book Antiqua" pitchFamily="18" charset="0"/>
              </a:rPr>
              <a:t>x </a:t>
            </a:r>
            <a:r>
              <a:rPr lang="en-US" sz="2800" dirty="0" smtClean="0">
                <a:latin typeface="Book Antiqua" pitchFamily="18" charset="0"/>
              </a:rPr>
              <a:t>11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B. Include enzymes, transport proteins, motor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proteins, regulatory proteins, </a:t>
            </a:r>
            <a:r>
              <a:rPr lang="en-US" sz="2800" dirty="0" err="1" smtClean="0">
                <a:latin typeface="Book Antiqua" pitchFamily="18" charset="0"/>
              </a:rPr>
              <a:t>immunoglobulins</a:t>
            </a: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I. Myoglobin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3D structure determined from the x-ray diffraction studies of John Kendrew </a:t>
            </a:r>
            <a:r>
              <a:rPr lang="en-US" sz="2800" i="1" dirty="0" smtClean="0">
                <a:latin typeface="Book Antiqua" pitchFamily="18" charset="0"/>
              </a:rPr>
              <a:t>et al </a:t>
            </a:r>
            <a:r>
              <a:rPr lang="en-US" sz="2800" dirty="0" smtClean="0">
                <a:latin typeface="Book Antiqua" pitchFamily="18" charset="0"/>
              </a:rPr>
              <a:t>(1950s)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Relatively small; 16.7 </a:t>
            </a:r>
            <a:r>
              <a:rPr lang="en-US" sz="2800" dirty="0" err="1" smtClean="0">
                <a:latin typeface="Book Antiqua" pitchFamily="18" charset="0"/>
              </a:rPr>
              <a:t>kDa</a:t>
            </a:r>
            <a:r>
              <a:rPr lang="en-US" sz="2800" dirty="0" smtClean="0">
                <a:latin typeface="Book Antiqua" pitchFamily="18" charset="0"/>
              </a:rPr>
              <a:t>; 153 AA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Oxygen-binding protein of muscle cells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Distributes and stores O</a:t>
            </a:r>
            <a:r>
              <a:rPr lang="en-US" baseline="-25000" dirty="0" smtClean="0">
                <a:latin typeface="Book Antiqua" pitchFamily="18" charset="0"/>
              </a:rPr>
              <a:t>2 </a:t>
            </a:r>
            <a:r>
              <a:rPr lang="en-US" dirty="0" smtClean="0">
                <a:latin typeface="Book Antiqua" pitchFamily="18" charset="0"/>
              </a:rPr>
              <a:t>in muscle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D. Consist of 8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helices and 8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turns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E. Fe(II) bound </a:t>
            </a:r>
            <a:r>
              <a:rPr lang="en-US" sz="2800" dirty="0" err="1" smtClean="0">
                <a:latin typeface="Book Antiqua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prosthetic group, responsible </a:t>
            </a:r>
            <a:br>
              <a:rPr lang="en-US" sz="2800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   for binding O</a:t>
            </a:r>
            <a:r>
              <a:rPr lang="en-US" sz="2800" baseline="-25000" dirty="0" smtClean="0">
                <a:latin typeface="Book Antiqua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I. Myoglobin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http://upload.wikimedia.org/wikipedia/commons/thumb/6/60/Myoglobin.png/250px-Myoglob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2194"/>
            <a:ext cx="3143250" cy="31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061079" cy="32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19400" y="2923794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1" y="4142994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Heme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Porphyrin</a:t>
            </a:r>
            <a:r>
              <a:rPr lang="en-US" dirty="0" smtClean="0"/>
              <a:t> Ligand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1" y="4142994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Covalent bond with</a:t>
            </a:r>
          </a:p>
          <a:p>
            <a:r>
              <a:rPr lang="en-US" dirty="0" smtClean="0"/>
              <a:t>His residue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800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</a:rPr>
              <a:t>Reversible binding of O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 to Fe(II) is important for breathing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 smtClean="0">
              <a:latin typeface="Book Antiqua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Fe(II</a:t>
            </a:r>
            <a:r>
              <a:rPr lang="en-US" sz="2800" dirty="0" smtClean="0">
                <a:latin typeface="Book Antiqua" pitchFamily="18" charset="0"/>
              </a:rPr>
              <a:t>) oxidation to Fe(III) results in dissociation of 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because Fe(III) has a poor affinity for 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I. Myoglobin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F. Much of the protein’s stability is derived from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hydrophobic interactions.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hydrophobic R groups are in the interior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Only 4 H</a:t>
            </a:r>
            <a:r>
              <a:rPr lang="en-US" baseline="-25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O molecules in the interior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dense hydrophobic core is typical of globular proteins</a:t>
            </a:r>
            <a:endParaRPr lang="en-US" dirty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dirty="0" smtClean="0">
              <a:latin typeface="Book Antiqua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 smtClean="0">
                <a:latin typeface="Book Antiqua" pitchFamily="18" charset="0"/>
              </a:rPr>
              <a:t>G. Polar R groups are mostly on the surface </a:t>
            </a:r>
            <a:br>
              <a:rPr lang="en-US" dirty="0" smtClean="0">
                <a:latin typeface="Book Antiqua" pitchFamily="18" charset="0"/>
              </a:rPr>
            </a:br>
            <a:r>
              <a:rPr lang="en-US" dirty="0" smtClean="0">
                <a:latin typeface="Book Antiqua" pitchFamily="18" charset="0"/>
              </a:rPr>
              <a:t>     surrounded by water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09800" y="1981200"/>
            <a:ext cx="1676400" cy="1504950"/>
            <a:chOff x="2209800" y="1981200"/>
            <a:chExt cx="1676400" cy="1504950"/>
          </a:xfrm>
        </p:grpSpPr>
        <p:pic>
          <p:nvPicPr>
            <p:cNvPr id="7" name="Picture 2" descr="myoglobi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1" t="50000"/>
            <a:stretch/>
          </p:blipFill>
          <p:spPr bwMode="auto">
            <a:xfrm>
              <a:off x="2419350" y="2057400"/>
              <a:ext cx="14668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09800" y="1981200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8200" y="227707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Red: Hydrophilic  AA</a:t>
            </a:r>
          </a:p>
          <a:p>
            <a:r>
              <a:rPr lang="en-US" sz="2000" dirty="0" smtClean="0">
                <a:latin typeface="Book Antiqua" pitchFamily="18" charset="0"/>
              </a:rPr>
              <a:t>Blue: Hydrophobic AA</a:t>
            </a:r>
          </a:p>
          <a:p>
            <a:r>
              <a:rPr lang="en-US" sz="2000" dirty="0" smtClean="0">
                <a:latin typeface="Book Antiqua" pitchFamily="18" charset="0"/>
              </a:rPr>
              <a:t>Green: </a:t>
            </a:r>
            <a:r>
              <a:rPr lang="en-US" sz="2000" dirty="0" err="1" smtClean="0">
                <a:latin typeface="Book Antiqua" pitchFamily="18" charset="0"/>
              </a:rPr>
              <a:t>Heme</a:t>
            </a:r>
            <a:endParaRPr lang="en-U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II.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Protein folding can be quite complex and therefore it is easiest to discuss it in terms of common structural patterns.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                </a:t>
            </a:r>
            <a:r>
              <a:rPr lang="en-US" sz="2800" dirty="0" err="1" smtClean="0">
                <a:latin typeface="Book Antiqua" pitchFamily="18" charset="0"/>
              </a:rPr>
              <a:t>Supersecondary</a:t>
            </a:r>
            <a:r>
              <a:rPr lang="en-US" sz="2800" dirty="0" smtClean="0">
                <a:latin typeface="Book Antiqua" pitchFamily="18" charset="0"/>
              </a:rPr>
              <a:t> structures (i.e. motifs or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folds) are particularly stable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arrangements of several elements of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secondary structure and the connections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between them.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               Will discuss them in the context of protein 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folding rules.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38200" y="297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II.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Hydrophobic interactions are extremely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important to protein structure stability. The  burial of hydrophobic AA (to exclude water)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requires at least two layers of secondary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structure.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helices and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sheets are generally in different </a:t>
            </a:r>
            <a:br>
              <a:rPr lang="en-US" sz="2800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    structural layers due to inefficient hydrogen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   bonding</a:t>
            </a: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6"/>
          <a:stretch/>
        </p:blipFill>
        <p:spPr bwMode="auto">
          <a:xfrm>
            <a:off x="2514600" y="3276600"/>
            <a:ext cx="4416552" cy="153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Tertiary Structure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3-D arrangement of all atoms in a protein usually referred to as protein folding. 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Includes longer-range aspects of AA sequence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Interactions  of AA between far apart chains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Interactions of AA between chains of different secondary structures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For monomeric proteins, tertiary structure is the highest level of structure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Two main types of proteins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II.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C. Polypeptide segments adjacent to each other 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the primary sequence are usually stacked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adjacent to each other in the folded structure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D. Connections between elements of secondary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structure can not cross or form knots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69603"/>
          <a:stretch/>
        </p:blipFill>
        <p:spPr bwMode="auto">
          <a:xfrm>
            <a:off x="1811338" y="3886200"/>
            <a:ext cx="5521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 b="39545"/>
          <a:stretch/>
        </p:blipFill>
        <p:spPr bwMode="auto">
          <a:xfrm>
            <a:off x="1811338" y="2409825"/>
            <a:ext cx="55213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II.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E</a:t>
            </a:r>
            <a:r>
              <a:rPr lang="en-US" sz="2800" dirty="0" smtClean="0">
                <a:latin typeface="Book Antiqua" pitchFamily="18" charset="0"/>
              </a:rPr>
              <a:t>. The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conformation is most stable when the </a:t>
            </a:r>
            <a:br>
              <a:rPr lang="en-US" sz="2800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    individual segments are twisted slightly in a </a:t>
            </a:r>
            <a:br>
              <a:rPr lang="en-US" sz="2800" dirty="0" smtClean="0">
                <a:latin typeface="Book Antiqua" pitchFamily="18" charset="0"/>
                <a:cs typeface="Times New Roman" pitchFamily="18" charset="0"/>
              </a:rPr>
            </a:b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    right-handed sense.</a:t>
            </a:r>
            <a:r>
              <a:rPr lang="en-US" sz="2800" dirty="0" smtClean="0">
                <a:latin typeface="Book Antiqu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Twisting leads to twisted segments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0" b="4497"/>
          <a:stretch/>
        </p:blipFill>
        <p:spPr bwMode="auto">
          <a:xfrm>
            <a:off x="3038475" y="4429125"/>
            <a:ext cx="331241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0" y="609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Barrel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791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Twisted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Sheet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5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3IIb. Complex Motifs can be built up from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simpler ones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 bwMode="auto">
          <a:xfrm>
            <a:off x="975360" y="1136218"/>
            <a:ext cx="7254240" cy="53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0" y="3886200"/>
            <a:ext cx="1295400" cy="1838325"/>
            <a:chOff x="2514600" y="4038600"/>
            <a:chExt cx="1295400" cy="18383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" t="19144" r="80537" b="40285"/>
            <a:stretch/>
          </p:blipFill>
          <p:spPr bwMode="auto">
            <a:xfrm>
              <a:off x="2581275" y="4524375"/>
              <a:ext cx="1228725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514600" y="4038600"/>
              <a:ext cx="1174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3IIc. Organization of Proteins based on Motifs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All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5600" y="1219200"/>
            <a:ext cx="3451225" cy="1971675"/>
            <a:chOff x="501650" y="1524000"/>
            <a:chExt cx="3451225" cy="19716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7" t="2841" r="57605" b="38352"/>
            <a:stretch/>
          </p:blipFill>
          <p:spPr bwMode="auto">
            <a:xfrm>
              <a:off x="2768600" y="1524000"/>
              <a:ext cx="1184275" cy="197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01650" y="1524000"/>
              <a:ext cx="1174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4600" y="3962400"/>
            <a:ext cx="4400550" cy="1838325"/>
            <a:chOff x="2514600" y="4038600"/>
            <a:chExt cx="4400550" cy="18383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5144" r="42541" b="40285"/>
            <a:stretch/>
          </p:blipFill>
          <p:spPr bwMode="auto">
            <a:xfrm>
              <a:off x="4914900" y="4057650"/>
              <a:ext cx="2000250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514600" y="4038600"/>
              <a:ext cx="1174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05000" y="3124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Serum Albumin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3124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ook Antiqua" pitchFamily="18" charset="0"/>
              </a:rPr>
              <a:t>Bacterioferritin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33600" y="1219200"/>
            <a:ext cx="1897063" cy="1971675"/>
            <a:chOff x="501650" y="1524000"/>
            <a:chExt cx="1897063" cy="19716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" t="2841" r="76696" b="38352"/>
            <a:stretch/>
          </p:blipFill>
          <p:spPr bwMode="auto">
            <a:xfrm>
              <a:off x="609600" y="1524000"/>
              <a:ext cx="1789113" cy="197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01650" y="1524000"/>
              <a:ext cx="1174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0" y="571053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Book Antiqua" pitchFamily="18" charset="0"/>
              </a:rPr>
              <a:t>-Amylase </a:t>
            </a:r>
          </a:p>
          <a:p>
            <a:pPr algn="ctr"/>
            <a:r>
              <a:rPr lang="en-US" sz="2400" dirty="0" smtClean="0">
                <a:latin typeface="Book Antiqua" pitchFamily="18" charset="0"/>
              </a:rPr>
              <a:t>inhibitor </a:t>
            </a:r>
            <a:r>
              <a:rPr lang="en-US" sz="2400" dirty="0" err="1" smtClean="0">
                <a:latin typeface="Book Antiqua" pitchFamily="18" charset="0"/>
              </a:rPr>
              <a:t>tendamist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71053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UDP </a:t>
            </a:r>
            <a:r>
              <a:rPr lang="en-US" sz="2400" i="1" dirty="0" smtClean="0">
                <a:latin typeface="Book Antiqua" pitchFamily="18" charset="0"/>
              </a:rPr>
              <a:t>N</a:t>
            </a:r>
            <a:r>
              <a:rPr lang="en-US" sz="2400" dirty="0" smtClean="0">
                <a:latin typeface="Book Antiqua" pitchFamily="18" charset="0"/>
              </a:rPr>
              <a:t>-</a:t>
            </a:r>
            <a:r>
              <a:rPr lang="en-US" sz="2400" dirty="0" err="1" smtClean="0">
                <a:latin typeface="Book Antiqua" pitchFamily="18" charset="0"/>
              </a:rPr>
              <a:t>acetylglucosamine</a:t>
            </a:r>
            <a:endParaRPr lang="en-US" sz="2400" dirty="0" smtClean="0">
              <a:latin typeface="Book Antiqua" pitchFamily="18" charset="0"/>
            </a:endParaRPr>
          </a:p>
          <a:p>
            <a:pPr algn="ctr"/>
            <a:r>
              <a:rPr lang="en-US" sz="2400" dirty="0" err="1" smtClean="0">
                <a:latin typeface="Book Antiqua" pitchFamily="18" charset="0"/>
              </a:rPr>
              <a:t>acyltransferase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3IIc. Organization of Proteins based on Motifs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C.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(The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segments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are interspersed)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>
                <a:latin typeface="Book Antiqua" pitchFamily="18" charset="0"/>
              </a:rPr>
              <a:t>(The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segments are segregated)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35769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Alcohol Dehydrogenase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ook Antiqua" pitchFamily="18" charset="0"/>
              </a:rPr>
              <a:t>Pilin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8177" r="71613" b="28972"/>
          <a:stretch/>
        </p:blipFill>
        <p:spPr bwMode="auto">
          <a:xfrm>
            <a:off x="5181600" y="1095375"/>
            <a:ext cx="1981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4949" r="62080" b="37526"/>
          <a:stretch/>
        </p:blipFill>
        <p:spPr bwMode="auto">
          <a:xfrm>
            <a:off x="2743200" y="4609830"/>
            <a:ext cx="3398676" cy="133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3III. Tertiary Structure and Evolutionary Ties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>
                <a:latin typeface="Book Antiqua" pitchFamily="18" charset="0"/>
              </a:rPr>
              <a:t>P</a:t>
            </a:r>
            <a:r>
              <a:rPr lang="en-US" sz="2800" dirty="0" smtClean="0">
                <a:latin typeface="Book Antiqua" pitchFamily="18" charset="0"/>
              </a:rPr>
              <a:t>rotein tertiary structure is often more reliably conserved than primary sequence.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Protein structure can give great insight into evolution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Proteins with significant primary sequence similarity and/or significantly similar function are grouped into the same </a:t>
            </a:r>
            <a:r>
              <a:rPr lang="en-US" b="1" dirty="0" smtClean="0">
                <a:latin typeface="Book Antiqua" pitchFamily="18" charset="0"/>
              </a:rPr>
              <a:t>Protein Family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b="1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Two or more families with little primary sequence similarity but same major structural motifs and similar functions are grouped as </a:t>
            </a:r>
            <a:r>
              <a:rPr lang="en-US" b="1" dirty="0" smtClean="0">
                <a:latin typeface="Book Antiqua" pitchFamily="18" charset="0"/>
              </a:rPr>
              <a:t>Super </a:t>
            </a:r>
            <a:r>
              <a:rPr lang="en-US" b="1" dirty="0">
                <a:latin typeface="Book Antiqua" pitchFamily="18" charset="0"/>
              </a:rPr>
              <a:t>F</a:t>
            </a:r>
            <a:r>
              <a:rPr lang="en-US" b="1" dirty="0" smtClean="0">
                <a:latin typeface="Book Antiqua" pitchFamily="18" charset="0"/>
              </a:rPr>
              <a:t>amilies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4. Quaternary Structure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When a protein has two or more polypeptide subunits held together by hydrophobic interactions, hydrogen bonds, disulfide bonds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Is the highest level of structure for this type of protein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err="1" smtClean="0">
                <a:latin typeface="Book Antiqua" pitchFamily="18" charset="0"/>
              </a:rPr>
              <a:t>Multisubunit</a:t>
            </a:r>
            <a:r>
              <a:rPr lang="en-US" sz="2800" dirty="0" smtClean="0">
                <a:latin typeface="Book Antiqua" pitchFamily="18" charset="0"/>
              </a:rPr>
              <a:t> proteins tend to play regulatory roles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Binding of small molecules may affect the interaction between subunits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Separate subunits may play different but related functions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4I. Nomenclature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smtClean="0">
                <a:latin typeface="Book Antiqua" pitchFamily="18" charset="0"/>
              </a:rPr>
              <a:t>A multisubunit protein is called a multimer and can be named by the number of subunits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280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latin typeface="Book Antiqua" pitchFamily="18" charset="0"/>
              </a:rPr>
              <a:t>If 4 subunits, </a:t>
            </a:r>
            <a:r>
              <a:rPr lang="en-US" b="1" smtClean="0">
                <a:latin typeface="Book Antiqua" pitchFamily="18" charset="0"/>
              </a:rPr>
              <a:t>tetra</a:t>
            </a:r>
            <a:r>
              <a:rPr lang="en-US" smtClean="0">
                <a:latin typeface="Book Antiqua" pitchFamily="18" charset="0"/>
              </a:rPr>
              <a:t>mer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280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smtClean="0">
                <a:latin typeface="Book Antiqua" pitchFamily="18" charset="0"/>
              </a:rPr>
              <a:t>Multimer with just a few subunits (≤ 4) is called an oligomer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80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latin typeface="Book Antiqua" pitchFamily="18" charset="0"/>
              </a:rPr>
              <a:t>A repeating structural unit, whether a single subunit or a group of subunits, is called a protomer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2775" y="990600"/>
            <a:ext cx="4010025" cy="3362325"/>
            <a:chOff x="4572000" y="1524000"/>
            <a:chExt cx="4010025" cy="3362325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13" b="13692"/>
            <a:stretch/>
          </p:blipFill>
          <p:spPr bwMode="auto">
            <a:xfrm>
              <a:off x="4572000" y="1524000"/>
              <a:ext cx="4010025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648200" y="4495800"/>
              <a:ext cx="457200" cy="390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Hemoglobin is a Tetramer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4267200"/>
            <a:ext cx="7924800" cy="220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4 polypeptide chains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4 Fe(II)-</a:t>
            </a:r>
            <a:r>
              <a:rPr lang="en-US" sz="2800" dirty="0" err="1" smtClean="0">
                <a:latin typeface="Book Antiqua" pitchFamily="18" charset="0"/>
              </a:rPr>
              <a:t>heme</a:t>
            </a:r>
            <a:r>
              <a:rPr lang="en-US" sz="2800" dirty="0" smtClean="0">
                <a:latin typeface="Book Antiqua" pitchFamily="18" charset="0"/>
              </a:rPr>
              <a:t> groups for O</a:t>
            </a:r>
            <a:r>
              <a:rPr lang="en-US" sz="2800" baseline="-25000" dirty="0" smtClean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binding</a:t>
            </a:r>
          </a:p>
          <a:p>
            <a:pPr marL="0">
              <a:spcBef>
                <a:spcPts val="0"/>
              </a:spcBef>
            </a:pPr>
            <a:endParaRPr lang="en-US" sz="1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2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segments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Also known as (AKA) Dimer of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Book Antiqua" pitchFamily="18" charset="0"/>
                <a:cs typeface="Times New Roman" pitchFamily="18" charset="0"/>
              </a:rPr>
              <a:t>protomers</a:t>
            </a:r>
            <a:endParaRPr lang="en-US" sz="2800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676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 Subunits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04353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Book Antiqua" pitchFamily="18" charset="0"/>
              </a:rPr>
              <a:t> Subunits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4Ib. Geometry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A </a:t>
            </a:r>
            <a:r>
              <a:rPr lang="en-US" sz="2800" dirty="0" err="1" smtClean="0">
                <a:latin typeface="Book Antiqua" pitchFamily="18" charset="0"/>
              </a:rPr>
              <a:t>multimer</a:t>
            </a:r>
            <a:r>
              <a:rPr lang="en-US" sz="2800" dirty="0" smtClean="0">
                <a:latin typeface="Book Antiqua" pitchFamily="18" charset="0"/>
              </a:rPr>
              <a:t> may be composed of several </a:t>
            </a:r>
            <a:r>
              <a:rPr lang="en-US" sz="2800" dirty="0" err="1" smtClean="0">
                <a:latin typeface="Book Antiqua" pitchFamily="18" charset="0"/>
              </a:rPr>
              <a:t>nonidentical</a:t>
            </a:r>
            <a:r>
              <a:rPr lang="en-US" sz="2800" dirty="0" smtClean="0">
                <a:latin typeface="Book Antiqua" pitchFamily="18" charset="0"/>
              </a:rPr>
              <a:t> subunits resulting in complex, asymmetric structure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Typically though, </a:t>
            </a:r>
            <a:r>
              <a:rPr lang="en-US" sz="2800" dirty="0" err="1" smtClean="0">
                <a:latin typeface="Book Antiqua" pitchFamily="18" charset="0"/>
              </a:rPr>
              <a:t>multimers</a:t>
            </a:r>
            <a:r>
              <a:rPr lang="en-US" sz="2800" dirty="0" smtClean="0">
                <a:latin typeface="Book Antiqua" pitchFamily="18" charset="0"/>
              </a:rPr>
              <a:t> are arranged in one or a limited set of symmetric patterns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Rotational symmetry- Individual subunits can be superimposed on others by rotation about one or more rotational axes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Helical symmetry- The units are related by a screw axis (a translation and rotation operation)</a:t>
            </a:r>
          </a:p>
        </p:txBody>
      </p:sp>
    </p:spTree>
    <p:extLst>
      <p:ext uri="{BB962C8B-B14F-4D97-AF65-F5344CB8AC3E}">
        <p14:creationId xmlns:p14="http://schemas.microsoft.com/office/powerpoint/2010/main" val="40056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4"/>
          <a:stretch/>
        </p:blipFill>
        <p:spPr bwMode="auto">
          <a:xfrm>
            <a:off x="4800600" y="2209800"/>
            <a:ext cx="1063021" cy="30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12"/>
          <a:stretch/>
        </p:blipFill>
        <p:spPr bwMode="auto">
          <a:xfrm>
            <a:off x="2286000" y="2209800"/>
            <a:ext cx="2350387" cy="30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ook Antiqua" pitchFamily="18" charset="0"/>
              </a:rPr>
              <a:t>E</a:t>
            </a:r>
            <a:r>
              <a:rPr lang="en-US" sz="2800" dirty="0" smtClean="0">
                <a:latin typeface="Book Antiqua" pitchFamily="18" charset="0"/>
              </a:rPr>
              <a:t>. Stable, folded conformation dictates the native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state of the protein.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Stability defined relative to unfolded state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Native state may NOT be the most stable form of the protein. Often, ligand binding further stabilizes a protein.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Tertiary Structure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 b="23662"/>
          <a:stretch/>
        </p:blipFill>
        <p:spPr bwMode="auto">
          <a:xfrm>
            <a:off x="1295400" y="3461406"/>
            <a:ext cx="6148197" cy="301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4Ic. Rotational Symmetry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Cyclic Symmetry- Rotation about a single axis.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protein has a symmetry defined by convention  as </a:t>
            </a:r>
            <a:r>
              <a:rPr lang="en-US" dirty="0" err="1" smtClean="0">
                <a:latin typeface="Book Antiqua" pitchFamily="18" charset="0"/>
              </a:rPr>
              <a:t>C</a:t>
            </a:r>
            <a:r>
              <a:rPr lang="en-US" baseline="-25000" dirty="0" err="1" smtClean="0">
                <a:latin typeface="Book Antiqua" pitchFamily="18" charset="0"/>
              </a:rPr>
              <a:t>n</a:t>
            </a:r>
            <a:endParaRPr lang="en-US" baseline="-25000" dirty="0" smtClean="0">
              <a:latin typeface="Book Antiqua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aseline="-25000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C: Cyclic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n: # of subunits related by the axis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4Ic. Rotational Symmetry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B. Dihedral Symmetry- A twofold rotational axis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intersects a n-fold axis at right angles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>
                <a:latin typeface="Book Antiqua" pitchFamily="18" charset="0"/>
              </a:rPr>
              <a:t>D</a:t>
            </a:r>
            <a:r>
              <a:rPr lang="en-US" baseline="-25000" dirty="0" err="1" smtClean="0">
                <a:latin typeface="Book Antiqua" pitchFamily="18" charset="0"/>
              </a:rPr>
              <a:t>n</a:t>
            </a:r>
            <a:r>
              <a:rPr lang="en-US" dirty="0" smtClean="0">
                <a:latin typeface="Book Antiqua" pitchFamily="18" charset="0"/>
              </a:rPr>
              <a:t>: Protein has 2n </a:t>
            </a:r>
            <a:r>
              <a:rPr lang="en-US" dirty="0" err="1" smtClean="0">
                <a:latin typeface="Book Antiqua" pitchFamily="18" charset="0"/>
              </a:rPr>
              <a:t>protomers</a:t>
            </a:r>
            <a:endParaRPr lang="en-US" dirty="0" smtClean="0">
              <a:latin typeface="Book Antiqua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i.e. D</a:t>
            </a:r>
            <a:r>
              <a:rPr lang="en-US" baseline="-25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protein has 4 </a:t>
            </a:r>
            <a:r>
              <a:rPr lang="en-US" dirty="0" err="1" smtClean="0">
                <a:latin typeface="Book Antiqua" pitchFamily="18" charset="0"/>
              </a:rPr>
              <a:t>protomers</a:t>
            </a: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9"/>
          <a:stretch/>
        </p:blipFill>
        <p:spPr bwMode="auto">
          <a:xfrm>
            <a:off x="1714500" y="3352800"/>
            <a:ext cx="5905500" cy="326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rved Left Arrow 12"/>
          <p:cNvSpPr/>
          <p:nvPr/>
        </p:nvSpPr>
        <p:spPr>
          <a:xfrm>
            <a:off x="3200400" y="3800475"/>
            <a:ext cx="38100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3981450" y="5795010"/>
            <a:ext cx="228600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2438400" y="5410200"/>
            <a:ext cx="209550" cy="384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4Ic. Helical Symmetry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Proteins with helical symmetry form structures that are open-ended and spiral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      i.e. Capsid: Protein shell of a virus</a:t>
            </a:r>
          </a:p>
        </p:txBody>
      </p:sp>
      <p:pic>
        <p:nvPicPr>
          <p:cNvPr id="14338" name="Picture 2" descr="File:Helical caps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48000"/>
            <a:ext cx="3653028" cy="27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oet4e_fig_08_6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 bwMode="auto">
          <a:xfrm>
            <a:off x="4267200" y="2667000"/>
            <a:ext cx="4267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Capsid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Helical Symmetry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5</a:t>
            </a:r>
            <a:r>
              <a:rPr lang="en-US" sz="2800" dirty="0" smtClean="0">
                <a:latin typeface="Book Antiqua" pitchFamily="18" charset="0"/>
              </a:rPr>
              <a:t>. Protein Stability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9906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Protein Size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Proteins subunits are typically &lt; 100 </a:t>
            </a:r>
            <a:r>
              <a:rPr lang="en-US" dirty="0" err="1" smtClean="0">
                <a:latin typeface="Book Antiqua" pitchFamily="18" charset="0"/>
              </a:rPr>
              <a:t>kDa</a:t>
            </a: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Size of proteins is limited by the error frequency during protein biosynthesis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Error frequency: 1 mistake in 10,000 AA</a:t>
            </a:r>
          </a:p>
          <a:p>
            <a:pPr lvl="2">
              <a:spcBef>
                <a:spcPts val="0"/>
              </a:spcBef>
            </a:pPr>
            <a:endParaRPr lang="en-US" sz="2800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Though low, the mistake has high probability for production of damaged, unstable protein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Protein can’t fold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Book Antiqua" pitchFamily="18" charset="0"/>
              </a:rPr>
              <a:t>Important residue for binding is missing or a conservative substitution did not occur</a:t>
            </a:r>
          </a:p>
        </p:txBody>
      </p:sp>
    </p:spTree>
    <p:extLst>
      <p:ext uri="{BB962C8B-B14F-4D97-AF65-F5344CB8AC3E}">
        <p14:creationId xmlns:p14="http://schemas.microsoft.com/office/powerpoint/2010/main" val="17745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5</a:t>
            </a:r>
            <a:r>
              <a:rPr lang="en-US" sz="2800" dirty="0" smtClean="0">
                <a:latin typeface="Book Antiqua" pitchFamily="18" charset="0"/>
              </a:rPr>
              <a:t>. Protein Stability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9906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B. Protein Cleavage and Folding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Protein subunits (&gt;100 AA) often fold into two or more stable, globular units called domains.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A domain will often retain 3D structure even when separated from large protein via cleavage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. Protein Denaturation and Folding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Denaturation is a loss of 3D structure, which results in the loss of function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Complete unfolding does not occur nor  complete randomization of conformation</a:t>
            </a:r>
          </a:p>
          <a:p>
            <a:pPr lvl="2">
              <a:spcBef>
                <a:spcPts val="0"/>
              </a:spcBef>
            </a:pPr>
            <a:endParaRPr lang="en-US" sz="2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5I. Sources of Denaturation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9906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Heat: Thermal denaturation can be gauged by a number of techniques, such as fluorescence. Changes in environment of aromatic AA, changes protein fluorescence. 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 bwMode="auto">
          <a:xfrm>
            <a:off x="381000" y="2819400"/>
            <a:ext cx="4562856" cy="359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800600" y="4614791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05600" y="4614791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28956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Unfolding exposes </a:t>
            </a:r>
            <a:r>
              <a:rPr lang="en-US" sz="2800" dirty="0" err="1" smtClean="0">
                <a:latin typeface="Book Antiqua" pitchFamily="18" charset="0"/>
              </a:rPr>
              <a:t>Trp</a:t>
            </a:r>
            <a:r>
              <a:rPr lang="en-US" sz="2800" dirty="0" smtClean="0">
                <a:latin typeface="Book Antiqua" pitchFamily="18" charset="0"/>
              </a:rPr>
              <a:t> residues and increases fluorescence.</a:t>
            </a:r>
          </a:p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Unfolding,  Fluorescence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5I. Sources of Denaturation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9906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Heat affects the weak interactions in a protein in a complex manner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If increase Temp. slowly, a protein’s conformation remains intact until an abrupt loss of structure occurs over a narrow temp. range.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Book Antiqua" pitchFamily="18" charset="0"/>
              </a:rPr>
              <a:t>The midpoint of this range is T</a:t>
            </a:r>
            <a:r>
              <a:rPr lang="en-US" sz="2400" baseline="-25000" dirty="0" smtClean="0">
                <a:latin typeface="Book Antiqua" pitchFamily="18" charset="0"/>
              </a:rPr>
              <a:t>m</a:t>
            </a:r>
            <a:r>
              <a:rPr lang="en-US" sz="2400" dirty="0" smtClean="0">
                <a:latin typeface="Book Antiqua" pitchFamily="18" charset="0"/>
              </a:rPr>
              <a:t> (Melting temp.)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Abruptness indicates there is </a:t>
            </a:r>
            <a:r>
              <a:rPr lang="en-US" sz="2800" dirty="0" err="1" smtClean="0">
                <a:latin typeface="Book Antiqua" pitchFamily="18" charset="0"/>
              </a:rPr>
              <a:t>cooperativity</a:t>
            </a:r>
            <a:r>
              <a:rPr lang="en-US" sz="2800" dirty="0" smtClean="0">
                <a:latin typeface="Book Antiqua" pitchFamily="18" charset="0"/>
              </a:rPr>
              <a:t> in the unfolding process. Loss of structure in one part leads to instability in another.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Book Antiqua" pitchFamily="18" charset="0"/>
              </a:rPr>
              <a:t>If not cooperative, protein unfolding would occur just by raising the Temp. Would be a linear dependence. </a:t>
            </a:r>
          </a:p>
        </p:txBody>
      </p:sp>
    </p:spTree>
    <p:extLst>
      <p:ext uri="{BB962C8B-B14F-4D97-AF65-F5344CB8AC3E}">
        <p14:creationId xmlns:p14="http://schemas.microsoft.com/office/powerpoint/2010/main" val="2058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5I. Sources of Denaturation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9906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Heat denaturation can be reversible, semi reversible, or irreversible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Classic irreversible example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2050" name="Picture 2" descr="https://lh6.googleusercontent.com/-Oq719SzNHHA/Ti-zRpiQUfI/AAAAAAAAbIo/eHVvVFG0_JI/s800/raw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otthatmartha.files.wordpress.com/2010/07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52" y="3048000"/>
            <a:ext cx="3381248" cy="2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886200" y="4191000"/>
            <a:ext cx="1371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586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Albumin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5I. Sources of Denaturation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B. Extreme pH alters net protein charge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Book Antiqua" pitchFamily="18" charset="0"/>
              </a:rPr>
              <a:t>Changing protonation states can disrupt hydrogen bonds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C. Organic solvents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D. Solutes such as urea and guanidine hydrochloride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(</a:t>
            </a:r>
            <a:r>
              <a:rPr lang="en-US" sz="2400" dirty="0" err="1" smtClean="0">
                <a:latin typeface="Book Antiqua" pitchFamily="18" charset="0"/>
              </a:rPr>
              <a:t>Gu·HCl</a:t>
            </a:r>
            <a:r>
              <a:rPr lang="en-US" sz="2400" dirty="0" smtClean="0">
                <a:latin typeface="Book Antiqu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E. Detergents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Note: C, D, E disturb hydrophobic interactions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F. Reducing agents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Book Antiqua" pitchFamily="18" charset="0"/>
              </a:rPr>
              <a:t>Break up disulfide bonds</a:t>
            </a:r>
          </a:p>
        </p:txBody>
      </p:sp>
    </p:spTree>
    <p:extLst>
      <p:ext uri="{BB962C8B-B14F-4D97-AF65-F5344CB8AC3E}">
        <p14:creationId xmlns:p14="http://schemas.microsoft.com/office/powerpoint/2010/main" val="16980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5II. Protein </a:t>
            </a:r>
            <a:r>
              <a:rPr lang="en-US" sz="2800" dirty="0" err="1" smtClean="0">
                <a:latin typeface="Book Antiqua" pitchFamily="18" charset="0"/>
              </a:rPr>
              <a:t>Renaturation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Certain proteins will regain their native structure and their biological activity if returned to conditions in which the native conformation is stable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000" dirty="0" smtClean="0"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/>
        </p:blipFill>
        <p:spPr bwMode="auto">
          <a:xfrm>
            <a:off x="3048000" y="2209800"/>
            <a:ext cx="2964942" cy="45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1b. Native Proteins are only Marginally Stable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l-GR" sz="2800" dirty="0" smtClean="0">
                <a:latin typeface="Book Antiqua" pitchFamily="18" charset="0"/>
              </a:rPr>
              <a:t>ΔΔ</a:t>
            </a:r>
            <a:r>
              <a:rPr lang="en-US" sz="2800" dirty="0" smtClean="0">
                <a:latin typeface="Book Antiqua" pitchFamily="18" charset="0"/>
              </a:rPr>
              <a:t>G between folded and unfolded = 20 to 65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                                                          kJ/</a:t>
            </a:r>
            <a:r>
              <a:rPr lang="en-US" sz="2800" dirty="0" err="1" smtClean="0">
                <a:latin typeface="Book Antiqua" pitchFamily="18" charset="0"/>
              </a:rPr>
              <a:t>mol</a:t>
            </a: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Unfolded state is </a:t>
            </a:r>
            <a:r>
              <a:rPr lang="en-US" sz="2800" dirty="0" err="1" smtClean="0">
                <a:latin typeface="Book Antiqua" pitchFamily="18" charset="0"/>
              </a:rPr>
              <a:t>entropically</a:t>
            </a:r>
            <a:r>
              <a:rPr lang="en-US" sz="2800" dirty="0" smtClean="0">
                <a:latin typeface="Book Antiqua" pitchFamily="18" charset="0"/>
              </a:rPr>
              <a:t> favorable but weak </a:t>
            </a:r>
            <a:r>
              <a:rPr lang="en-US" sz="2800" dirty="0" err="1" smtClean="0">
                <a:latin typeface="Book Antiqua" pitchFamily="18" charset="0"/>
              </a:rPr>
              <a:t>noncovalent</a:t>
            </a:r>
            <a:r>
              <a:rPr lang="en-US" sz="2800" dirty="0" smtClean="0">
                <a:latin typeface="Book Antiqua" pitchFamily="18" charset="0"/>
              </a:rPr>
              <a:t> interactions within the protein and with water molecules counterbalance this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Water molecules can cause hydrophobic residues to interact in an orderly form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water molecules adopt a highly structured shell called a solvation layer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7"/>
          <a:stretch/>
        </p:blipFill>
        <p:spPr bwMode="auto">
          <a:xfrm>
            <a:off x="4495800" y="2362200"/>
            <a:ext cx="3017520" cy="33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5III. Models for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9906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The “correct” AA primary sequence is necessary for proper tertiary structure folding.  (Christian Anfinsen, 1950s).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Protein folding is NOT RANDOM.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Hierarchical Fold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400" dirty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Local secondary structure first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Longer range </a:t>
            </a:r>
            <a:r>
              <a:rPr lang="en-US" sz="2400" dirty="0" err="1" smtClean="0">
                <a:latin typeface="Book Antiqua" pitchFamily="18" charset="0"/>
              </a:rPr>
              <a:t>supersecondary</a:t>
            </a:r>
            <a:r>
              <a:rPr lang="en-US" sz="2400" dirty="0" smtClean="0">
                <a:latin typeface="Book Antiqua" pitchFamily="18" charset="0"/>
              </a:rPr>
              <a:t> structures next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Tertiary then quaternary structure</a:t>
            </a:r>
            <a:endParaRPr lang="en-US" sz="20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5III. Models for Protein Folding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990600"/>
            <a:ext cx="830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B. Collapsed State Model (Molten globule)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Folding is initiated by a spontaneous collapse of the polypeptide into a compact state mediated by hydrophobic interactions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8" y="1492377"/>
            <a:ext cx="2892552" cy="39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5IV. Folding facilitated by specialized proteins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Folding for many proteins is facilitated by the action of specialized proteins.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Molecular chaperones are proteins that interact with partially folded or improperly folded polypeptides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Hsp70 (MW 70 </a:t>
            </a:r>
            <a:r>
              <a:rPr lang="en-US" dirty="0" err="1" smtClean="0">
                <a:latin typeface="Book Antiqua" pitchFamily="18" charset="0"/>
              </a:rPr>
              <a:t>kDa</a:t>
            </a:r>
            <a:r>
              <a:rPr lang="en-US" dirty="0" smtClean="0">
                <a:latin typeface="Book Antiqua" pitchFamily="18" charset="0"/>
              </a:rPr>
              <a:t>) family of proteins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>
                <a:latin typeface="Book Antiqua" pitchFamily="18" charset="0"/>
              </a:rPr>
              <a:t>Chaperonins</a:t>
            </a: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Two enzymes catalyze isomerization reactions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Protein disulfide isomerization (PDI)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Peptide </a:t>
            </a:r>
            <a:r>
              <a:rPr lang="en-US" dirty="0" err="1" smtClean="0">
                <a:latin typeface="Book Antiqua" pitchFamily="18" charset="0"/>
              </a:rPr>
              <a:t>prolyl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cis</a:t>
            </a:r>
            <a:r>
              <a:rPr lang="en-US" dirty="0" smtClean="0">
                <a:latin typeface="Book Antiqua" pitchFamily="18" charset="0"/>
              </a:rPr>
              <a:t>-trans </a:t>
            </a:r>
            <a:r>
              <a:rPr lang="en-US" dirty="0" err="1" smtClean="0">
                <a:latin typeface="Book Antiqua" pitchFamily="18" charset="0"/>
              </a:rPr>
              <a:t>isomerase</a:t>
            </a:r>
            <a:r>
              <a:rPr lang="en-US" dirty="0" smtClean="0">
                <a:latin typeface="Book Antiqua" pitchFamily="18" charset="0"/>
              </a:rPr>
              <a:t> (PPI)</a:t>
            </a:r>
          </a:p>
        </p:txBody>
      </p:sp>
    </p:spTree>
    <p:extLst>
      <p:ext uri="{BB962C8B-B14F-4D97-AF65-F5344CB8AC3E}">
        <p14:creationId xmlns:p14="http://schemas.microsoft.com/office/powerpoint/2010/main" val="20200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Techniques to Study Protein Fold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X-ray Crystallography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 Antiqua" pitchFamily="18" charset="0"/>
              </a:rPr>
              <a:t>Steps </a:t>
            </a:r>
            <a:r>
              <a:rPr lang="en-US" sz="2800" dirty="0">
                <a:latin typeface="Book Antiqua" pitchFamily="18" charset="0"/>
              </a:rPr>
              <a:t>needed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Purify the protein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Crystallize the protein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Collect diffraction data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Calculate electron density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Book Antiqua" pitchFamily="18" charset="0"/>
              </a:rPr>
              <a:t>Fit residues into density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Book Antiqua" pitchFamily="18" charset="0"/>
              </a:rPr>
              <a:t>Pros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No size limits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Book Antiqua" pitchFamily="18" charset="0"/>
              </a:rPr>
              <a:t>Well-established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Book Antiqua" pitchFamily="18" charset="0"/>
              </a:rPr>
              <a:t>Cons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Difficult for membrane proteins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ook Antiqua" pitchFamily="18" charset="0"/>
              </a:rPr>
              <a:t>Cannot see </a:t>
            </a:r>
            <a:r>
              <a:rPr lang="en-US" sz="2800" dirty="0" err="1" smtClean="0">
                <a:latin typeface="Book Antiqua" pitchFamily="18" charset="0"/>
              </a:rPr>
              <a:t>hydrogens</a:t>
            </a:r>
            <a:endParaRPr lang="en-US" sz="2800" dirty="0" smtClean="0">
              <a:latin typeface="Book Antiqua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X-ray Crystallography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/>
        </p:blipFill>
        <p:spPr bwMode="auto">
          <a:xfrm>
            <a:off x="1597000" y="1066800"/>
            <a:ext cx="6251600" cy="52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Techniques to Study Protein Fold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B. Nuclear Magnetic Resonance (NMR)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Book Antiqua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Book Antiqua" pitchFamily="18" charset="0"/>
              </a:rPr>
              <a:t>Steps needed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Purify the protein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Dissolve the protein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Collect NMR </a:t>
            </a:r>
            <a:r>
              <a:rPr lang="en-US" sz="2400" dirty="0" smtClean="0">
                <a:latin typeface="Book Antiqua" pitchFamily="18" charset="0"/>
              </a:rPr>
              <a:t>data (Typically 2D </a:t>
            </a:r>
            <a:r>
              <a:rPr lang="en-US" sz="2400" baseline="30000" dirty="0" smtClean="0">
                <a:latin typeface="Book Antiqua" pitchFamily="18" charset="0"/>
              </a:rPr>
              <a:t>1</a:t>
            </a:r>
            <a:r>
              <a:rPr lang="en-US" sz="2400" dirty="0" smtClean="0">
                <a:latin typeface="Book Antiqua" pitchFamily="18" charset="0"/>
              </a:rPr>
              <a:t>H NMR)</a:t>
            </a:r>
            <a:endParaRPr lang="en-US" sz="2400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Assign NMR signals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Calculate the structure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Book Antiqua" pitchFamily="18" charset="0"/>
              </a:rPr>
              <a:t>Pros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No need to crystallize the protein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Can see many </a:t>
            </a:r>
            <a:r>
              <a:rPr lang="en-US" sz="2400" dirty="0" err="1" smtClean="0">
                <a:latin typeface="Book Antiqua" pitchFamily="18" charset="0"/>
              </a:rPr>
              <a:t>hydrogens</a:t>
            </a:r>
            <a:endParaRPr lang="en-US" sz="2400" dirty="0" smtClean="0">
              <a:latin typeface="Book Antiqua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Can study proteins in motion</a:t>
            </a:r>
            <a:endParaRPr lang="en-US" sz="2400" dirty="0">
              <a:latin typeface="Book Antiqua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Book Antiqua" pitchFamily="18" charset="0"/>
              </a:rPr>
              <a:t>Cons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Difficult for insoluble proteins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Book Antiqua" pitchFamily="18" charset="0"/>
              </a:rPr>
              <a:t>Works best with small proteins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NMR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1600200" y="1132173"/>
            <a:ext cx="6147968" cy="519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Fibrous Proteins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Have polypeptide chains arranged in long strands or sheets; not compact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Consist of a single type of secondary structure</a:t>
            </a: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Serve the function of providing support, shape, and external protection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The strength of fibrous proteins is enhanced by covalent cross-links between polypeptide chains, such as disulfide bonds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-Keratin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Displays strength and structural function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Found in hair, nails, skin</a:t>
            </a: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Part of a broader family of proteins called intermediate filament (IF) proteins.</a:t>
            </a:r>
          </a:p>
        </p:txBody>
      </p:sp>
    </p:spTree>
    <p:extLst>
      <p:ext uri="{BB962C8B-B14F-4D97-AF65-F5344CB8AC3E}">
        <p14:creationId xmlns:p14="http://schemas.microsoft.com/office/powerpoint/2010/main" val="21795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-Keratin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D. All IF proteins share structural features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exhibited by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-Keratin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Consist of right-handed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Book Antiqua" pitchFamily="18" charset="0"/>
              </a:rPr>
              <a:t>-helices in a left-handed coiled coil (see structure in hair)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 smtClean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Parallel orientation of the strands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~5.2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Å 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per turn</a:t>
            </a:r>
            <a:endParaRPr lang="en-US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69"/>
          <a:stretch/>
        </p:blipFill>
        <p:spPr bwMode="auto">
          <a:xfrm>
            <a:off x="304800" y="3124200"/>
            <a:ext cx="8534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-Keratin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surfaces where the two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Book Antiqua" pitchFamily="18" charset="0"/>
              </a:rPr>
              <a:t>-helices touch are made up of hydrophobic AA residues (Namely </a:t>
            </a:r>
            <a:r>
              <a:rPr lang="en-US" dirty="0" err="1" smtClean="0">
                <a:latin typeface="Book Antiqua" pitchFamily="18" charset="0"/>
              </a:rPr>
              <a:t>Ala</a:t>
            </a:r>
            <a:r>
              <a:rPr lang="en-US" dirty="0" smtClean="0">
                <a:latin typeface="Book Antiqua" pitchFamily="18" charset="0"/>
              </a:rPr>
              <a:t>, Val, </a:t>
            </a:r>
            <a:r>
              <a:rPr lang="en-US" dirty="0" err="1" smtClean="0">
                <a:latin typeface="Book Antiqua" pitchFamily="18" charset="0"/>
              </a:rPr>
              <a:t>Leu</a:t>
            </a:r>
            <a:r>
              <a:rPr lang="en-US" dirty="0" smtClean="0">
                <a:latin typeface="Book Antiqua" pitchFamily="18" charset="0"/>
              </a:rPr>
              <a:t>, Ile, Met, and </a:t>
            </a:r>
            <a:r>
              <a:rPr lang="en-US" dirty="0" err="1" smtClean="0">
                <a:latin typeface="Book Antiqua" pitchFamily="18" charset="0"/>
              </a:rPr>
              <a:t>Phe</a:t>
            </a:r>
            <a:r>
              <a:rPr lang="en-US" dirty="0" smtClean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 The two-chain coiled coils combine in higher-order structures called </a:t>
            </a:r>
            <a:r>
              <a:rPr lang="en-US" dirty="0" err="1" smtClean="0">
                <a:latin typeface="Book Antiqua" pitchFamily="18" charset="0"/>
              </a:rPr>
              <a:t>protofilaments</a:t>
            </a:r>
            <a:r>
              <a:rPr lang="en-US" dirty="0" smtClean="0">
                <a:latin typeface="Book Antiqua" pitchFamily="18" charset="0"/>
              </a:rPr>
              <a:t> and </a:t>
            </a:r>
            <a:r>
              <a:rPr lang="en-US" dirty="0" err="1" smtClean="0">
                <a:latin typeface="Book Antiqua" pitchFamily="18" charset="0"/>
              </a:rPr>
              <a:t>protofibrils</a:t>
            </a:r>
            <a:r>
              <a:rPr lang="en-US" dirty="0" smtClean="0">
                <a:latin typeface="Book Antiqua" pitchFamily="18" charset="0"/>
              </a:rPr>
              <a:t> stabilized by disulfide bonds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6" b="10035"/>
          <a:stretch/>
        </p:blipFill>
        <p:spPr bwMode="auto">
          <a:xfrm>
            <a:off x="900337" y="4224186"/>
            <a:ext cx="7253063" cy="24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2I.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Book Antiqua" pitchFamily="18" charset="0"/>
              </a:rPr>
              <a:t>-Keratin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1886407" y="1153375"/>
            <a:ext cx="5352593" cy="50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1697</Words>
  <Application>Microsoft Office PowerPoint</Application>
  <PresentationFormat>On-screen Show (4:3)</PresentationFormat>
  <Paragraphs>413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1. Tertiary Structure</vt:lpstr>
      <vt:lpstr>1. Tertiary Structure</vt:lpstr>
      <vt:lpstr>1b. Native Proteins are only Marginally Stable</vt:lpstr>
      <vt:lpstr>2. Fibrous Proteins</vt:lpstr>
      <vt:lpstr>2I. α-Keratin</vt:lpstr>
      <vt:lpstr>2I. α-Keratin</vt:lpstr>
      <vt:lpstr>2I. α-Keratin</vt:lpstr>
      <vt:lpstr>2I. α-Keratin</vt:lpstr>
      <vt:lpstr>2Ib. Chemistry of Permanent Waving</vt:lpstr>
      <vt:lpstr>2II. Collagen</vt:lpstr>
      <vt:lpstr>2II. Collagen</vt:lpstr>
      <vt:lpstr>2II. Collagen</vt:lpstr>
      <vt:lpstr>3. Globular Proteins</vt:lpstr>
      <vt:lpstr>3I. Myoglobin</vt:lpstr>
      <vt:lpstr>3I. Myoglobin</vt:lpstr>
      <vt:lpstr>3I. Myoglobin</vt:lpstr>
      <vt:lpstr>3II. Protein Folding</vt:lpstr>
      <vt:lpstr>3II. Protein Folding</vt:lpstr>
      <vt:lpstr>3II. Protein Folding</vt:lpstr>
      <vt:lpstr>3II. Protein Folding</vt:lpstr>
      <vt:lpstr>3IIb. Complex Motifs can be built up from           simpler ones</vt:lpstr>
      <vt:lpstr>3IIc. Organization of Proteins based on Motifs</vt:lpstr>
      <vt:lpstr>3IIc. Organization of Proteins based on Motifs</vt:lpstr>
      <vt:lpstr>3III. Tertiary Structure and Evolutionary Ties</vt:lpstr>
      <vt:lpstr>4. Quaternary Structure</vt:lpstr>
      <vt:lpstr>4I. Nomenclature</vt:lpstr>
      <vt:lpstr>Hemoglobin is a Tetramer</vt:lpstr>
      <vt:lpstr>4Ib. Geometry</vt:lpstr>
      <vt:lpstr>4Ic. Rotational Symmetry</vt:lpstr>
      <vt:lpstr>4Ic. Rotational Symmetry</vt:lpstr>
      <vt:lpstr>4Ic. Helical Symmetry</vt:lpstr>
      <vt:lpstr>5. Protein Stability</vt:lpstr>
      <vt:lpstr>5. Protein Stability</vt:lpstr>
      <vt:lpstr>5I. Sources of Denaturation</vt:lpstr>
      <vt:lpstr>5I. Sources of Denaturation</vt:lpstr>
      <vt:lpstr>5I. Sources of Denaturation</vt:lpstr>
      <vt:lpstr>5I. Sources of Denaturation</vt:lpstr>
      <vt:lpstr>5II. Protein Renaturation</vt:lpstr>
      <vt:lpstr>5III. Models for Protein Folding</vt:lpstr>
      <vt:lpstr>5III. Models for Protein Folding</vt:lpstr>
      <vt:lpstr>5IV. Folding facilitated by specialized proteins</vt:lpstr>
      <vt:lpstr>6. Techniques to Study Protein Fold</vt:lpstr>
      <vt:lpstr>X-ray Crystallography</vt:lpstr>
      <vt:lpstr>6. Techniques to Study Protein Fold</vt:lpstr>
      <vt:lpstr>NMR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105</cp:revision>
  <dcterms:created xsi:type="dcterms:W3CDTF">2012-12-24T03:15:39Z</dcterms:created>
  <dcterms:modified xsi:type="dcterms:W3CDTF">2013-01-30T23:23:14Z</dcterms:modified>
</cp:coreProperties>
</file>