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57" r:id="rId2"/>
    <p:sldId id="274" r:id="rId3"/>
    <p:sldId id="275" r:id="rId4"/>
    <p:sldId id="276" r:id="rId5"/>
    <p:sldId id="277" r:id="rId6"/>
    <p:sldId id="278" r:id="rId7"/>
    <p:sldId id="279" r:id="rId8"/>
    <p:sldId id="280" r:id="rId9"/>
    <p:sldId id="281" r:id="rId10"/>
    <p:sldId id="282" r:id="rId11"/>
    <p:sldId id="284" r:id="rId12"/>
    <p:sldId id="293" r:id="rId13"/>
    <p:sldId id="294" r:id="rId14"/>
    <p:sldId id="285" r:id="rId15"/>
    <p:sldId id="286" r:id="rId16"/>
    <p:sldId id="287" r:id="rId17"/>
    <p:sldId id="288" r:id="rId18"/>
    <p:sldId id="290" r:id="rId19"/>
    <p:sldId id="291" r:id="rId20"/>
    <p:sldId id="292" r:id="rId21"/>
    <p:sldId id="295" r:id="rId22"/>
    <p:sldId id="296" r:id="rId23"/>
    <p:sldId id="297" r:id="rId24"/>
    <p:sldId id="298" r:id="rId25"/>
    <p:sldId id="299" r:id="rId26"/>
    <p:sldId id="301" r:id="rId27"/>
    <p:sldId id="302" r:id="rId28"/>
    <p:sldId id="303" r:id="rId29"/>
    <p:sldId id="304" r:id="rId30"/>
    <p:sldId id="305" r:id="rId31"/>
    <p:sldId id="306" r:id="rId32"/>
    <p:sldId id="307" r:id="rId33"/>
    <p:sldId id="308" r:id="rId34"/>
    <p:sldId id="309" r:id="rId35"/>
    <p:sldId id="311" r:id="rId36"/>
    <p:sldId id="310" r:id="rId37"/>
    <p:sldId id="312"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3" autoAdjust="0"/>
    <p:restoredTop sz="94660"/>
  </p:normalViewPr>
  <p:slideViewPr>
    <p:cSldViewPr>
      <p:cViewPr>
        <p:scale>
          <a:sx n="50" d="100"/>
          <a:sy n="50" d="100"/>
        </p:scale>
        <p:origin x="-2299" y="-73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E461401-E481-4B7B-9763-1D60BD64457B}" type="datetimeFigureOut">
              <a:rPr lang="en-US" smtClean="0"/>
              <a:t>1/31/2013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167DAF9-42E2-4FAE-A8D6-8F554D8B0B7E}" type="slidenum">
              <a:rPr lang="en-US" smtClean="0"/>
              <a:t>‹#›</a:t>
            </a:fld>
            <a:endParaRPr lang="en-US"/>
          </a:p>
        </p:txBody>
      </p:sp>
    </p:spTree>
    <p:extLst>
      <p:ext uri="{BB962C8B-B14F-4D97-AF65-F5344CB8AC3E}">
        <p14:creationId xmlns:p14="http://schemas.microsoft.com/office/powerpoint/2010/main" val="7350202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356F87-D8EB-4DD0-9DB7-48F06E9B8FEA}" type="datetimeFigureOut">
              <a:rPr lang="en-US" smtClean="0"/>
              <a:t>1/31/2013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25CC0D-0057-45AE-A8B4-560B5657F8CA}" type="slidenum">
              <a:rPr lang="en-US" smtClean="0"/>
              <a:t>‹#›</a:t>
            </a:fld>
            <a:endParaRPr lang="en-US"/>
          </a:p>
        </p:txBody>
      </p:sp>
    </p:spTree>
    <p:extLst>
      <p:ext uri="{BB962C8B-B14F-4D97-AF65-F5344CB8AC3E}">
        <p14:creationId xmlns:p14="http://schemas.microsoft.com/office/powerpoint/2010/main" val="309881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38B2A094-85B9-44D4-81AA-E9CB2A0F76AF}" type="slidenum">
              <a:rPr lang="en-US" sz="1200" smtClean="0"/>
              <a:pPr/>
              <a:t>1</a:t>
            </a:fld>
            <a:endParaRPr lang="en-US" sz="1200" smtClean="0"/>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DF4235-7BC6-4C7B-82F2-D1EE6A928500}" type="datetime1">
              <a:rPr lang="en-US" smtClean="0"/>
              <a:t>1/31/2013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948D0-8D64-4A9A-84D6-207D314734C6}" type="slidenum">
              <a:rPr lang="en-US" smtClean="0"/>
              <a:t>‹#›</a:t>
            </a:fld>
            <a:endParaRPr lang="en-US"/>
          </a:p>
        </p:txBody>
      </p:sp>
    </p:spTree>
    <p:extLst>
      <p:ext uri="{BB962C8B-B14F-4D97-AF65-F5344CB8AC3E}">
        <p14:creationId xmlns:p14="http://schemas.microsoft.com/office/powerpoint/2010/main" val="1092750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32BE28-E52B-4931-BD96-1FC174FB752C}" type="datetime1">
              <a:rPr lang="en-US" smtClean="0"/>
              <a:t>1/31/2013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948D0-8D64-4A9A-84D6-207D314734C6}" type="slidenum">
              <a:rPr lang="en-US" smtClean="0"/>
              <a:t>‹#›</a:t>
            </a:fld>
            <a:endParaRPr lang="en-US"/>
          </a:p>
        </p:txBody>
      </p:sp>
    </p:spTree>
    <p:extLst>
      <p:ext uri="{BB962C8B-B14F-4D97-AF65-F5344CB8AC3E}">
        <p14:creationId xmlns:p14="http://schemas.microsoft.com/office/powerpoint/2010/main" val="2416023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4D441D-4205-4A66-A79E-BFBD9BC8E88B}" type="datetime1">
              <a:rPr lang="en-US" smtClean="0"/>
              <a:t>1/31/2013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948D0-8D64-4A9A-84D6-207D314734C6}" type="slidenum">
              <a:rPr lang="en-US" smtClean="0"/>
              <a:t>‹#›</a:t>
            </a:fld>
            <a:endParaRPr lang="en-US"/>
          </a:p>
        </p:txBody>
      </p:sp>
    </p:spTree>
    <p:extLst>
      <p:ext uri="{BB962C8B-B14F-4D97-AF65-F5344CB8AC3E}">
        <p14:creationId xmlns:p14="http://schemas.microsoft.com/office/powerpoint/2010/main" val="753545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9B81A1-5021-42B7-BCCB-5BB1D9EB2441}" type="datetime1">
              <a:rPr lang="en-US" smtClean="0"/>
              <a:t>1/31/2013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948D0-8D64-4A9A-84D6-207D314734C6}" type="slidenum">
              <a:rPr lang="en-US" smtClean="0"/>
              <a:t>‹#›</a:t>
            </a:fld>
            <a:endParaRPr lang="en-US"/>
          </a:p>
        </p:txBody>
      </p:sp>
    </p:spTree>
    <p:extLst>
      <p:ext uri="{BB962C8B-B14F-4D97-AF65-F5344CB8AC3E}">
        <p14:creationId xmlns:p14="http://schemas.microsoft.com/office/powerpoint/2010/main" val="3700372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47AF1E-6275-4BFA-810B-24052C90894A}" type="datetime1">
              <a:rPr lang="en-US" smtClean="0"/>
              <a:t>1/31/2013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948D0-8D64-4A9A-84D6-207D314734C6}" type="slidenum">
              <a:rPr lang="en-US" smtClean="0"/>
              <a:t>‹#›</a:t>
            </a:fld>
            <a:endParaRPr lang="en-US"/>
          </a:p>
        </p:txBody>
      </p:sp>
    </p:spTree>
    <p:extLst>
      <p:ext uri="{BB962C8B-B14F-4D97-AF65-F5344CB8AC3E}">
        <p14:creationId xmlns:p14="http://schemas.microsoft.com/office/powerpoint/2010/main" val="2361665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D53BF1-9655-43EF-94EF-C4C623D429C4}" type="datetime1">
              <a:rPr lang="en-US" smtClean="0"/>
              <a:t>1/31/2013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B948D0-8D64-4A9A-84D6-207D314734C6}" type="slidenum">
              <a:rPr lang="en-US" smtClean="0"/>
              <a:t>‹#›</a:t>
            </a:fld>
            <a:endParaRPr lang="en-US"/>
          </a:p>
        </p:txBody>
      </p:sp>
    </p:spTree>
    <p:extLst>
      <p:ext uri="{BB962C8B-B14F-4D97-AF65-F5344CB8AC3E}">
        <p14:creationId xmlns:p14="http://schemas.microsoft.com/office/powerpoint/2010/main" val="914481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838EF9-F750-4113-9359-05CE6B2B52EA}" type="datetime1">
              <a:rPr lang="en-US" smtClean="0"/>
              <a:t>1/31/2013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B948D0-8D64-4A9A-84D6-207D314734C6}" type="slidenum">
              <a:rPr lang="en-US" smtClean="0"/>
              <a:t>‹#›</a:t>
            </a:fld>
            <a:endParaRPr lang="en-US"/>
          </a:p>
        </p:txBody>
      </p:sp>
    </p:spTree>
    <p:extLst>
      <p:ext uri="{BB962C8B-B14F-4D97-AF65-F5344CB8AC3E}">
        <p14:creationId xmlns:p14="http://schemas.microsoft.com/office/powerpoint/2010/main" val="2688036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DCD8E9-AEA6-412A-8236-F33C81727B5E}" type="datetime1">
              <a:rPr lang="en-US" smtClean="0"/>
              <a:t>1/31/2013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B948D0-8D64-4A9A-84D6-207D314734C6}" type="slidenum">
              <a:rPr lang="en-US" smtClean="0"/>
              <a:t>‹#›</a:t>
            </a:fld>
            <a:endParaRPr lang="en-US"/>
          </a:p>
        </p:txBody>
      </p:sp>
    </p:spTree>
    <p:extLst>
      <p:ext uri="{BB962C8B-B14F-4D97-AF65-F5344CB8AC3E}">
        <p14:creationId xmlns:p14="http://schemas.microsoft.com/office/powerpoint/2010/main" val="3260414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BC9A41-CD41-4C65-97CC-6AC123F0E62C}" type="datetime1">
              <a:rPr lang="en-US" smtClean="0"/>
              <a:t>1/31/2013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B948D0-8D64-4A9A-84D6-207D314734C6}" type="slidenum">
              <a:rPr lang="en-US" smtClean="0"/>
              <a:t>‹#›</a:t>
            </a:fld>
            <a:endParaRPr lang="en-US"/>
          </a:p>
        </p:txBody>
      </p:sp>
    </p:spTree>
    <p:extLst>
      <p:ext uri="{BB962C8B-B14F-4D97-AF65-F5344CB8AC3E}">
        <p14:creationId xmlns:p14="http://schemas.microsoft.com/office/powerpoint/2010/main" val="2734058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93D096-B86B-4E87-8420-A2A0CC7E2B3D}" type="datetime1">
              <a:rPr lang="en-US" smtClean="0"/>
              <a:t>1/31/2013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B948D0-8D64-4A9A-84D6-207D314734C6}" type="slidenum">
              <a:rPr lang="en-US" smtClean="0"/>
              <a:t>‹#›</a:t>
            </a:fld>
            <a:endParaRPr lang="en-US"/>
          </a:p>
        </p:txBody>
      </p:sp>
    </p:spTree>
    <p:extLst>
      <p:ext uri="{BB962C8B-B14F-4D97-AF65-F5344CB8AC3E}">
        <p14:creationId xmlns:p14="http://schemas.microsoft.com/office/powerpoint/2010/main" val="2362033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61F443-D062-4106-B790-29CFB387FE1B}" type="datetime1">
              <a:rPr lang="en-US" smtClean="0"/>
              <a:t>1/31/2013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B948D0-8D64-4A9A-84D6-207D314734C6}" type="slidenum">
              <a:rPr lang="en-US" smtClean="0"/>
              <a:t>‹#›</a:t>
            </a:fld>
            <a:endParaRPr lang="en-US"/>
          </a:p>
        </p:txBody>
      </p:sp>
    </p:spTree>
    <p:extLst>
      <p:ext uri="{BB962C8B-B14F-4D97-AF65-F5344CB8AC3E}">
        <p14:creationId xmlns:p14="http://schemas.microsoft.com/office/powerpoint/2010/main" val="3140290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923EA1-70FE-4FFC-A625-40DC06360AD5}" type="datetime1">
              <a:rPr lang="en-US" smtClean="0"/>
              <a:t>1/31/2013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B948D0-8D64-4A9A-84D6-207D314734C6}" type="slidenum">
              <a:rPr lang="en-US" smtClean="0"/>
              <a:t>‹#›</a:t>
            </a:fld>
            <a:endParaRPr lang="en-US"/>
          </a:p>
        </p:txBody>
      </p:sp>
    </p:spTree>
    <p:extLst>
      <p:ext uri="{BB962C8B-B14F-4D97-AF65-F5344CB8AC3E}">
        <p14:creationId xmlns:p14="http://schemas.microsoft.com/office/powerpoint/2010/main" val="2624777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jpeg"/><Relationship Id="rId5" Type="http://schemas.openxmlformats.org/officeDocument/2006/relationships/image" Target="../media/image11.e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nvSpPr>
        <p:spPr bwMode="auto">
          <a:xfrm>
            <a:off x="457200" y="1143000"/>
            <a:ext cx="8153400" cy="762000"/>
          </a:xfrm>
          <a:prstGeom prst="rect">
            <a:avLst/>
          </a:prstGeom>
          <a:noFill/>
          <a:ln>
            <a:noFill/>
          </a:ln>
          <a:effectLst>
            <a:outerShdw dist="12700"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tabLst>
                <a:tab pos="2060575" algn="l"/>
              </a:tabLst>
            </a:pPr>
            <a:r>
              <a:rPr lang="en-US" sz="3400" b="1" dirty="0" smtClean="0">
                <a:latin typeface="Book Antiqua" pitchFamily="18" charset="0"/>
              </a:rPr>
              <a:t>Protein Function in the Context of</a:t>
            </a:r>
          </a:p>
          <a:p>
            <a:pPr algn="ctr">
              <a:tabLst>
                <a:tab pos="2060575" algn="l"/>
              </a:tabLst>
            </a:pPr>
            <a:r>
              <a:rPr lang="en-US" sz="3400" b="1" dirty="0" smtClean="0">
                <a:latin typeface="Book Antiqua" pitchFamily="18" charset="0"/>
              </a:rPr>
              <a:t>Protein Ligand Interactions</a:t>
            </a:r>
          </a:p>
          <a:p>
            <a:pPr algn="ctr">
              <a:tabLst>
                <a:tab pos="2060575" algn="l"/>
              </a:tabLst>
            </a:pPr>
            <a:endParaRPr lang="en-US" sz="3400" dirty="0">
              <a:latin typeface="Book Antiqua" pitchFamily="18" charset="0"/>
            </a:endParaRPr>
          </a:p>
          <a:p>
            <a:pPr algn="ctr">
              <a:tabLst>
                <a:tab pos="2060575" algn="l"/>
              </a:tabLst>
            </a:pPr>
            <a:r>
              <a:rPr lang="en-US" sz="3400" dirty="0">
                <a:latin typeface="Book Antiqua" pitchFamily="18" charset="0"/>
              </a:rPr>
              <a:t> </a:t>
            </a:r>
          </a:p>
        </p:txBody>
      </p:sp>
      <p:sp>
        <p:nvSpPr>
          <p:cNvPr id="2053" name="Line 6"/>
          <p:cNvSpPr>
            <a:spLocks noChangeShapeType="1"/>
          </p:cNvSpPr>
          <p:nvPr/>
        </p:nvSpPr>
        <p:spPr bwMode="auto">
          <a:xfrm>
            <a:off x="609600" y="533400"/>
            <a:ext cx="78803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4" name="Line 7"/>
          <p:cNvSpPr>
            <a:spLocks noChangeShapeType="1"/>
          </p:cNvSpPr>
          <p:nvPr/>
        </p:nvSpPr>
        <p:spPr bwMode="auto">
          <a:xfrm>
            <a:off x="609600" y="3679825"/>
            <a:ext cx="78803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Rectangle 3"/>
          <p:cNvSpPr>
            <a:spLocks noGrp="1" noChangeArrowheads="1"/>
          </p:cNvSpPr>
          <p:nvPr/>
        </p:nvSpPr>
        <p:spPr bwMode="auto">
          <a:xfrm>
            <a:off x="457200" y="4495800"/>
            <a:ext cx="8153400" cy="762000"/>
          </a:xfrm>
          <a:prstGeom prst="rect">
            <a:avLst/>
          </a:prstGeom>
          <a:noFill/>
          <a:ln>
            <a:noFill/>
          </a:ln>
          <a:effectLst>
            <a:outerShdw dist="12700"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tabLst>
                <a:tab pos="2060575" algn="l"/>
              </a:tabLst>
            </a:pPr>
            <a:r>
              <a:rPr lang="en-US" sz="2900" dirty="0" smtClean="0">
                <a:latin typeface="Book Antiqua" pitchFamily="18" charset="0"/>
              </a:rPr>
              <a:t>Chapter 5 (Page 157-170)</a:t>
            </a:r>
          </a:p>
          <a:p>
            <a:pPr algn="ctr">
              <a:tabLst>
                <a:tab pos="2060575" algn="l"/>
              </a:tabLst>
            </a:pPr>
            <a:endParaRPr lang="en-US" sz="2900" dirty="0">
              <a:latin typeface="Book Antiqua" pitchFamily="18" charset="0"/>
            </a:endParaRPr>
          </a:p>
          <a:p>
            <a:pPr algn="ctr">
              <a:tabLst>
                <a:tab pos="2060575" algn="l"/>
              </a:tabLst>
            </a:pPr>
            <a:r>
              <a:rPr lang="en-US" sz="2900" dirty="0">
                <a:latin typeface="Book Antiqua" pitchFamily="18" charset="0"/>
              </a:rPr>
              <a:t> </a:t>
            </a:r>
          </a:p>
        </p:txBody>
      </p:sp>
      <p:sp>
        <p:nvSpPr>
          <p:cNvPr id="3" name="Slide Number Placeholder 2"/>
          <p:cNvSpPr>
            <a:spLocks noGrp="1"/>
          </p:cNvSpPr>
          <p:nvPr>
            <p:ph type="sldNum" sz="quarter" idx="12"/>
          </p:nvPr>
        </p:nvSpPr>
        <p:spPr/>
        <p:txBody>
          <a:bodyPr/>
          <a:lstStyle/>
          <a:p>
            <a:fld id="{F7B948D0-8D64-4A9A-84D6-207D314734C6}" type="slidenum">
              <a:rPr lang="en-US" smtClean="0">
                <a:solidFill>
                  <a:schemeClr val="tx1"/>
                </a:solidFill>
                <a:latin typeface="Book Antiqua" pitchFamily="18" charset="0"/>
              </a:rPr>
              <a:t>1</a:t>
            </a:fld>
            <a:endParaRPr lang="en-US" dirty="0">
              <a:solidFill>
                <a:schemeClr val="tx1"/>
              </a:solidFill>
              <a:latin typeface="Book Antiqua" pitchFamily="18" charset="0"/>
            </a:endParaRPr>
          </a:p>
        </p:txBody>
      </p:sp>
    </p:spTree>
    <p:extLst>
      <p:ext uri="{BB962C8B-B14F-4D97-AF65-F5344CB8AC3E}">
        <p14:creationId xmlns:p14="http://schemas.microsoft.com/office/powerpoint/2010/main" val="4171856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l"/>
            <a:r>
              <a:rPr lang="en-US" sz="2800" dirty="0" smtClean="0">
                <a:latin typeface="Book Antiqua" pitchFamily="18" charset="0"/>
              </a:rPr>
              <a:t>4Ib. Binding of O</a:t>
            </a:r>
            <a:r>
              <a:rPr lang="en-US" sz="2800" baseline="-25000" dirty="0" smtClean="0">
                <a:latin typeface="Book Antiqua" pitchFamily="18" charset="0"/>
              </a:rPr>
              <a:t>2</a:t>
            </a:r>
            <a:r>
              <a:rPr lang="en-US" sz="2800" dirty="0" smtClean="0">
                <a:latin typeface="Book Antiqua" pitchFamily="18" charset="0"/>
              </a:rPr>
              <a:t> to </a:t>
            </a:r>
            <a:r>
              <a:rPr lang="en-US" sz="2800" dirty="0" smtClean="0">
                <a:latin typeface="Book Antiqua" pitchFamily="18" charset="0"/>
              </a:rPr>
              <a:t>Myoglobin is Hyperbolic</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10</a:t>
            </a:fld>
            <a:endParaRPr lang="en-US">
              <a:solidFill>
                <a:schemeClr val="tx1"/>
              </a:solidFill>
            </a:endParaRPr>
          </a:p>
        </p:txBody>
      </p:sp>
      <p:sp>
        <p:nvSpPr>
          <p:cNvPr id="21" name="Rectangle 1027"/>
          <p:cNvSpPr txBox="1">
            <a:spLocks noChangeArrowheads="1"/>
          </p:cNvSpPr>
          <p:nvPr/>
        </p:nvSpPr>
        <p:spPr>
          <a:xfrm>
            <a:off x="381000" y="990600"/>
            <a:ext cx="8558212" cy="5486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spcBef>
                <a:spcPts val="0"/>
              </a:spcBef>
              <a:buNone/>
              <a:defRPr/>
            </a:pPr>
            <a:r>
              <a:rPr lang="en-US" sz="2800" dirty="0" smtClean="0">
                <a:latin typeface="Book Antiqua" pitchFamily="18" charset="0"/>
                <a:ea typeface="ＭＳ Ｐゴシック" charset="-128"/>
              </a:rPr>
              <a:t>O</a:t>
            </a:r>
            <a:r>
              <a:rPr lang="en-US" sz="2800" baseline="-25000" dirty="0" smtClean="0">
                <a:latin typeface="Book Antiqua" pitchFamily="18" charset="0"/>
                <a:ea typeface="ＭＳ Ｐゴシック" charset="-128"/>
              </a:rPr>
              <a:t>2</a:t>
            </a:r>
            <a:r>
              <a:rPr lang="en-US" sz="2800" dirty="0" smtClean="0">
                <a:latin typeface="Book Antiqua" pitchFamily="18" charset="0"/>
                <a:ea typeface="ＭＳ Ｐゴシック" charset="-128"/>
              </a:rPr>
              <a:t> </a:t>
            </a:r>
            <a:r>
              <a:rPr lang="en-US" sz="2800" dirty="0" smtClean="0">
                <a:latin typeface="Book Antiqua" pitchFamily="18" charset="0"/>
                <a:ea typeface="ＭＳ Ｐゴシック" charset="-128"/>
              </a:rPr>
              <a:t>binds </a:t>
            </a:r>
            <a:r>
              <a:rPr lang="en-US" sz="2800" dirty="0" smtClean="0">
                <a:latin typeface="Book Antiqua" pitchFamily="18" charset="0"/>
                <a:ea typeface="ＭＳ Ｐゴシック" charset="-128"/>
              </a:rPr>
              <a:t>to the Fe(II) </a:t>
            </a:r>
            <a:r>
              <a:rPr lang="en-US" sz="2800" dirty="0" err="1" smtClean="0">
                <a:latin typeface="Book Antiqua" pitchFamily="18" charset="0"/>
                <a:ea typeface="ＭＳ Ｐゴシック" charset="-128"/>
              </a:rPr>
              <a:t>heme</a:t>
            </a:r>
            <a:r>
              <a:rPr lang="en-US" sz="2800" dirty="0" smtClean="0">
                <a:latin typeface="Book Antiqua" pitchFamily="18" charset="0"/>
                <a:ea typeface="ＭＳ Ｐゴシック" charset="-128"/>
              </a:rPr>
              <a:t> prosthetic group of myoglobin. Because </a:t>
            </a:r>
            <a:r>
              <a:rPr lang="en-US" sz="2800" dirty="0">
                <a:latin typeface="Book Antiqua" pitchFamily="18" charset="0"/>
                <a:ea typeface="ＭＳ Ｐゴシック" charset="-128"/>
              </a:rPr>
              <a:t>O</a:t>
            </a:r>
            <a:r>
              <a:rPr lang="en-US" sz="2800" baseline="-25000" dirty="0">
                <a:latin typeface="Book Antiqua" pitchFamily="18" charset="0"/>
                <a:ea typeface="ＭＳ Ｐゴシック" charset="-128"/>
              </a:rPr>
              <a:t>2</a:t>
            </a:r>
            <a:r>
              <a:rPr lang="en-US" sz="2800" dirty="0">
                <a:latin typeface="Book Antiqua" pitchFamily="18" charset="0"/>
                <a:ea typeface="ＭＳ Ｐゴシック" charset="-128"/>
              </a:rPr>
              <a:t> </a:t>
            </a:r>
            <a:r>
              <a:rPr lang="en-US" sz="2800" dirty="0" smtClean="0">
                <a:latin typeface="Book Antiqua" pitchFamily="18" charset="0"/>
                <a:ea typeface="ＭＳ Ｐゴシック" charset="-128"/>
              </a:rPr>
              <a:t>is a gas, it is necessary to adjust the ligand binding equation.</a:t>
            </a:r>
            <a:endParaRPr lang="en-US" sz="2800" dirty="0">
              <a:latin typeface="Book Antiqua" pitchFamily="18" charset="0"/>
              <a:ea typeface="ＭＳ Ｐゴシック" charset="-128"/>
            </a:endParaRPr>
          </a:p>
        </p:txBody>
      </p:sp>
      <p:pic>
        <p:nvPicPr>
          <p:cNvPr id="8"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9128"/>
          <a:stretch/>
        </p:blipFill>
        <p:spPr bwMode="auto">
          <a:xfrm>
            <a:off x="457200" y="2304593"/>
            <a:ext cx="3430829" cy="4172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419600" y="2223644"/>
            <a:ext cx="4038600" cy="1200329"/>
          </a:xfrm>
          <a:prstGeom prst="rect">
            <a:avLst/>
          </a:prstGeom>
          <a:noFill/>
        </p:spPr>
        <p:txBody>
          <a:bodyPr wrap="square" rtlCol="0">
            <a:spAutoFit/>
          </a:bodyPr>
          <a:lstStyle/>
          <a:p>
            <a:r>
              <a:rPr lang="en-US" sz="2400" dirty="0" smtClean="0">
                <a:latin typeface="Book Antiqua" pitchFamily="18" charset="0"/>
              </a:rPr>
              <a:t>Henry’s Law:</a:t>
            </a:r>
          </a:p>
          <a:p>
            <a:r>
              <a:rPr lang="en-US" sz="2400" dirty="0" smtClean="0">
                <a:latin typeface="Book Antiqua" pitchFamily="18" charset="0"/>
              </a:rPr>
              <a:t>p</a:t>
            </a:r>
            <a:r>
              <a:rPr lang="en-US" sz="2400" baseline="-25000" dirty="0" smtClean="0">
                <a:latin typeface="Book Antiqua" pitchFamily="18" charset="0"/>
              </a:rPr>
              <a:t>O</a:t>
            </a:r>
            <a:r>
              <a:rPr lang="en-US" sz="2400" baseline="-35000" dirty="0" smtClean="0">
                <a:latin typeface="Book Antiqua" pitchFamily="18" charset="0"/>
              </a:rPr>
              <a:t>2</a:t>
            </a:r>
            <a:r>
              <a:rPr lang="en-US" sz="2400" dirty="0" smtClean="0">
                <a:latin typeface="Book Antiqua" pitchFamily="18" charset="0"/>
              </a:rPr>
              <a:t> = </a:t>
            </a:r>
            <a:r>
              <a:rPr lang="en-US" sz="2400" dirty="0" err="1" smtClean="0">
                <a:latin typeface="Book Antiqua" pitchFamily="18" charset="0"/>
              </a:rPr>
              <a:t>k</a:t>
            </a:r>
            <a:r>
              <a:rPr lang="en-US" sz="2400" baseline="-25000" dirty="0" err="1" smtClean="0">
                <a:latin typeface="Book Antiqua" pitchFamily="18" charset="0"/>
              </a:rPr>
              <a:t>H</a:t>
            </a:r>
            <a:r>
              <a:rPr lang="en-US" sz="2400" dirty="0" smtClean="0">
                <a:latin typeface="Book Antiqua" pitchFamily="18" charset="0"/>
              </a:rPr>
              <a:t> x C</a:t>
            </a:r>
            <a:r>
              <a:rPr lang="en-US" sz="2400" baseline="-25000" dirty="0" smtClean="0">
                <a:latin typeface="Book Antiqua" pitchFamily="18" charset="0"/>
              </a:rPr>
              <a:t>O</a:t>
            </a:r>
            <a:r>
              <a:rPr lang="en-US" sz="2400" baseline="-35000" dirty="0" smtClean="0">
                <a:latin typeface="Book Antiqua" pitchFamily="18" charset="0"/>
              </a:rPr>
              <a:t>2</a:t>
            </a:r>
          </a:p>
          <a:p>
            <a:r>
              <a:rPr lang="en-US" sz="2400" dirty="0" smtClean="0">
                <a:latin typeface="Book Antiqua" pitchFamily="18" charset="0"/>
              </a:rPr>
              <a:t>Partial Pressure (p</a:t>
            </a:r>
            <a:r>
              <a:rPr lang="en-US" sz="2400" baseline="-25000" dirty="0" smtClean="0">
                <a:latin typeface="Book Antiqua" pitchFamily="18" charset="0"/>
              </a:rPr>
              <a:t>O</a:t>
            </a:r>
            <a:r>
              <a:rPr lang="en-US" sz="2400" baseline="-35000" dirty="0" smtClean="0">
                <a:latin typeface="Book Antiqua" pitchFamily="18" charset="0"/>
              </a:rPr>
              <a:t>2</a:t>
            </a:r>
            <a:r>
              <a:rPr lang="en-US" sz="2400" dirty="0" smtClean="0">
                <a:latin typeface="Book Antiqua" pitchFamily="18" charset="0"/>
              </a:rPr>
              <a:t>)  [O</a:t>
            </a:r>
            <a:r>
              <a:rPr lang="en-US" sz="2400" baseline="-25000" dirty="0" smtClean="0">
                <a:latin typeface="Book Antiqua" pitchFamily="18" charset="0"/>
              </a:rPr>
              <a:t>2</a:t>
            </a:r>
            <a:r>
              <a:rPr lang="en-US" sz="2400" dirty="0" smtClean="0">
                <a:latin typeface="Book Antiqua" pitchFamily="18" charset="0"/>
              </a:rPr>
              <a:t>] </a:t>
            </a:r>
          </a:p>
        </p:txBody>
      </p:sp>
      <mc:AlternateContent xmlns:mc="http://schemas.openxmlformats.org/markup-compatibility/2006" xmlns:a14="http://schemas.microsoft.com/office/drawing/2010/main">
        <mc:Choice Requires="a14">
          <p:sp>
            <p:nvSpPr>
              <p:cNvPr id="10" name="Rectangle 9"/>
              <p:cNvSpPr/>
              <p:nvPr/>
            </p:nvSpPr>
            <p:spPr>
              <a:xfrm>
                <a:off x="5105400" y="3479548"/>
                <a:ext cx="2358017" cy="7876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2400" i="0" smtClean="0">
                          <a:latin typeface="Cambria Math"/>
                          <a:ea typeface="ＭＳ Ｐゴシック" charset="-128"/>
                        </a:rPr>
                        <m:t>θ</m:t>
                      </m:r>
                      <m:r>
                        <a:rPr lang="en-US" sz="2400" i="0">
                          <a:latin typeface="Cambria Math"/>
                          <a:ea typeface="ＭＳ Ｐゴシック" charset="-128"/>
                        </a:rPr>
                        <m:t> =</m:t>
                      </m:r>
                      <m:r>
                        <a:rPr lang="en-US" sz="2400" i="0" smtClean="0">
                          <a:latin typeface="Cambria Math"/>
                          <a:ea typeface="ＭＳ Ｐゴシック" charset="-128"/>
                        </a:rPr>
                        <m:t> </m:t>
                      </m:r>
                      <m:sSub>
                        <m:sSubPr>
                          <m:ctrlPr>
                            <a:rPr lang="en-US" sz="2400" i="1">
                              <a:latin typeface="Cambria Math"/>
                              <a:ea typeface="ＭＳ Ｐゴシック" charset="-128"/>
                            </a:rPr>
                          </m:ctrlPr>
                        </m:sSubPr>
                        <m:e>
                          <m:f>
                            <m:fPr>
                              <m:ctrlPr>
                                <a:rPr lang="en-US" sz="2400" i="1" smtClean="0">
                                  <a:latin typeface="Cambria Math"/>
                                  <a:ea typeface="ＭＳ Ｐゴシック" charset="-128"/>
                                </a:rPr>
                              </m:ctrlPr>
                            </m:fPr>
                            <m:num>
                              <m:sSub>
                                <m:sSubPr>
                                  <m:ctrlPr>
                                    <a:rPr lang="en-US" sz="2400" i="1" smtClean="0">
                                      <a:latin typeface="Cambria Math"/>
                                      <a:ea typeface="ＭＳ Ｐゴシック" charset="-128"/>
                                    </a:rPr>
                                  </m:ctrlPr>
                                </m:sSubPr>
                                <m:e>
                                  <m:r>
                                    <m:rPr>
                                      <m:sty m:val="p"/>
                                    </m:rPr>
                                    <a:rPr lang="en-US" sz="2400" b="0" i="0" smtClean="0">
                                      <a:latin typeface="Cambria Math"/>
                                      <a:ea typeface="ＭＳ Ｐゴシック" charset="-128"/>
                                    </a:rPr>
                                    <m:t>p</m:t>
                                  </m:r>
                                </m:e>
                                <m:sub>
                                  <m:r>
                                    <m:rPr>
                                      <m:sty m:val="p"/>
                                    </m:rPr>
                                    <a:rPr lang="en-US" sz="2400" b="0" i="0" smtClean="0">
                                      <a:latin typeface="Cambria Math"/>
                                      <a:ea typeface="ＭＳ Ｐゴシック" charset="-128"/>
                                    </a:rPr>
                                    <m:t>O</m:t>
                                  </m:r>
                                  <m:r>
                                    <a:rPr lang="en-US" sz="2400" b="0" i="0" smtClean="0">
                                      <a:latin typeface="Cambria Math"/>
                                      <a:ea typeface="ＭＳ Ｐゴシック" charset="-128"/>
                                    </a:rPr>
                                    <m:t>2</m:t>
                                  </m:r>
                                </m:sub>
                              </m:sSub>
                            </m:num>
                            <m:den>
                              <m:sSub>
                                <m:sSubPr>
                                  <m:ctrlPr>
                                    <a:rPr lang="en-US" sz="2400" i="1">
                                      <a:latin typeface="Cambria Math"/>
                                      <a:ea typeface="ＭＳ Ｐゴシック" charset="-128"/>
                                    </a:rPr>
                                  </m:ctrlPr>
                                </m:sSubPr>
                                <m:e>
                                  <m:r>
                                    <m:rPr>
                                      <m:sty m:val="p"/>
                                    </m:rPr>
                                    <a:rPr lang="en-US" sz="2400" i="0">
                                      <a:latin typeface="Cambria Math"/>
                                      <a:ea typeface="ＭＳ Ｐゴシック" charset="-128"/>
                                    </a:rPr>
                                    <m:t>p</m:t>
                                  </m:r>
                                </m:e>
                                <m:sub>
                                  <m:r>
                                    <m:rPr>
                                      <m:sty m:val="p"/>
                                    </m:rPr>
                                    <a:rPr lang="en-US" sz="2400" i="0">
                                      <a:latin typeface="Cambria Math"/>
                                      <a:ea typeface="ＭＳ Ｐゴシック" charset="-128"/>
                                    </a:rPr>
                                    <m:t>O</m:t>
                                  </m:r>
                                  <m:r>
                                    <a:rPr lang="en-US" sz="2400" i="0">
                                      <a:latin typeface="Cambria Math"/>
                                      <a:ea typeface="ＭＳ Ｐゴシック" charset="-128"/>
                                    </a:rPr>
                                    <m:t>2</m:t>
                                  </m:r>
                                </m:sub>
                              </m:sSub>
                              <m:r>
                                <a:rPr lang="en-US" sz="2400" b="0" i="0" smtClean="0">
                                  <a:latin typeface="Cambria Math"/>
                                  <a:ea typeface="ＭＳ Ｐゴシック" charset="-128"/>
                                </a:rPr>
                                <m:t>+</m:t>
                              </m:r>
                              <m:sSub>
                                <m:sSubPr>
                                  <m:ctrlPr>
                                    <a:rPr lang="en-US" sz="2400" b="0" i="1" smtClean="0">
                                      <a:latin typeface="Cambria Math"/>
                                      <a:ea typeface="ＭＳ Ｐゴシック" charset="-128"/>
                                    </a:rPr>
                                  </m:ctrlPr>
                                </m:sSubPr>
                                <m:e>
                                  <m:r>
                                    <m:rPr>
                                      <m:sty m:val="p"/>
                                    </m:rPr>
                                    <a:rPr lang="en-US" sz="2400" b="0" i="0" smtClean="0">
                                      <a:latin typeface="Cambria Math"/>
                                      <a:ea typeface="ＭＳ Ｐゴシック" charset="-128"/>
                                    </a:rPr>
                                    <m:t>P</m:t>
                                  </m:r>
                                </m:e>
                                <m:sub>
                                  <m:r>
                                    <a:rPr lang="en-US" sz="2400" b="0" i="0" smtClean="0">
                                      <a:latin typeface="Cambria Math"/>
                                      <a:ea typeface="ＭＳ Ｐゴシック" charset="-128"/>
                                    </a:rPr>
                                    <m:t>50</m:t>
                                  </m:r>
                                </m:sub>
                              </m:sSub>
                            </m:den>
                          </m:f>
                          <m:r>
                            <a:rPr lang="en-US" sz="2400" b="0" i="0" smtClean="0">
                              <a:latin typeface="Cambria Math"/>
                              <a:ea typeface="ＭＳ Ｐゴシック" charset="-128"/>
                            </a:rPr>
                            <m:t> </m:t>
                          </m:r>
                        </m:e>
                        <m:sub>
                          <m:r>
                            <a:rPr lang="en-US" sz="2400" b="0" i="0" smtClean="0">
                              <a:latin typeface="Cambria Math"/>
                              <a:ea typeface="ＭＳ Ｐゴシック" charset="-128"/>
                            </a:rPr>
                            <m:t> </m:t>
                          </m:r>
                        </m:sub>
                      </m:sSub>
                    </m:oMath>
                  </m:oMathPara>
                </a14:m>
                <a:endParaRPr lang="en-US" sz="2400" dirty="0"/>
              </a:p>
            </p:txBody>
          </p:sp>
        </mc:Choice>
        <mc:Fallback xmlns="">
          <p:sp>
            <p:nvSpPr>
              <p:cNvPr id="10" name="Rectangle 9"/>
              <p:cNvSpPr>
                <a:spLocks noRot="1" noChangeAspect="1" noMove="1" noResize="1" noEditPoints="1" noAdjustHandles="1" noChangeArrowheads="1" noChangeShapeType="1" noTextEdit="1"/>
              </p:cNvSpPr>
              <p:nvPr/>
            </p:nvSpPr>
            <p:spPr>
              <a:xfrm>
                <a:off x="5105400" y="3479548"/>
                <a:ext cx="2358017" cy="787652"/>
              </a:xfrm>
              <a:prstGeom prst="rect">
                <a:avLst/>
              </a:prstGeom>
              <a:blipFill rotWithShape="1">
                <a:blip r:embed="rId3"/>
                <a:stretch>
                  <a:fillRect/>
                </a:stretch>
              </a:blipFill>
            </p:spPr>
            <p:txBody>
              <a:bodyPr/>
              <a:lstStyle/>
              <a:p>
                <a:r>
                  <a:rPr lang="en-US">
                    <a:noFill/>
                  </a:rPr>
                  <a:t> </a:t>
                </a:r>
              </a:p>
            </p:txBody>
          </p:sp>
        </mc:Fallback>
      </mc:AlternateContent>
      <p:pic>
        <p:nvPicPr>
          <p:cNvPr id="11" name="Picture 2"/>
          <p:cNvPicPr>
            <a:picLocks noChangeAspect="1"/>
          </p:cNvPicPr>
          <p:nvPr/>
        </p:nvPicPr>
        <p:blipFill rotWithShape="1">
          <a:blip r:embed="rId4" cstate="print">
            <a:extLst>
              <a:ext uri="{28A0092B-C50C-407E-A947-70E740481C1C}">
                <a14:useLocalDpi xmlns:a14="http://schemas.microsoft.com/office/drawing/2010/main" val="0"/>
              </a:ext>
            </a:extLst>
          </a:blip>
          <a:srcRect b="8139"/>
          <a:stretch/>
        </p:blipFill>
        <p:spPr bwMode="auto">
          <a:xfrm>
            <a:off x="4598822" y="4267200"/>
            <a:ext cx="3325978" cy="2410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34639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l"/>
            <a:r>
              <a:rPr lang="en-US" sz="2800" dirty="0" smtClean="0">
                <a:latin typeface="Book Antiqua" pitchFamily="18" charset="0"/>
              </a:rPr>
              <a:t>4Ic. Binding Strengths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11</a:t>
            </a:fld>
            <a:endParaRPr lang="en-US">
              <a:solidFill>
                <a:schemeClr val="tx1"/>
              </a:solidFill>
            </a:endParaRPr>
          </a:p>
        </p:txBody>
      </p:sp>
      <p:sp>
        <p:nvSpPr>
          <p:cNvPr id="21" name="Rectangle 1027"/>
          <p:cNvSpPr txBox="1">
            <a:spLocks noChangeArrowheads="1"/>
          </p:cNvSpPr>
          <p:nvPr/>
        </p:nvSpPr>
        <p:spPr>
          <a:xfrm>
            <a:off x="381000" y="1219200"/>
            <a:ext cx="8558212" cy="5486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Bef>
                <a:spcPts val="0"/>
              </a:spcBef>
              <a:buFont typeface="Wingdings" pitchFamily="2" charset="2"/>
              <a:buChar char="§"/>
              <a:defRPr/>
            </a:pPr>
            <a:r>
              <a:rPr lang="en-US" sz="2800" dirty="0" smtClean="0">
                <a:latin typeface="Book Antiqua" pitchFamily="18" charset="0"/>
                <a:ea typeface="ＭＳ Ｐゴシック" charset="-128"/>
              </a:rPr>
              <a:t>Magnitudes</a:t>
            </a:r>
          </a:p>
          <a:p>
            <a:pPr lvl="1">
              <a:lnSpc>
                <a:spcPct val="120000"/>
              </a:lnSpc>
            </a:pPr>
            <a:r>
              <a:rPr lang="en-US" dirty="0">
                <a:latin typeface="Book Antiqua" pitchFamily="18" charset="0"/>
              </a:rPr>
              <a:t>Strong binding: </a:t>
            </a:r>
            <a:r>
              <a:rPr lang="en-US" dirty="0" err="1">
                <a:latin typeface="Book Antiqua" pitchFamily="18" charset="0"/>
              </a:rPr>
              <a:t>K</a:t>
            </a:r>
            <a:r>
              <a:rPr lang="en-US" baseline="-25000" dirty="0" err="1">
                <a:latin typeface="Book Antiqua" pitchFamily="18" charset="0"/>
              </a:rPr>
              <a:t>d</a:t>
            </a:r>
            <a:r>
              <a:rPr lang="en-US" dirty="0">
                <a:latin typeface="Book Antiqua" pitchFamily="18" charset="0"/>
              </a:rPr>
              <a:t> &lt; 10 </a:t>
            </a:r>
            <a:r>
              <a:rPr lang="en-US" dirty="0" err="1">
                <a:latin typeface="Book Antiqua" pitchFamily="18" charset="0"/>
              </a:rPr>
              <a:t>nM</a:t>
            </a:r>
            <a:r>
              <a:rPr lang="en-US" dirty="0">
                <a:latin typeface="Book Antiqua" pitchFamily="18" charset="0"/>
              </a:rPr>
              <a:t> </a:t>
            </a:r>
          </a:p>
          <a:p>
            <a:pPr lvl="1">
              <a:lnSpc>
                <a:spcPct val="120000"/>
              </a:lnSpc>
            </a:pPr>
            <a:r>
              <a:rPr lang="en-US" dirty="0">
                <a:latin typeface="Book Antiqua" pitchFamily="18" charset="0"/>
              </a:rPr>
              <a:t>Weak binding: </a:t>
            </a:r>
            <a:r>
              <a:rPr lang="en-US" dirty="0" smtClean="0">
                <a:latin typeface="Book Antiqua" pitchFamily="18" charset="0"/>
              </a:rPr>
              <a:t>  </a:t>
            </a:r>
            <a:r>
              <a:rPr lang="en-US" dirty="0" err="1" smtClean="0">
                <a:latin typeface="Book Antiqua" pitchFamily="18" charset="0"/>
              </a:rPr>
              <a:t>K</a:t>
            </a:r>
            <a:r>
              <a:rPr lang="en-US" baseline="-25000" dirty="0" err="1" smtClean="0">
                <a:latin typeface="Book Antiqua" pitchFamily="18" charset="0"/>
              </a:rPr>
              <a:t>d</a:t>
            </a:r>
            <a:r>
              <a:rPr lang="en-US" dirty="0" smtClean="0">
                <a:latin typeface="Book Antiqua" pitchFamily="18" charset="0"/>
              </a:rPr>
              <a:t> </a:t>
            </a:r>
            <a:r>
              <a:rPr lang="en-US" dirty="0">
                <a:latin typeface="Book Antiqua" pitchFamily="18" charset="0"/>
              </a:rPr>
              <a:t>&gt; 10 </a:t>
            </a:r>
            <a:r>
              <a:rPr lang="en-US" dirty="0">
                <a:latin typeface="Book Antiqua" pitchFamily="18" charset="0"/>
                <a:sym typeface="Symbol" pitchFamily="18" charset="2"/>
              </a:rPr>
              <a:t></a:t>
            </a:r>
            <a:r>
              <a:rPr lang="en-US" dirty="0">
                <a:latin typeface="Book Antiqua" pitchFamily="18" charset="0"/>
              </a:rPr>
              <a:t>M </a:t>
            </a:r>
            <a:r>
              <a:rPr lang="en-US" i="1" dirty="0">
                <a:latin typeface="Book Antiqua" pitchFamily="18" charset="0"/>
              </a:rPr>
              <a:t> </a:t>
            </a:r>
          </a:p>
          <a:p>
            <a:pPr marL="0" indent="0">
              <a:lnSpc>
                <a:spcPct val="90000"/>
              </a:lnSpc>
              <a:spcBef>
                <a:spcPts val="0"/>
              </a:spcBef>
              <a:buNone/>
              <a:defRPr/>
            </a:pPr>
            <a:r>
              <a:rPr lang="en-US" sz="2800" dirty="0" smtClean="0">
                <a:latin typeface="Book Antiqua" pitchFamily="18" charset="0"/>
                <a:ea typeface="ＭＳ Ｐゴシック" charset="-128"/>
              </a:rPr>
              <a:t> </a:t>
            </a:r>
            <a:endParaRPr lang="en-US" sz="2800" dirty="0">
              <a:latin typeface="Book Antiqua" pitchFamily="18" charset="0"/>
              <a:ea typeface="ＭＳ Ｐゴシック" charset="-128"/>
            </a:endParaRPr>
          </a:p>
        </p:txBody>
      </p:sp>
      <p:pic>
        <p:nvPicPr>
          <p:cNvPr id="7"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69289"/>
          <a:stretch/>
        </p:blipFill>
        <p:spPr bwMode="auto">
          <a:xfrm>
            <a:off x="1314907" y="3194332"/>
            <a:ext cx="6457493" cy="2215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066800" y="5410200"/>
            <a:ext cx="7086600" cy="1200329"/>
          </a:xfrm>
          <a:prstGeom prst="rect">
            <a:avLst/>
          </a:prstGeom>
          <a:noFill/>
        </p:spPr>
        <p:txBody>
          <a:bodyPr wrap="square" rtlCol="0">
            <a:spAutoFit/>
          </a:bodyPr>
          <a:lstStyle/>
          <a:p>
            <a:r>
              <a:rPr lang="en-US" sz="2400" dirty="0" smtClean="0">
                <a:latin typeface="Book Antiqua" pitchFamily="18" charset="0"/>
              </a:rPr>
              <a:t>*Note that a reported dissociation constant is valid only for the particular solution conditions under which it was measured.</a:t>
            </a:r>
            <a:endParaRPr lang="en-US" sz="2400" dirty="0">
              <a:latin typeface="Book Antiqua" pitchFamily="18" charset="0"/>
            </a:endParaRPr>
          </a:p>
        </p:txBody>
      </p:sp>
    </p:spTree>
    <p:extLst>
      <p:ext uri="{BB962C8B-B14F-4D97-AF65-F5344CB8AC3E}">
        <p14:creationId xmlns:p14="http://schemas.microsoft.com/office/powerpoint/2010/main" val="38890104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l"/>
            <a:r>
              <a:rPr lang="en-US" sz="2800" dirty="0">
                <a:latin typeface="Book Antiqua" pitchFamily="18" charset="0"/>
              </a:rPr>
              <a:t>5</a:t>
            </a:r>
            <a:r>
              <a:rPr lang="en-US" sz="2800" dirty="0" smtClean="0">
                <a:latin typeface="Book Antiqua" pitchFamily="18" charset="0"/>
              </a:rPr>
              <a:t>. </a:t>
            </a:r>
            <a:r>
              <a:rPr lang="en-US" sz="2800" dirty="0" smtClean="0">
                <a:latin typeface="Book Antiqua" pitchFamily="18" charset="0"/>
              </a:rPr>
              <a:t>Binding </a:t>
            </a:r>
            <a:r>
              <a:rPr lang="en-US" sz="2800" dirty="0" smtClean="0">
                <a:latin typeface="Book Antiqua" pitchFamily="18" charset="0"/>
              </a:rPr>
              <a:t>Specificity Models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12</a:t>
            </a:fld>
            <a:endParaRPr lang="en-US">
              <a:solidFill>
                <a:schemeClr val="tx1"/>
              </a:solidFill>
            </a:endParaRPr>
          </a:p>
        </p:txBody>
      </p:sp>
      <p:sp>
        <p:nvSpPr>
          <p:cNvPr id="21" name="Rectangle 1027"/>
          <p:cNvSpPr txBox="1">
            <a:spLocks noChangeArrowheads="1"/>
          </p:cNvSpPr>
          <p:nvPr/>
        </p:nvSpPr>
        <p:spPr>
          <a:xfrm>
            <a:off x="381000" y="990600"/>
            <a:ext cx="8558212" cy="5486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spcBef>
                <a:spcPts val="0"/>
              </a:spcBef>
              <a:buNone/>
              <a:defRPr/>
            </a:pPr>
            <a:r>
              <a:rPr lang="en-US" sz="2500" dirty="0" smtClean="0">
                <a:latin typeface="Book Antiqua" pitchFamily="18" charset="0"/>
                <a:ea typeface="ＭＳ Ｐゴシック" charset="-128"/>
              </a:rPr>
              <a:t>Proteins typically have high specificity: Only certain ligands bind.</a:t>
            </a:r>
          </a:p>
          <a:p>
            <a:pPr marL="0" indent="0">
              <a:lnSpc>
                <a:spcPct val="90000"/>
              </a:lnSpc>
              <a:spcBef>
                <a:spcPts val="0"/>
              </a:spcBef>
              <a:buNone/>
              <a:defRPr/>
            </a:pPr>
            <a:endParaRPr lang="en-US" sz="2500" dirty="0">
              <a:latin typeface="Book Antiqua" pitchFamily="18" charset="0"/>
              <a:ea typeface="ＭＳ Ｐゴシック" charset="-128"/>
            </a:endParaRPr>
          </a:p>
          <a:p>
            <a:pPr marL="457200" indent="-457200">
              <a:lnSpc>
                <a:spcPct val="90000"/>
              </a:lnSpc>
              <a:spcBef>
                <a:spcPts val="0"/>
              </a:spcBef>
              <a:buAutoNum type="alphaUcPeriod"/>
              <a:defRPr/>
            </a:pPr>
            <a:r>
              <a:rPr lang="en-US" sz="2500" dirty="0" smtClean="0">
                <a:latin typeface="Book Antiqua" pitchFamily="18" charset="0"/>
                <a:ea typeface="ＭＳ Ｐゴシック" charset="-128"/>
              </a:rPr>
              <a:t>Lock-and-Key Model</a:t>
            </a:r>
          </a:p>
          <a:p>
            <a:pPr marL="457200" indent="-457200">
              <a:lnSpc>
                <a:spcPct val="90000"/>
              </a:lnSpc>
              <a:spcBef>
                <a:spcPts val="0"/>
              </a:spcBef>
              <a:buAutoNum type="alphaUcPeriod"/>
              <a:defRPr/>
            </a:pPr>
            <a:endParaRPr lang="en-US" sz="2500" dirty="0" smtClean="0">
              <a:latin typeface="Book Antiqua" pitchFamily="18" charset="0"/>
              <a:ea typeface="ＭＳ Ｐゴシック" charset="-128"/>
            </a:endParaRPr>
          </a:p>
          <a:p>
            <a:pPr lvl="1">
              <a:lnSpc>
                <a:spcPct val="90000"/>
              </a:lnSpc>
              <a:spcBef>
                <a:spcPts val="0"/>
              </a:spcBef>
              <a:buFont typeface="Wingdings" pitchFamily="2" charset="2"/>
              <a:buChar char="§"/>
              <a:defRPr/>
            </a:pPr>
            <a:r>
              <a:rPr lang="en-US" sz="2500" dirty="0" smtClean="0">
                <a:latin typeface="Book Antiqua" pitchFamily="18" charset="0"/>
                <a:ea typeface="ＭＳ Ｐゴシック" charset="-128"/>
              </a:rPr>
              <a:t>High specificity can be explained by the complementary of the binding site and the ligand</a:t>
            </a:r>
          </a:p>
          <a:p>
            <a:pPr lvl="2">
              <a:lnSpc>
                <a:spcPct val="90000"/>
              </a:lnSpc>
              <a:spcBef>
                <a:spcPts val="0"/>
              </a:spcBef>
              <a:buFontTx/>
              <a:buChar char="-"/>
              <a:defRPr/>
            </a:pPr>
            <a:r>
              <a:rPr lang="en-US" sz="2500" dirty="0" smtClean="0">
                <a:latin typeface="Book Antiqua" pitchFamily="18" charset="0"/>
                <a:ea typeface="ＭＳ Ｐゴシック" charset="-128"/>
              </a:rPr>
              <a:t>Complementary in size, shape, charge, or hydrophobic/hydrophilic character</a:t>
            </a:r>
          </a:p>
          <a:p>
            <a:pPr lvl="2">
              <a:lnSpc>
                <a:spcPct val="90000"/>
              </a:lnSpc>
              <a:spcBef>
                <a:spcPts val="0"/>
              </a:spcBef>
              <a:buFontTx/>
              <a:buChar char="-"/>
              <a:defRPr/>
            </a:pPr>
            <a:endParaRPr lang="en-US" sz="2500" dirty="0" smtClean="0">
              <a:latin typeface="Book Antiqua" pitchFamily="18" charset="0"/>
              <a:ea typeface="ＭＳ Ｐゴシック" charset="-128"/>
            </a:endParaRPr>
          </a:p>
          <a:p>
            <a:pPr marL="800100" lvl="3" indent="-342900">
              <a:lnSpc>
                <a:spcPct val="90000"/>
              </a:lnSpc>
              <a:spcBef>
                <a:spcPts val="0"/>
              </a:spcBef>
              <a:buFont typeface="Wingdings" pitchFamily="2" charset="2"/>
              <a:buChar char="§"/>
              <a:defRPr/>
            </a:pPr>
            <a:r>
              <a:rPr lang="en-US" sz="2500" dirty="0" smtClean="0">
                <a:latin typeface="Book Antiqua" pitchFamily="18" charset="0"/>
                <a:ea typeface="ＭＳ Ｐゴシック" charset="-128"/>
              </a:rPr>
              <a:t>“Lock and key” model by Emil Fisher (1894) assumes that complementary surfaces are preformed</a:t>
            </a:r>
          </a:p>
          <a:p>
            <a:pPr marL="457200" indent="-457200">
              <a:lnSpc>
                <a:spcPct val="90000"/>
              </a:lnSpc>
              <a:spcBef>
                <a:spcPts val="0"/>
              </a:spcBef>
              <a:buAutoNum type="alphaUcPeriod"/>
              <a:defRPr/>
            </a:pPr>
            <a:endParaRPr lang="en-US" sz="2500" dirty="0">
              <a:latin typeface="Book Antiqua" pitchFamily="18" charset="0"/>
              <a:ea typeface="ＭＳ Ｐゴシック" charset="-128"/>
            </a:endParaRPr>
          </a:p>
        </p:txBody>
      </p:sp>
      <p:sp>
        <p:nvSpPr>
          <p:cNvPr id="8" name="AutoShape 6"/>
          <p:cNvSpPr>
            <a:spLocks noChangeArrowheads="1"/>
          </p:cNvSpPr>
          <p:nvPr/>
        </p:nvSpPr>
        <p:spPr bwMode="auto">
          <a:xfrm rot="-16646">
            <a:off x="2894013" y="5564628"/>
            <a:ext cx="838200" cy="381000"/>
          </a:xfrm>
          <a:prstGeom prst="flowChartOnlineStorage">
            <a:avLst/>
          </a:prstGeom>
          <a:solidFill>
            <a:srgbClr val="FF9999"/>
          </a:solidFill>
          <a:ln w="9525">
            <a:solidFill>
              <a:schemeClr val="tx1"/>
            </a:solidFill>
            <a:miter lim="800000"/>
            <a:headEnd/>
            <a:tailEnd/>
          </a:ln>
        </p:spPr>
        <p:txBody>
          <a:bodyPr wrap="none" anchor="ctr"/>
          <a:lstStyle/>
          <a:p>
            <a:pPr eaLnBrk="0" hangingPunct="0"/>
            <a:endParaRPr lang="en-US"/>
          </a:p>
        </p:txBody>
      </p:sp>
      <p:sp>
        <p:nvSpPr>
          <p:cNvPr id="9" name="AutoShape 7"/>
          <p:cNvSpPr>
            <a:spLocks noChangeArrowheads="1"/>
          </p:cNvSpPr>
          <p:nvPr/>
        </p:nvSpPr>
        <p:spPr bwMode="auto">
          <a:xfrm rot="5415059">
            <a:off x="1255713" y="5297928"/>
            <a:ext cx="685800" cy="914400"/>
          </a:xfrm>
          <a:prstGeom prst="flowChartPunchedTape">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10" name="AutoShape 8"/>
          <p:cNvSpPr>
            <a:spLocks noChangeArrowheads="1"/>
          </p:cNvSpPr>
          <p:nvPr/>
        </p:nvSpPr>
        <p:spPr bwMode="auto">
          <a:xfrm rot="-16646">
            <a:off x="7008813" y="5412228"/>
            <a:ext cx="838200" cy="381000"/>
          </a:xfrm>
          <a:prstGeom prst="flowChartOnlineStorage">
            <a:avLst/>
          </a:prstGeom>
          <a:solidFill>
            <a:srgbClr val="FF9999"/>
          </a:solidFill>
          <a:ln w="9525">
            <a:solidFill>
              <a:schemeClr val="tx1"/>
            </a:solidFill>
            <a:miter lim="800000"/>
            <a:headEnd/>
            <a:tailEnd/>
          </a:ln>
        </p:spPr>
        <p:txBody>
          <a:bodyPr wrap="none" anchor="ctr"/>
          <a:lstStyle/>
          <a:p>
            <a:pPr eaLnBrk="0" hangingPunct="0"/>
            <a:endParaRPr lang="en-US"/>
          </a:p>
        </p:txBody>
      </p:sp>
      <p:sp>
        <p:nvSpPr>
          <p:cNvPr id="11" name="AutoShape 9"/>
          <p:cNvSpPr>
            <a:spLocks noChangeArrowheads="1"/>
          </p:cNvSpPr>
          <p:nvPr/>
        </p:nvSpPr>
        <p:spPr bwMode="auto">
          <a:xfrm rot="5415059">
            <a:off x="6437313" y="5297928"/>
            <a:ext cx="685800" cy="914400"/>
          </a:xfrm>
          <a:prstGeom prst="flowChartPunchedTape">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12" name="Text Box 10"/>
          <p:cNvSpPr txBox="1">
            <a:spLocks noChangeArrowheads="1"/>
          </p:cNvSpPr>
          <p:nvPr/>
        </p:nvSpPr>
        <p:spPr bwMode="auto">
          <a:xfrm>
            <a:off x="2284413" y="5564628"/>
            <a:ext cx="35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hangingPunct="1"/>
            <a:r>
              <a:rPr lang="en-US" b="1">
                <a:latin typeface="Times New Roman" pitchFamily="18" charset="0"/>
              </a:rPr>
              <a:t>+</a:t>
            </a:r>
          </a:p>
        </p:txBody>
      </p:sp>
      <p:sp>
        <p:nvSpPr>
          <p:cNvPr id="13" name="Line 11"/>
          <p:cNvSpPr>
            <a:spLocks noChangeShapeType="1"/>
          </p:cNvSpPr>
          <p:nvPr/>
        </p:nvSpPr>
        <p:spPr bwMode="auto">
          <a:xfrm>
            <a:off x="4265613" y="5717028"/>
            <a:ext cx="1143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 name="Line 12"/>
          <p:cNvSpPr>
            <a:spLocks noChangeShapeType="1"/>
          </p:cNvSpPr>
          <p:nvPr/>
        </p:nvSpPr>
        <p:spPr bwMode="auto">
          <a:xfrm flipH="1">
            <a:off x="4265613" y="5869428"/>
            <a:ext cx="1066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40547946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l"/>
            <a:r>
              <a:rPr lang="en-US" sz="2800" dirty="0">
                <a:latin typeface="Book Antiqua" pitchFamily="18" charset="0"/>
              </a:rPr>
              <a:t>5</a:t>
            </a:r>
            <a:r>
              <a:rPr lang="en-US" sz="2800" dirty="0" smtClean="0">
                <a:latin typeface="Book Antiqua" pitchFamily="18" charset="0"/>
              </a:rPr>
              <a:t>. </a:t>
            </a:r>
            <a:r>
              <a:rPr lang="en-US" sz="2800" dirty="0" smtClean="0">
                <a:latin typeface="Book Antiqua" pitchFamily="18" charset="0"/>
              </a:rPr>
              <a:t>Binding </a:t>
            </a:r>
            <a:r>
              <a:rPr lang="en-US" sz="2800" dirty="0" smtClean="0">
                <a:latin typeface="Book Antiqua" pitchFamily="18" charset="0"/>
              </a:rPr>
              <a:t>Specificity</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13</a:t>
            </a:fld>
            <a:endParaRPr lang="en-US" dirty="0">
              <a:solidFill>
                <a:schemeClr val="tx1"/>
              </a:solidFill>
            </a:endParaRPr>
          </a:p>
        </p:txBody>
      </p:sp>
      <p:sp>
        <p:nvSpPr>
          <p:cNvPr id="21" name="Rectangle 1027"/>
          <p:cNvSpPr txBox="1">
            <a:spLocks noChangeArrowheads="1"/>
          </p:cNvSpPr>
          <p:nvPr/>
        </p:nvSpPr>
        <p:spPr>
          <a:xfrm>
            <a:off x="381000" y="990600"/>
            <a:ext cx="8558212" cy="5486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spcBef>
                <a:spcPts val="0"/>
              </a:spcBef>
              <a:buNone/>
              <a:defRPr/>
            </a:pPr>
            <a:r>
              <a:rPr lang="en-US" sz="2500" dirty="0" smtClean="0">
                <a:latin typeface="Book Antiqua" pitchFamily="18" charset="0"/>
                <a:ea typeface="ＭＳ Ｐゴシック" charset="-128"/>
              </a:rPr>
              <a:t>B. Induced Fit Model</a:t>
            </a:r>
          </a:p>
          <a:p>
            <a:pPr marL="457200" indent="-457200">
              <a:lnSpc>
                <a:spcPct val="90000"/>
              </a:lnSpc>
              <a:spcBef>
                <a:spcPts val="0"/>
              </a:spcBef>
              <a:buAutoNum type="alphaUcPeriod"/>
              <a:defRPr/>
            </a:pPr>
            <a:endParaRPr lang="en-US" sz="2500" dirty="0" smtClean="0">
              <a:latin typeface="Book Antiqua" pitchFamily="18" charset="0"/>
              <a:ea typeface="ＭＳ Ｐゴシック" charset="-128"/>
            </a:endParaRPr>
          </a:p>
          <a:p>
            <a:pPr lvl="1">
              <a:lnSpc>
                <a:spcPct val="90000"/>
              </a:lnSpc>
              <a:spcBef>
                <a:spcPts val="0"/>
              </a:spcBef>
              <a:buFont typeface="Wingdings" pitchFamily="2" charset="2"/>
              <a:buChar char="§"/>
              <a:defRPr/>
            </a:pPr>
            <a:r>
              <a:rPr lang="en-US" sz="2500" dirty="0" smtClean="0">
                <a:latin typeface="Book Antiqua" pitchFamily="18" charset="0"/>
                <a:ea typeface="ＭＳ Ｐゴシック" charset="-128"/>
              </a:rPr>
              <a:t>Conformational changes may occur upon ligand binding (Daniel </a:t>
            </a:r>
            <a:r>
              <a:rPr lang="en-US" sz="2500" dirty="0" err="1" smtClean="0">
                <a:latin typeface="Book Antiqua" pitchFamily="18" charset="0"/>
                <a:ea typeface="ＭＳ Ｐゴシック" charset="-128"/>
              </a:rPr>
              <a:t>Koshland</a:t>
            </a:r>
            <a:r>
              <a:rPr lang="en-US" sz="2500" dirty="0" smtClean="0">
                <a:latin typeface="Book Antiqua" pitchFamily="18" charset="0"/>
                <a:ea typeface="ＭＳ Ｐゴシック" charset="-128"/>
              </a:rPr>
              <a:t>, 1958)</a:t>
            </a:r>
          </a:p>
          <a:p>
            <a:pPr lvl="2">
              <a:lnSpc>
                <a:spcPct val="90000"/>
              </a:lnSpc>
              <a:spcBef>
                <a:spcPts val="0"/>
              </a:spcBef>
              <a:buFontTx/>
              <a:buChar char="-"/>
              <a:defRPr/>
            </a:pPr>
            <a:r>
              <a:rPr lang="en-US" sz="2500" dirty="0" smtClean="0">
                <a:latin typeface="Book Antiqua" pitchFamily="18" charset="0"/>
                <a:ea typeface="ＭＳ Ｐゴシック" charset="-128"/>
              </a:rPr>
              <a:t>Induced fit allows for tighter binding of the ligand</a:t>
            </a:r>
          </a:p>
          <a:p>
            <a:pPr lvl="2">
              <a:lnSpc>
                <a:spcPct val="90000"/>
              </a:lnSpc>
              <a:spcBef>
                <a:spcPts val="0"/>
              </a:spcBef>
              <a:buFontTx/>
              <a:buChar char="-"/>
              <a:defRPr/>
            </a:pPr>
            <a:r>
              <a:rPr lang="en-US" sz="2500" dirty="0" smtClean="0">
                <a:latin typeface="Book Antiqua" pitchFamily="18" charset="0"/>
                <a:ea typeface="ＭＳ Ｐゴシック" charset="-128"/>
              </a:rPr>
              <a:t>Induced fit allows for high binding for different ligands</a:t>
            </a:r>
          </a:p>
          <a:p>
            <a:pPr lvl="2">
              <a:lnSpc>
                <a:spcPct val="90000"/>
              </a:lnSpc>
              <a:spcBef>
                <a:spcPts val="0"/>
              </a:spcBef>
              <a:buFontTx/>
              <a:buChar char="-"/>
              <a:defRPr/>
            </a:pPr>
            <a:endParaRPr lang="en-US" sz="2500" dirty="0" smtClean="0">
              <a:latin typeface="Book Antiqua" pitchFamily="18" charset="0"/>
              <a:ea typeface="ＭＳ Ｐゴシック" charset="-128"/>
            </a:endParaRPr>
          </a:p>
          <a:p>
            <a:pPr marL="800100" lvl="3" indent="-342900">
              <a:lnSpc>
                <a:spcPct val="90000"/>
              </a:lnSpc>
              <a:spcBef>
                <a:spcPts val="0"/>
              </a:spcBef>
              <a:buFont typeface="Wingdings" pitchFamily="2" charset="2"/>
              <a:buChar char="§"/>
              <a:defRPr/>
            </a:pPr>
            <a:r>
              <a:rPr lang="en-US" sz="2500" dirty="0" smtClean="0">
                <a:latin typeface="Book Antiqua" pitchFamily="18" charset="0"/>
                <a:ea typeface="ＭＳ Ｐゴシック" charset="-128"/>
              </a:rPr>
              <a:t>Both the ligand and the protein can change their conformations in thermodynamically favorable way</a:t>
            </a:r>
          </a:p>
          <a:p>
            <a:pPr marL="457200" indent="-457200">
              <a:lnSpc>
                <a:spcPct val="90000"/>
              </a:lnSpc>
              <a:spcBef>
                <a:spcPts val="0"/>
              </a:spcBef>
              <a:buAutoNum type="alphaUcPeriod"/>
              <a:defRPr/>
            </a:pPr>
            <a:endParaRPr lang="en-US" sz="2500" dirty="0">
              <a:latin typeface="Book Antiqua" pitchFamily="18" charset="0"/>
              <a:ea typeface="ＭＳ Ｐゴシック" charset="-128"/>
            </a:endParaRPr>
          </a:p>
        </p:txBody>
      </p:sp>
      <p:sp>
        <p:nvSpPr>
          <p:cNvPr id="15" name="AutoShape 4"/>
          <p:cNvSpPr>
            <a:spLocks noChangeArrowheads="1"/>
          </p:cNvSpPr>
          <p:nvPr/>
        </p:nvSpPr>
        <p:spPr bwMode="auto">
          <a:xfrm rot="-16646">
            <a:off x="6781800" y="4948913"/>
            <a:ext cx="838200" cy="457200"/>
          </a:xfrm>
          <a:prstGeom prst="flowChartOnlineStorage">
            <a:avLst/>
          </a:prstGeom>
          <a:solidFill>
            <a:srgbClr val="FF9999"/>
          </a:solidFill>
          <a:ln w="9525">
            <a:solidFill>
              <a:schemeClr val="tx1"/>
            </a:solidFill>
            <a:miter lim="800000"/>
            <a:headEnd/>
            <a:tailEnd/>
          </a:ln>
        </p:spPr>
        <p:txBody>
          <a:bodyPr wrap="none" anchor="ctr"/>
          <a:lstStyle/>
          <a:p>
            <a:pPr eaLnBrk="0" hangingPunct="0"/>
            <a:endParaRPr lang="en-US"/>
          </a:p>
        </p:txBody>
      </p:sp>
      <p:sp>
        <p:nvSpPr>
          <p:cNvPr id="16" name="AutoShape 5"/>
          <p:cNvSpPr>
            <a:spLocks noChangeArrowheads="1"/>
          </p:cNvSpPr>
          <p:nvPr/>
        </p:nvSpPr>
        <p:spPr bwMode="auto">
          <a:xfrm rot="5415059">
            <a:off x="6019800" y="4798100"/>
            <a:ext cx="838200" cy="1143000"/>
          </a:xfrm>
          <a:prstGeom prst="flowChartPunchedTape">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17" name="Text Box 6"/>
          <p:cNvSpPr txBox="1">
            <a:spLocks noChangeArrowheads="1"/>
          </p:cNvSpPr>
          <p:nvPr/>
        </p:nvSpPr>
        <p:spPr bwMode="auto">
          <a:xfrm>
            <a:off x="2209800" y="5102900"/>
            <a:ext cx="35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hangingPunct="1"/>
            <a:r>
              <a:rPr lang="en-US" b="1">
                <a:latin typeface="Times New Roman" pitchFamily="18" charset="0"/>
              </a:rPr>
              <a:t>+</a:t>
            </a:r>
          </a:p>
        </p:txBody>
      </p:sp>
      <p:sp>
        <p:nvSpPr>
          <p:cNvPr id="18" name="Line 7"/>
          <p:cNvSpPr>
            <a:spLocks noChangeShapeType="1"/>
          </p:cNvSpPr>
          <p:nvPr/>
        </p:nvSpPr>
        <p:spPr bwMode="auto">
          <a:xfrm>
            <a:off x="4038600" y="5331500"/>
            <a:ext cx="1143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 name="Line 8"/>
          <p:cNvSpPr>
            <a:spLocks noChangeShapeType="1"/>
          </p:cNvSpPr>
          <p:nvPr/>
        </p:nvSpPr>
        <p:spPr bwMode="auto">
          <a:xfrm flipH="1">
            <a:off x="4038600" y="5483900"/>
            <a:ext cx="1066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 name="AutoShape 9"/>
          <p:cNvSpPr>
            <a:spLocks noChangeArrowheads="1"/>
          </p:cNvSpPr>
          <p:nvPr/>
        </p:nvSpPr>
        <p:spPr bwMode="auto">
          <a:xfrm rot="10800000">
            <a:off x="914400" y="4874300"/>
            <a:ext cx="1219200" cy="914400"/>
          </a:xfrm>
          <a:prstGeom prst="chevron">
            <a:avLst>
              <a:gd name="adj" fmla="val 33333"/>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22" name="AutoShape 10"/>
          <p:cNvSpPr>
            <a:spLocks noChangeArrowheads="1"/>
          </p:cNvSpPr>
          <p:nvPr/>
        </p:nvSpPr>
        <p:spPr bwMode="auto">
          <a:xfrm rot="5355985">
            <a:off x="2895600" y="5026700"/>
            <a:ext cx="381000" cy="685800"/>
          </a:xfrm>
          <a:prstGeom prst="flowChartManualOperation">
            <a:avLst/>
          </a:prstGeom>
          <a:solidFill>
            <a:srgbClr val="FF9999"/>
          </a:solidFill>
          <a:ln w="9525">
            <a:solidFill>
              <a:schemeClr val="tx1"/>
            </a:solidFill>
            <a:miter lim="800000"/>
            <a:headEnd/>
            <a:tailEnd/>
          </a:ln>
        </p:spPr>
        <p:txBody>
          <a:bodyPr wrap="none" anchor="ctr"/>
          <a:lstStyle/>
          <a:p>
            <a:pPr eaLnBrk="0" hangingPunct="0"/>
            <a:endParaRPr lang="en-US"/>
          </a:p>
        </p:txBody>
      </p:sp>
    </p:spTree>
    <p:extLst>
      <p:ext uri="{BB962C8B-B14F-4D97-AF65-F5344CB8AC3E}">
        <p14:creationId xmlns:p14="http://schemas.microsoft.com/office/powerpoint/2010/main" val="28750659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l"/>
            <a:r>
              <a:rPr lang="en-US" sz="2800" dirty="0">
                <a:latin typeface="Book Antiqua" pitchFamily="18" charset="0"/>
              </a:rPr>
              <a:t>6</a:t>
            </a:r>
            <a:r>
              <a:rPr lang="en-US" sz="2800" dirty="0" smtClean="0">
                <a:latin typeface="Book Antiqua" pitchFamily="18" charset="0"/>
              </a:rPr>
              <a:t>. </a:t>
            </a:r>
            <a:r>
              <a:rPr lang="en-US" sz="2800" dirty="0" smtClean="0">
                <a:latin typeface="Book Antiqua" pitchFamily="18" charset="0"/>
              </a:rPr>
              <a:t>The Complexity of Ligand Binding</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14</a:t>
            </a:fld>
            <a:endParaRPr lang="en-US">
              <a:solidFill>
                <a:schemeClr val="tx1"/>
              </a:solidFill>
            </a:endParaRPr>
          </a:p>
        </p:txBody>
      </p:sp>
      <p:sp>
        <p:nvSpPr>
          <p:cNvPr id="4" name="Content Placeholder 3"/>
          <p:cNvSpPr>
            <a:spLocks noGrp="1"/>
          </p:cNvSpPr>
          <p:nvPr>
            <p:ph idx="1"/>
          </p:nvPr>
        </p:nvSpPr>
        <p:spPr>
          <a:xfrm>
            <a:off x="304800" y="1143000"/>
            <a:ext cx="8534400" cy="5486400"/>
          </a:xfrm>
        </p:spPr>
        <p:txBody>
          <a:bodyPr>
            <a:normAutofit/>
          </a:bodyPr>
          <a:lstStyle/>
          <a:p>
            <a:pPr marL="0" indent="0">
              <a:spcBef>
                <a:spcPts val="0"/>
              </a:spcBef>
              <a:buNone/>
            </a:pPr>
            <a:r>
              <a:rPr lang="en-US" sz="2600" dirty="0" smtClean="0">
                <a:latin typeface="Book Antiqua" pitchFamily="18" charset="0"/>
              </a:rPr>
              <a:t>The binding of a ligand to a protein is not as simple as the binding equations suggest. The interaction is greatly affected by protein structure and is accompanied by conformational changes. We will examine the complexity of ligand binding by discussing O</a:t>
            </a:r>
            <a:r>
              <a:rPr lang="en-US" sz="2600" baseline="-25000" dirty="0" smtClean="0">
                <a:latin typeface="Book Antiqua" pitchFamily="18" charset="0"/>
              </a:rPr>
              <a:t>2</a:t>
            </a:r>
            <a:r>
              <a:rPr lang="en-US" sz="2600" dirty="0" smtClean="0">
                <a:latin typeface="Book Antiqua" pitchFamily="18" charset="0"/>
              </a:rPr>
              <a:t> binding to a </a:t>
            </a:r>
            <a:r>
              <a:rPr lang="en-US" sz="2600" dirty="0" err="1" smtClean="0">
                <a:latin typeface="Book Antiqua" pitchFamily="18" charset="0"/>
              </a:rPr>
              <a:t>porphyrin</a:t>
            </a:r>
            <a:r>
              <a:rPr lang="en-US" sz="2600" dirty="0" smtClean="0">
                <a:latin typeface="Book Antiqua" pitchFamily="18" charset="0"/>
              </a:rPr>
              <a:t> core.</a:t>
            </a:r>
          </a:p>
          <a:p>
            <a:pPr marL="0" indent="0">
              <a:spcBef>
                <a:spcPts val="0"/>
              </a:spcBef>
              <a:buNone/>
            </a:pPr>
            <a:endParaRPr lang="en-US" sz="2600" dirty="0">
              <a:latin typeface="Book Antiqua" pitchFamily="18" charset="0"/>
            </a:endParaRPr>
          </a:p>
          <a:p>
            <a:pPr marL="514350" indent="-514350">
              <a:spcBef>
                <a:spcPts val="0"/>
              </a:spcBef>
              <a:buAutoNum type="alphaUcPeriod"/>
            </a:pPr>
            <a:r>
              <a:rPr lang="en-US" sz="2600" dirty="0" smtClean="0">
                <a:latin typeface="Book Antiqua" pitchFamily="18" charset="0"/>
              </a:rPr>
              <a:t>In the absence of protein residues</a:t>
            </a:r>
          </a:p>
          <a:p>
            <a:pPr marL="514350" indent="-514350">
              <a:spcBef>
                <a:spcPts val="0"/>
              </a:spcBef>
              <a:buAutoNum type="alphaUcPeriod"/>
            </a:pPr>
            <a:endParaRPr lang="en-US" sz="2600" dirty="0" smtClean="0">
              <a:latin typeface="Book Antiqua" pitchFamily="18" charset="0"/>
            </a:endParaRPr>
          </a:p>
          <a:p>
            <a:pPr marL="514350" indent="-514350">
              <a:spcBef>
                <a:spcPts val="0"/>
              </a:spcBef>
              <a:buAutoNum type="alphaUcPeriod"/>
            </a:pPr>
            <a:r>
              <a:rPr lang="en-US" sz="2600" dirty="0" smtClean="0">
                <a:latin typeface="Book Antiqua" pitchFamily="18" charset="0"/>
              </a:rPr>
              <a:t>Within myoglobin</a:t>
            </a:r>
          </a:p>
          <a:p>
            <a:pPr marL="514350" indent="-514350">
              <a:spcBef>
                <a:spcPts val="0"/>
              </a:spcBef>
              <a:buAutoNum type="alphaUcPeriod"/>
            </a:pPr>
            <a:endParaRPr lang="en-US" sz="2600" dirty="0" smtClean="0">
              <a:latin typeface="Book Antiqua" pitchFamily="18" charset="0"/>
            </a:endParaRPr>
          </a:p>
          <a:p>
            <a:pPr marL="514350" indent="-514350">
              <a:spcBef>
                <a:spcPts val="0"/>
              </a:spcBef>
              <a:buAutoNum type="alphaUcPeriod"/>
            </a:pPr>
            <a:r>
              <a:rPr lang="en-US" sz="2600" dirty="0" smtClean="0">
                <a:latin typeface="Book Antiqua" pitchFamily="18" charset="0"/>
              </a:rPr>
              <a:t>Within hemoglobin</a:t>
            </a:r>
            <a:endParaRPr lang="en-US" sz="2600" dirty="0">
              <a:latin typeface="Book Antiqua" pitchFamily="18" charset="0"/>
            </a:endParaRPr>
          </a:p>
        </p:txBody>
      </p:sp>
    </p:spTree>
    <p:extLst>
      <p:ext uri="{BB962C8B-B14F-4D97-AF65-F5344CB8AC3E}">
        <p14:creationId xmlns:p14="http://schemas.microsoft.com/office/powerpoint/2010/main" val="9930956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533400" y="990600"/>
            <a:ext cx="2600325" cy="3143250"/>
            <a:chOff x="1095375" y="1295400"/>
            <a:chExt cx="2600325" cy="3143250"/>
          </a:xfrm>
        </p:grpSpPr>
        <p:pic>
          <p:nvPicPr>
            <p:cNvPr id="7"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8163" t="2089" r="36352" b="35232"/>
            <a:stretch/>
          </p:blipFill>
          <p:spPr bwMode="auto">
            <a:xfrm>
              <a:off x="1095375" y="1295400"/>
              <a:ext cx="2600325"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1095375" y="4038600"/>
              <a:ext cx="428625" cy="400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457200" y="274638"/>
            <a:ext cx="8229600" cy="639762"/>
          </a:xfrm>
        </p:spPr>
        <p:txBody>
          <a:bodyPr>
            <a:normAutofit/>
          </a:bodyPr>
          <a:lstStyle/>
          <a:p>
            <a:pPr algn="l"/>
            <a:r>
              <a:rPr lang="en-US" sz="2800" dirty="0">
                <a:latin typeface="Book Antiqua" pitchFamily="18" charset="0"/>
              </a:rPr>
              <a:t>6</a:t>
            </a:r>
            <a:r>
              <a:rPr lang="en-US" sz="2800" dirty="0" smtClean="0">
                <a:latin typeface="Book Antiqua" pitchFamily="18" charset="0"/>
              </a:rPr>
              <a:t>I</a:t>
            </a:r>
            <a:r>
              <a:rPr lang="en-US" sz="2800" dirty="0">
                <a:latin typeface="Book Antiqua" pitchFamily="18" charset="0"/>
              </a:rPr>
              <a:t>. O</a:t>
            </a:r>
            <a:r>
              <a:rPr lang="en-US" sz="2800" baseline="-25000" dirty="0">
                <a:latin typeface="Book Antiqua" pitchFamily="18" charset="0"/>
              </a:rPr>
              <a:t>2</a:t>
            </a:r>
            <a:r>
              <a:rPr lang="en-US" sz="2800" dirty="0">
                <a:latin typeface="Book Antiqua" pitchFamily="18" charset="0"/>
              </a:rPr>
              <a:t> binding to </a:t>
            </a:r>
            <a:r>
              <a:rPr lang="en-US" sz="2800" dirty="0" smtClean="0">
                <a:latin typeface="Book Antiqua" pitchFamily="18" charset="0"/>
              </a:rPr>
              <a:t>the </a:t>
            </a:r>
            <a:r>
              <a:rPr lang="en-US" sz="2800" dirty="0" err="1" smtClean="0">
                <a:latin typeface="Book Antiqua" pitchFamily="18" charset="0"/>
              </a:rPr>
              <a:t>Protoporphyrin</a:t>
            </a:r>
            <a:r>
              <a:rPr lang="en-US" sz="2800" dirty="0" smtClean="0">
                <a:latin typeface="Book Antiqua" pitchFamily="18" charset="0"/>
              </a:rPr>
              <a:t> IX core</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15</a:t>
            </a:fld>
            <a:endParaRPr lang="en-US">
              <a:solidFill>
                <a:schemeClr val="tx1"/>
              </a:solidFill>
            </a:endParaRPr>
          </a:p>
        </p:txBody>
      </p:sp>
      <p:sp>
        <p:nvSpPr>
          <p:cNvPr id="4" name="Content Placeholder 3"/>
          <p:cNvSpPr>
            <a:spLocks noGrp="1"/>
          </p:cNvSpPr>
          <p:nvPr>
            <p:ph idx="1"/>
          </p:nvPr>
        </p:nvSpPr>
        <p:spPr>
          <a:xfrm>
            <a:off x="304800" y="3962400"/>
            <a:ext cx="8534400" cy="2667000"/>
          </a:xfrm>
        </p:spPr>
        <p:txBody>
          <a:bodyPr>
            <a:normAutofit lnSpcReduction="10000"/>
          </a:bodyPr>
          <a:lstStyle/>
          <a:p>
            <a:pPr marL="514350" indent="-514350">
              <a:spcBef>
                <a:spcPts val="0"/>
              </a:spcBef>
              <a:buFont typeface="Arial" pitchFamily="34" charset="0"/>
              <a:buAutoNum type="alphaUcPeriod"/>
            </a:pPr>
            <a:r>
              <a:rPr lang="en-US" sz="2600" dirty="0" smtClean="0">
                <a:latin typeface="Book Antiqua" pitchFamily="18" charset="0"/>
              </a:rPr>
              <a:t>O</a:t>
            </a:r>
            <a:r>
              <a:rPr lang="en-US" sz="2600" baseline="-25000" dirty="0" smtClean="0">
                <a:latin typeface="Book Antiqua" pitchFamily="18" charset="0"/>
              </a:rPr>
              <a:t>2</a:t>
            </a:r>
            <a:r>
              <a:rPr lang="en-US" sz="2600" dirty="0" smtClean="0">
                <a:latin typeface="Book Antiqua" pitchFamily="18" charset="0"/>
              </a:rPr>
              <a:t> </a:t>
            </a:r>
            <a:r>
              <a:rPr lang="en-US" sz="2600" dirty="0" smtClean="0">
                <a:latin typeface="Book Antiqua" pitchFamily="18" charset="0"/>
              </a:rPr>
              <a:t>has similar size and shape to </a:t>
            </a:r>
            <a:r>
              <a:rPr lang="en-US" sz="2600" dirty="0" smtClean="0">
                <a:latin typeface="Book Antiqua" pitchFamily="18" charset="0"/>
              </a:rPr>
              <a:t>CO</a:t>
            </a:r>
            <a:endParaRPr lang="en-US" sz="2600" baseline="-25000" dirty="0" smtClean="0">
              <a:latin typeface="Book Antiqua" pitchFamily="18" charset="0"/>
            </a:endParaRPr>
          </a:p>
          <a:p>
            <a:pPr marL="514350" indent="-514350">
              <a:spcBef>
                <a:spcPts val="0"/>
              </a:spcBef>
              <a:buAutoNum type="alphaUcPeriod"/>
            </a:pPr>
            <a:endParaRPr lang="en-US" sz="2600" dirty="0">
              <a:latin typeface="Book Antiqua" pitchFamily="18" charset="0"/>
            </a:endParaRPr>
          </a:p>
          <a:p>
            <a:pPr marL="514350" indent="-514350">
              <a:spcBef>
                <a:spcPts val="0"/>
              </a:spcBef>
              <a:buAutoNum type="alphaUcPeriod"/>
            </a:pPr>
            <a:r>
              <a:rPr lang="en-US" sz="2600" dirty="0" smtClean="0">
                <a:latin typeface="Book Antiqua" pitchFamily="18" charset="0"/>
              </a:rPr>
              <a:t>CO binds over 20,000 times better </a:t>
            </a:r>
            <a:r>
              <a:rPr lang="en-US" sz="2600" dirty="0">
                <a:latin typeface="Book Antiqua" pitchFamily="18" charset="0"/>
              </a:rPr>
              <a:t>than O</a:t>
            </a:r>
            <a:r>
              <a:rPr lang="en-US" sz="2600" baseline="-25000" dirty="0">
                <a:latin typeface="Book Antiqua" pitchFamily="18" charset="0"/>
              </a:rPr>
              <a:t>2</a:t>
            </a:r>
            <a:r>
              <a:rPr lang="en-US" sz="2600" dirty="0" smtClean="0">
                <a:latin typeface="Book Antiqua" pitchFamily="18" charset="0"/>
              </a:rPr>
              <a:t> </a:t>
            </a:r>
            <a:r>
              <a:rPr lang="en-US" sz="2600" dirty="0" smtClean="0">
                <a:latin typeface="Book Antiqua" pitchFamily="18" charset="0"/>
              </a:rPr>
              <a:t>because of the negative charge on CO, which enables it to have a stronger attraction to Fe(II)</a:t>
            </a:r>
          </a:p>
          <a:p>
            <a:pPr marL="514350" indent="-514350">
              <a:spcBef>
                <a:spcPts val="0"/>
              </a:spcBef>
              <a:buAutoNum type="alphaUcPeriod"/>
            </a:pPr>
            <a:endParaRPr lang="en-US" sz="2600" dirty="0" smtClean="0">
              <a:latin typeface="Book Antiqua" pitchFamily="18" charset="0"/>
            </a:endParaRPr>
          </a:p>
          <a:p>
            <a:pPr marL="514350" indent="-514350">
              <a:spcBef>
                <a:spcPts val="0"/>
              </a:spcBef>
              <a:buAutoNum type="alphaUcPeriod"/>
            </a:pPr>
            <a:r>
              <a:rPr lang="en-US" sz="2600" dirty="0" smtClean="0">
                <a:latin typeface="Book Antiqua" pitchFamily="18" charset="0"/>
              </a:rPr>
              <a:t>Side on binding of O</a:t>
            </a:r>
            <a:r>
              <a:rPr lang="en-US" sz="2600" baseline="-25000" dirty="0" smtClean="0">
                <a:latin typeface="Book Antiqua" pitchFamily="18" charset="0"/>
              </a:rPr>
              <a:t>2 </a:t>
            </a:r>
            <a:r>
              <a:rPr lang="en-US" sz="2600" dirty="0" smtClean="0">
                <a:latin typeface="Book Antiqua" pitchFamily="18" charset="0"/>
              </a:rPr>
              <a:t>also results in weaker affinity</a:t>
            </a:r>
            <a:endParaRPr lang="en-US" sz="2600" dirty="0">
              <a:latin typeface="Book Antiqua" pitchFamily="18"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102079149"/>
              </p:ext>
            </p:extLst>
          </p:nvPr>
        </p:nvGraphicFramePr>
        <p:xfrm>
          <a:off x="4038600" y="1141413"/>
          <a:ext cx="3532187" cy="611187"/>
        </p:xfrm>
        <a:graphic>
          <a:graphicData uri="http://schemas.openxmlformats.org/presentationml/2006/ole">
            <mc:AlternateContent xmlns:mc="http://schemas.openxmlformats.org/markup-compatibility/2006">
              <mc:Choice xmlns:v="urn:schemas-microsoft-com:vml" Requires="v">
                <p:oleObj spid="_x0000_s1060" name="CS ChemDraw Drawing" r:id="rId4" imgW="3532474" imgH="611064" progId="ChemDraw.Document.6.0">
                  <p:embed/>
                </p:oleObj>
              </mc:Choice>
              <mc:Fallback>
                <p:oleObj name="CS ChemDraw Drawing" r:id="rId4" imgW="3532474" imgH="611064" progId="ChemDraw.Document.6.0">
                  <p:embed/>
                  <p:pic>
                    <p:nvPicPr>
                      <p:cNvPr id="0" name=""/>
                      <p:cNvPicPr/>
                      <p:nvPr/>
                    </p:nvPicPr>
                    <p:blipFill>
                      <a:blip r:embed="rId5"/>
                      <a:stretch>
                        <a:fillRect/>
                      </a:stretch>
                    </p:blipFill>
                    <p:spPr>
                      <a:xfrm>
                        <a:off x="4038600" y="1141413"/>
                        <a:ext cx="3532187" cy="611187"/>
                      </a:xfrm>
                      <a:prstGeom prst="rect">
                        <a:avLst/>
                      </a:prstGeom>
                    </p:spPr>
                  </p:pic>
                </p:oleObj>
              </mc:Fallback>
            </mc:AlternateContent>
          </a:graphicData>
        </a:graphic>
      </p:graphicFrame>
      <p:pic>
        <p:nvPicPr>
          <p:cNvPr id="13" name="Picture 1"/>
          <p:cNvPicPr>
            <a:picLocks noChangeAspect="1"/>
          </p:cNvPicPr>
          <p:nvPr/>
        </p:nvPicPr>
        <p:blipFill rotWithShape="1">
          <a:blip r:embed="rId6" cstate="print">
            <a:extLst>
              <a:ext uri="{28A0092B-C50C-407E-A947-70E740481C1C}">
                <a14:useLocalDpi xmlns:a14="http://schemas.microsoft.com/office/drawing/2010/main" val="0"/>
              </a:ext>
            </a:extLst>
          </a:blip>
          <a:srcRect b="15270"/>
          <a:stretch/>
        </p:blipFill>
        <p:spPr bwMode="auto">
          <a:xfrm>
            <a:off x="3352800" y="2057400"/>
            <a:ext cx="554736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5645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7049"/>
          <a:stretch/>
        </p:blipFill>
        <p:spPr bwMode="auto">
          <a:xfrm>
            <a:off x="5181600" y="1371600"/>
            <a:ext cx="3394253" cy="3644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639762"/>
          </a:xfrm>
        </p:spPr>
        <p:txBody>
          <a:bodyPr>
            <a:normAutofit/>
          </a:bodyPr>
          <a:lstStyle/>
          <a:p>
            <a:pPr algn="l"/>
            <a:r>
              <a:rPr lang="en-US" sz="2800" dirty="0">
                <a:latin typeface="Book Antiqua" pitchFamily="18" charset="0"/>
              </a:rPr>
              <a:t>6</a:t>
            </a:r>
            <a:r>
              <a:rPr lang="en-US" sz="2800" dirty="0" smtClean="0">
                <a:latin typeface="Book Antiqua" pitchFamily="18" charset="0"/>
              </a:rPr>
              <a:t>II</a:t>
            </a:r>
            <a:r>
              <a:rPr lang="en-US" sz="2800" dirty="0" smtClean="0">
                <a:latin typeface="Book Antiqua" pitchFamily="18" charset="0"/>
              </a:rPr>
              <a:t>. </a:t>
            </a:r>
            <a:r>
              <a:rPr lang="en-US" sz="2800" dirty="0">
                <a:latin typeface="Book Antiqua" pitchFamily="18" charset="0"/>
              </a:rPr>
              <a:t>O</a:t>
            </a:r>
            <a:r>
              <a:rPr lang="en-US" sz="2800" baseline="-25000" dirty="0">
                <a:latin typeface="Book Antiqua" pitchFamily="18" charset="0"/>
              </a:rPr>
              <a:t>2</a:t>
            </a:r>
            <a:r>
              <a:rPr lang="en-US" sz="2800" dirty="0">
                <a:latin typeface="Book Antiqua" pitchFamily="18" charset="0"/>
              </a:rPr>
              <a:t> binding </a:t>
            </a:r>
            <a:r>
              <a:rPr lang="en-US" sz="2800" dirty="0" smtClean="0">
                <a:latin typeface="Book Antiqua" pitchFamily="18" charset="0"/>
              </a:rPr>
              <a:t>in Myoglobin</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16</a:t>
            </a:fld>
            <a:endParaRPr lang="en-US">
              <a:solidFill>
                <a:schemeClr val="tx1"/>
              </a:solidFill>
            </a:endParaRPr>
          </a:p>
        </p:txBody>
      </p:sp>
      <p:sp>
        <p:nvSpPr>
          <p:cNvPr id="4" name="Content Placeholder 3"/>
          <p:cNvSpPr>
            <a:spLocks noGrp="1"/>
          </p:cNvSpPr>
          <p:nvPr>
            <p:ph idx="1"/>
          </p:nvPr>
        </p:nvSpPr>
        <p:spPr>
          <a:xfrm>
            <a:off x="381000" y="1066800"/>
            <a:ext cx="4953000" cy="5791200"/>
          </a:xfrm>
        </p:spPr>
        <p:txBody>
          <a:bodyPr>
            <a:normAutofit lnSpcReduction="10000"/>
          </a:bodyPr>
          <a:lstStyle/>
          <a:p>
            <a:pPr marL="514350" indent="-514350">
              <a:spcBef>
                <a:spcPts val="0"/>
              </a:spcBef>
              <a:buAutoNum type="alphaUcPeriod"/>
            </a:pPr>
            <a:r>
              <a:rPr lang="en-US" sz="2600" dirty="0" smtClean="0">
                <a:latin typeface="Book Antiqua" pitchFamily="18" charset="0"/>
              </a:rPr>
              <a:t>CO binds only 200 times better when the </a:t>
            </a:r>
            <a:r>
              <a:rPr lang="en-US" sz="2600" dirty="0" err="1" smtClean="0">
                <a:latin typeface="Book Antiqua" pitchFamily="18" charset="0"/>
              </a:rPr>
              <a:t>heme</a:t>
            </a:r>
            <a:r>
              <a:rPr lang="en-US" sz="2600" dirty="0" smtClean="0">
                <a:latin typeface="Book Antiqua" pitchFamily="18" charset="0"/>
              </a:rPr>
              <a:t> is bound in myoglobin</a:t>
            </a:r>
            <a:endParaRPr lang="en-US" sz="2600" baseline="-25000" dirty="0" smtClean="0">
              <a:latin typeface="Book Antiqua" pitchFamily="18" charset="0"/>
            </a:endParaRPr>
          </a:p>
          <a:p>
            <a:pPr marL="514350" indent="-514350">
              <a:spcBef>
                <a:spcPts val="0"/>
              </a:spcBef>
              <a:buAutoNum type="alphaUcPeriod"/>
            </a:pPr>
            <a:endParaRPr lang="en-US" sz="2600" dirty="0">
              <a:latin typeface="Book Antiqua" pitchFamily="18" charset="0"/>
            </a:endParaRPr>
          </a:p>
          <a:p>
            <a:pPr marL="514350" indent="-514350">
              <a:spcBef>
                <a:spcPts val="0"/>
              </a:spcBef>
              <a:buAutoNum type="alphaUcPeriod"/>
            </a:pPr>
            <a:r>
              <a:rPr lang="en-US" sz="2600" dirty="0" smtClean="0">
                <a:latin typeface="Book Antiqua" pitchFamily="18" charset="0"/>
              </a:rPr>
              <a:t>The side-on binding of O</a:t>
            </a:r>
            <a:r>
              <a:rPr lang="en-US" sz="2600" baseline="-25000" dirty="0" smtClean="0">
                <a:latin typeface="Book Antiqua" pitchFamily="18" charset="0"/>
              </a:rPr>
              <a:t>2</a:t>
            </a:r>
            <a:r>
              <a:rPr lang="en-US" sz="2600" dirty="0" smtClean="0">
                <a:latin typeface="Book Antiqua" pitchFamily="18" charset="0"/>
              </a:rPr>
              <a:t> is favorably </a:t>
            </a:r>
            <a:r>
              <a:rPr lang="en-US" sz="2600" dirty="0" err="1" smtClean="0">
                <a:latin typeface="Book Antiqua" pitchFamily="18" charset="0"/>
              </a:rPr>
              <a:t>accomodated</a:t>
            </a:r>
            <a:r>
              <a:rPr lang="en-US" sz="2600" dirty="0" smtClean="0">
                <a:latin typeface="Book Antiqua" pitchFamily="18" charset="0"/>
              </a:rPr>
              <a:t> by hydrogen binding to the His E7 residue.</a:t>
            </a:r>
          </a:p>
          <a:p>
            <a:pPr marL="514350" indent="-514350">
              <a:spcBef>
                <a:spcPts val="0"/>
              </a:spcBef>
              <a:buAutoNum type="alphaUcPeriod"/>
            </a:pPr>
            <a:endParaRPr lang="en-US" sz="2600" dirty="0">
              <a:latin typeface="Book Antiqua" pitchFamily="18" charset="0"/>
            </a:endParaRPr>
          </a:p>
          <a:p>
            <a:pPr marL="514350" indent="-514350">
              <a:spcBef>
                <a:spcPts val="0"/>
              </a:spcBef>
              <a:buAutoNum type="alphaUcPeriod"/>
            </a:pPr>
            <a:r>
              <a:rPr lang="en-US" sz="2600" dirty="0" smtClean="0">
                <a:latin typeface="Book Antiqua" pitchFamily="18" charset="0"/>
              </a:rPr>
              <a:t>The linear binding of CO results in some steric hindrance.</a:t>
            </a:r>
          </a:p>
          <a:p>
            <a:pPr marL="514350" indent="-514350">
              <a:spcBef>
                <a:spcPts val="0"/>
              </a:spcBef>
              <a:buAutoNum type="alphaUcPeriod"/>
            </a:pPr>
            <a:endParaRPr lang="en-US" sz="2600" dirty="0">
              <a:latin typeface="Book Antiqua" pitchFamily="18" charset="0"/>
            </a:endParaRPr>
          </a:p>
          <a:p>
            <a:pPr marL="514350" indent="-514350">
              <a:spcBef>
                <a:spcPts val="0"/>
              </a:spcBef>
              <a:buAutoNum type="alphaUcPeriod"/>
            </a:pPr>
            <a:r>
              <a:rPr lang="en-US" sz="2600" dirty="0" smtClean="0">
                <a:latin typeface="Book Antiqua" pitchFamily="18" charset="0"/>
              </a:rPr>
              <a:t>Reduction in CO binding is physiologically important. </a:t>
            </a:r>
          </a:p>
          <a:p>
            <a:pPr marL="514350" indent="-514350">
              <a:spcBef>
                <a:spcPts val="0"/>
              </a:spcBef>
              <a:buAutoNum type="alphaUcPeriod"/>
            </a:pPr>
            <a:endParaRPr lang="en-US" sz="2600" dirty="0">
              <a:latin typeface="Book Antiqua" pitchFamily="18" charset="0"/>
            </a:endParaRPr>
          </a:p>
          <a:p>
            <a:pPr marL="514350" indent="-514350">
              <a:spcBef>
                <a:spcPts val="0"/>
              </a:spcBef>
              <a:buAutoNum type="alphaUcPeriod"/>
            </a:pPr>
            <a:endParaRPr lang="en-US" sz="2600" dirty="0" smtClean="0">
              <a:latin typeface="Book Antiqua" pitchFamily="18" charset="0"/>
            </a:endParaRPr>
          </a:p>
        </p:txBody>
      </p:sp>
    </p:spTree>
    <p:extLst>
      <p:ext uri="{BB962C8B-B14F-4D97-AF65-F5344CB8AC3E}">
        <p14:creationId xmlns:p14="http://schemas.microsoft.com/office/powerpoint/2010/main" val="2913208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l"/>
            <a:r>
              <a:rPr lang="en-US" sz="2800" dirty="0">
                <a:latin typeface="Book Antiqua" pitchFamily="18" charset="0"/>
              </a:rPr>
              <a:t>6</a:t>
            </a:r>
            <a:r>
              <a:rPr lang="en-US" sz="2800" dirty="0" smtClean="0">
                <a:latin typeface="Book Antiqua" pitchFamily="18" charset="0"/>
              </a:rPr>
              <a:t>III</a:t>
            </a:r>
            <a:r>
              <a:rPr lang="en-US" sz="2800" dirty="0" smtClean="0">
                <a:latin typeface="Book Antiqua" pitchFamily="18" charset="0"/>
              </a:rPr>
              <a:t>. </a:t>
            </a:r>
            <a:r>
              <a:rPr lang="en-US" sz="2800" dirty="0">
                <a:latin typeface="Book Antiqua" pitchFamily="18" charset="0"/>
              </a:rPr>
              <a:t>O</a:t>
            </a:r>
            <a:r>
              <a:rPr lang="en-US" sz="2800" baseline="-25000" dirty="0">
                <a:latin typeface="Book Antiqua" pitchFamily="18" charset="0"/>
              </a:rPr>
              <a:t>2</a:t>
            </a:r>
            <a:r>
              <a:rPr lang="en-US" sz="2800" dirty="0">
                <a:latin typeface="Book Antiqua" pitchFamily="18" charset="0"/>
              </a:rPr>
              <a:t> binding </a:t>
            </a:r>
            <a:r>
              <a:rPr lang="en-US" sz="2800" dirty="0" smtClean="0">
                <a:latin typeface="Book Antiqua" pitchFamily="18" charset="0"/>
              </a:rPr>
              <a:t>in Hemoglobin</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17</a:t>
            </a:fld>
            <a:endParaRPr lang="en-US">
              <a:solidFill>
                <a:schemeClr val="tx1"/>
              </a:solidFill>
            </a:endParaRPr>
          </a:p>
        </p:txBody>
      </p:sp>
      <p:sp>
        <p:nvSpPr>
          <p:cNvPr id="4" name="Content Placeholder 3"/>
          <p:cNvSpPr>
            <a:spLocks noGrp="1"/>
          </p:cNvSpPr>
          <p:nvPr>
            <p:ph idx="1"/>
          </p:nvPr>
        </p:nvSpPr>
        <p:spPr>
          <a:xfrm>
            <a:off x="381000" y="1066800"/>
            <a:ext cx="8382000" cy="5791200"/>
          </a:xfrm>
        </p:spPr>
        <p:txBody>
          <a:bodyPr>
            <a:normAutofit/>
          </a:bodyPr>
          <a:lstStyle/>
          <a:p>
            <a:pPr marL="514350" indent="-514350">
              <a:spcBef>
                <a:spcPts val="0"/>
              </a:spcBef>
              <a:buAutoNum type="alphaUcPeriod"/>
            </a:pPr>
            <a:r>
              <a:rPr lang="en-US" sz="2600" dirty="0" smtClean="0">
                <a:latin typeface="Book Antiqua" pitchFamily="18" charset="0"/>
              </a:rPr>
              <a:t>O</a:t>
            </a:r>
            <a:r>
              <a:rPr lang="en-US" sz="2600" baseline="-25000" dirty="0" smtClean="0">
                <a:latin typeface="Book Antiqua" pitchFamily="18" charset="0"/>
              </a:rPr>
              <a:t>2 </a:t>
            </a:r>
            <a:r>
              <a:rPr lang="en-US" sz="2600" dirty="0" smtClean="0">
                <a:latin typeface="Book Antiqua" pitchFamily="18" charset="0"/>
              </a:rPr>
              <a:t>is transported in blood by hemoglobin via erythrocytes (red blood cells)</a:t>
            </a:r>
          </a:p>
          <a:p>
            <a:pPr marL="514350" indent="-514350">
              <a:spcBef>
                <a:spcPts val="0"/>
              </a:spcBef>
              <a:buAutoNum type="alphaUcPeriod"/>
            </a:pPr>
            <a:endParaRPr lang="en-US" sz="2600" dirty="0">
              <a:latin typeface="Book Antiqua" pitchFamily="18" charset="0"/>
            </a:endParaRPr>
          </a:p>
          <a:p>
            <a:pPr marL="514350" indent="-514350">
              <a:spcBef>
                <a:spcPts val="0"/>
              </a:spcBef>
              <a:buAutoNum type="alphaUcPeriod"/>
            </a:pPr>
            <a:r>
              <a:rPr lang="en-US" sz="2600" dirty="0" smtClean="0">
                <a:latin typeface="Book Antiqua" pitchFamily="18" charset="0"/>
              </a:rPr>
              <a:t> Erythrocytes principally function as vehicles for hemoglobin, present at a high concentration (~34% w/v)</a:t>
            </a:r>
          </a:p>
          <a:p>
            <a:pPr marL="514350" indent="-514350">
              <a:spcBef>
                <a:spcPts val="0"/>
              </a:spcBef>
              <a:buAutoNum type="alphaUcPeriod"/>
            </a:pPr>
            <a:endParaRPr lang="en-US" sz="2600" dirty="0">
              <a:latin typeface="Book Antiqua" pitchFamily="18" charset="0"/>
            </a:endParaRPr>
          </a:p>
          <a:p>
            <a:pPr marL="514350" indent="-514350">
              <a:spcBef>
                <a:spcPts val="0"/>
              </a:spcBef>
              <a:buAutoNum type="alphaUcPeriod"/>
            </a:pPr>
            <a:r>
              <a:rPr lang="en-US" sz="2600" dirty="0" smtClean="0">
                <a:latin typeface="Book Antiqua" pitchFamily="18" charset="0"/>
              </a:rPr>
              <a:t>In arterial blood passing from the lungs through the heart to the peripheral tissues, hemoglobin is ~96% saturated with O</a:t>
            </a:r>
            <a:r>
              <a:rPr lang="en-US" sz="2600" baseline="-25000" dirty="0" smtClean="0">
                <a:latin typeface="Book Antiqua" pitchFamily="18" charset="0"/>
              </a:rPr>
              <a:t>2</a:t>
            </a:r>
            <a:endParaRPr lang="en-US" sz="2600" dirty="0" smtClean="0">
              <a:latin typeface="Book Antiqua" pitchFamily="18" charset="0"/>
            </a:endParaRPr>
          </a:p>
          <a:p>
            <a:pPr marL="514350" indent="-514350">
              <a:spcBef>
                <a:spcPts val="0"/>
              </a:spcBef>
              <a:buAutoNum type="alphaUcPeriod"/>
            </a:pPr>
            <a:endParaRPr lang="en-US" sz="2600" dirty="0">
              <a:latin typeface="Book Antiqua" pitchFamily="18" charset="0"/>
            </a:endParaRPr>
          </a:p>
          <a:p>
            <a:pPr marL="514350" indent="-514350">
              <a:spcBef>
                <a:spcPts val="0"/>
              </a:spcBef>
              <a:buAutoNum type="alphaUcPeriod"/>
            </a:pPr>
            <a:r>
              <a:rPr lang="en-US" sz="2600" dirty="0" smtClean="0">
                <a:latin typeface="Book Antiqua" pitchFamily="18" charset="0"/>
              </a:rPr>
              <a:t>In the venous blood returning to the heart, hemoglobin is ~64% saturated</a:t>
            </a:r>
          </a:p>
        </p:txBody>
      </p:sp>
    </p:spTree>
    <p:extLst>
      <p:ext uri="{BB962C8B-B14F-4D97-AF65-F5344CB8AC3E}">
        <p14:creationId xmlns:p14="http://schemas.microsoft.com/office/powerpoint/2010/main" val="35721306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152775" y="762000"/>
            <a:ext cx="4010025" cy="3362325"/>
            <a:chOff x="4572000" y="1524000"/>
            <a:chExt cx="4010025" cy="3362325"/>
          </a:xfrm>
        </p:grpSpPr>
        <p:pic>
          <p:nvPicPr>
            <p:cNvPr id="7" name="Picture 1"/>
            <p:cNvPicPr>
              <a:picLocks noChangeAspect="1"/>
            </p:cNvPicPr>
            <p:nvPr/>
          </p:nvPicPr>
          <p:blipFill rotWithShape="1">
            <a:blip r:embed="rId2" cstate="print">
              <a:extLst>
                <a:ext uri="{28A0092B-C50C-407E-A947-70E740481C1C}">
                  <a14:useLocalDpi xmlns:a14="http://schemas.microsoft.com/office/drawing/2010/main" val="0"/>
                </a:ext>
              </a:extLst>
            </a:blip>
            <a:srcRect r="53013" b="13692"/>
            <a:stretch/>
          </p:blipFill>
          <p:spPr bwMode="auto">
            <a:xfrm>
              <a:off x="4572000" y="1524000"/>
              <a:ext cx="4010025"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648200" y="4495800"/>
              <a:ext cx="457200" cy="3905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457200" y="274638"/>
            <a:ext cx="8229600" cy="639762"/>
          </a:xfrm>
        </p:spPr>
        <p:txBody>
          <a:bodyPr>
            <a:normAutofit/>
          </a:bodyPr>
          <a:lstStyle/>
          <a:p>
            <a:pPr algn="l"/>
            <a:r>
              <a:rPr lang="en-US" sz="2800" dirty="0">
                <a:latin typeface="Book Antiqua" pitchFamily="18" charset="0"/>
              </a:rPr>
              <a:t>6</a:t>
            </a:r>
            <a:r>
              <a:rPr lang="en-US" sz="2800" dirty="0" smtClean="0">
                <a:latin typeface="Book Antiqua" pitchFamily="18" charset="0"/>
              </a:rPr>
              <a:t>IIIb</a:t>
            </a:r>
            <a:r>
              <a:rPr lang="en-US" sz="2800" dirty="0">
                <a:latin typeface="Book Antiqua" pitchFamily="18" charset="0"/>
              </a:rPr>
              <a:t>. Hemoglobin </a:t>
            </a:r>
            <a:r>
              <a:rPr lang="en-US" sz="2800" dirty="0" smtClean="0">
                <a:latin typeface="Book Antiqua" pitchFamily="18" charset="0"/>
              </a:rPr>
              <a:t>Structure</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18</a:t>
            </a:fld>
            <a:endParaRPr lang="en-US">
              <a:solidFill>
                <a:schemeClr val="tx1"/>
              </a:solidFill>
            </a:endParaRPr>
          </a:p>
        </p:txBody>
      </p:sp>
      <p:sp>
        <p:nvSpPr>
          <p:cNvPr id="4" name="Content Placeholder 3"/>
          <p:cNvSpPr>
            <a:spLocks noGrp="1"/>
          </p:cNvSpPr>
          <p:nvPr>
            <p:ph idx="1"/>
          </p:nvPr>
        </p:nvSpPr>
        <p:spPr>
          <a:xfrm>
            <a:off x="381000" y="3886200"/>
            <a:ext cx="8382000" cy="2819400"/>
          </a:xfrm>
        </p:spPr>
        <p:txBody>
          <a:bodyPr>
            <a:normAutofit/>
          </a:bodyPr>
          <a:lstStyle/>
          <a:p>
            <a:pPr marL="0" indent="0">
              <a:spcBef>
                <a:spcPts val="0"/>
              </a:spcBef>
              <a:buNone/>
            </a:pPr>
            <a:r>
              <a:rPr lang="en-US" sz="2800" dirty="0" smtClean="0">
                <a:latin typeface="Book Antiqua" pitchFamily="18" charset="0"/>
              </a:rPr>
              <a:t>A. Roughly </a:t>
            </a:r>
            <a:r>
              <a:rPr lang="en-US" sz="2800" dirty="0">
                <a:latin typeface="Book Antiqua" pitchFamily="18" charset="0"/>
              </a:rPr>
              <a:t>spherical, </a:t>
            </a:r>
            <a:r>
              <a:rPr lang="en-US" sz="2800" dirty="0" err="1">
                <a:latin typeface="Book Antiqua" pitchFamily="18" charset="0"/>
              </a:rPr>
              <a:t>tetrameric</a:t>
            </a:r>
            <a:r>
              <a:rPr lang="en-US" sz="2800" dirty="0">
                <a:latin typeface="Book Antiqua" pitchFamily="18" charset="0"/>
              </a:rPr>
              <a:t> </a:t>
            </a:r>
            <a:r>
              <a:rPr lang="en-US" sz="2800" dirty="0" smtClean="0">
                <a:latin typeface="Book Antiqua" pitchFamily="18" charset="0"/>
              </a:rPr>
              <a:t>protein (64.5 </a:t>
            </a:r>
            <a:r>
              <a:rPr lang="en-US" sz="2800" dirty="0" err="1" smtClean="0">
                <a:latin typeface="Book Antiqua" pitchFamily="18" charset="0"/>
              </a:rPr>
              <a:t>kDa</a:t>
            </a:r>
            <a:r>
              <a:rPr lang="en-US" sz="2800" dirty="0" smtClean="0">
                <a:latin typeface="Book Antiqua" pitchFamily="18" charset="0"/>
              </a:rPr>
              <a:t>)</a:t>
            </a:r>
            <a:endParaRPr lang="en-US" sz="2800" dirty="0">
              <a:latin typeface="Book Antiqua" pitchFamily="18" charset="0"/>
            </a:endParaRPr>
          </a:p>
          <a:p>
            <a:pPr marL="0" indent="0">
              <a:spcBef>
                <a:spcPts val="0"/>
              </a:spcBef>
              <a:buNone/>
            </a:pPr>
            <a:r>
              <a:rPr lang="en-US" sz="2800" dirty="0" smtClean="0">
                <a:latin typeface="Book Antiqua" pitchFamily="18" charset="0"/>
              </a:rPr>
              <a:t>B.  4 polypeptide chains: 2 </a:t>
            </a:r>
            <a:r>
              <a:rPr lang="el-GR" sz="2800" i="1" dirty="0">
                <a:latin typeface="Times New Roman" pitchFamily="18" charset="0"/>
                <a:cs typeface="Times New Roman" pitchFamily="18" charset="0"/>
              </a:rPr>
              <a:t>α</a:t>
            </a:r>
            <a:r>
              <a:rPr lang="en-US" sz="2800" dirty="0">
                <a:latin typeface="Book Antiqua" pitchFamily="18" charset="0"/>
              </a:rPr>
              <a:t> </a:t>
            </a:r>
            <a:r>
              <a:rPr lang="en-US" sz="2800" dirty="0" smtClean="0">
                <a:latin typeface="Book Antiqua" pitchFamily="18" charset="0"/>
              </a:rPr>
              <a:t>Subunits, 2 </a:t>
            </a:r>
            <a:r>
              <a:rPr lang="el-GR" sz="2800" i="1" dirty="0">
                <a:latin typeface="Times New Roman" pitchFamily="18" charset="0"/>
                <a:cs typeface="Times New Roman" pitchFamily="18" charset="0"/>
              </a:rPr>
              <a:t>β</a:t>
            </a:r>
            <a:r>
              <a:rPr lang="en-US" sz="2800" dirty="0">
                <a:latin typeface="Book Antiqua" pitchFamily="18" charset="0"/>
              </a:rPr>
              <a:t> Subunits</a:t>
            </a:r>
          </a:p>
          <a:p>
            <a:pPr marL="0" indent="0">
              <a:spcBef>
                <a:spcPts val="0"/>
              </a:spcBef>
              <a:buNone/>
            </a:pPr>
            <a:r>
              <a:rPr lang="en-US" sz="2800" dirty="0">
                <a:latin typeface="Book Antiqua" pitchFamily="18" charset="0"/>
              </a:rPr>
              <a:t> </a:t>
            </a:r>
            <a:r>
              <a:rPr lang="en-US" sz="2800" dirty="0" smtClean="0">
                <a:latin typeface="Book Antiqua" pitchFamily="18" charset="0"/>
              </a:rPr>
              <a:t>    with high 3-D structural similarity</a:t>
            </a:r>
            <a:endParaRPr lang="en-US" sz="1000" dirty="0" smtClean="0">
              <a:latin typeface="Book Antiqua" pitchFamily="18" charset="0"/>
            </a:endParaRPr>
          </a:p>
          <a:p>
            <a:pPr marL="0" indent="0">
              <a:spcBef>
                <a:spcPts val="0"/>
              </a:spcBef>
              <a:buNone/>
            </a:pPr>
            <a:r>
              <a:rPr lang="en-US" sz="2800" dirty="0" smtClean="0">
                <a:latin typeface="Book Antiqua" pitchFamily="18" charset="0"/>
              </a:rPr>
              <a:t>C. 4 Fe(II)-</a:t>
            </a:r>
            <a:r>
              <a:rPr lang="en-US" sz="2800" dirty="0" err="1" smtClean="0">
                <a:latin typeface="Book Antiqua" pitchFamily="18" charset="0"/>
              </a:rPr>
              <a:t>heme</a:t>
            </a:r>
            <a:r>
              <a:rPr lang="en-US" sz="2800" dirty="0" smtClean="0">
                <a:latin typeface="Book Antiqua" pitchFamily="18" charset="0"/>
              </a:rPr>
              <a:t> groups for O</a:t>
            </a:r>
            <a:r>
              <a:rPr lang="en-US" sz="2800" baseline="-25000" dirty="0" smtClean="0">
                <a:latin typeface="Book Antiqua" pitchFamily="18" charset="0"/>
              </a:rPr>
              <a:t>2 </a:t>
            </a:r>
            <a:r>
              <a:rPr lang="en-US" sz="2800" dirty="0" smtClean="0">
                <a:latin typeface="Book Antiqua" pitchFamily="18" charset="0"/>
              </a:rPr>
              <a:t>binding</a:t>
            </a:r>
          </a:p>
          <a:p>
            <a:pPr marL="0" indent="0">
              <a:spcBef>
                <a:spcPts val="0"/>
              </a:spcBef>
              <a:buNone/>
            </a:pPr>
            <a:r>
              <a:rPr lang="en-US" sz="2800" dirty="0" smtClean="0">
                <a:latin typeface="Book Antiqua" pitchFamily="18" charset="0"/>
              </a:rPr>
              <a:t>D. Strong interactions between </a:t>
            </a:r>
            <a:r>
              <a:rPr lang="el-GR" sz="2800" i="1" dirty="0" smtClean="0">
                <a:latin typeface="Times New Roman" pitchFamily="18" charset="0"/>
                <a:cs typeface="Times New Roman" pitchFamily="18" charset="0"/>
              </a:rPr>
              <a:t>αβ</a:t>
            </a:r>
            <a:r>
              <a:rPr lang="en-US" sz="2800" dirty="0" smtClean="0">
                <a:latin typeface="Book Antiqua" pitchFamily="18" charset="0"/>
              </a:rPr>
              <a:t> </a:t>
            </a:r>
            <a:r>
              <a:rPr lang="en-US" sz="2800" dirty="0" smtClean="0">
                <a:latin typeface="Book Antiqua" pitchFamily="18" charset="0"/>
              </a:rPr>
              <a:t>subunits</a:t>
            </a:r>
            <a:endParaRPr lang="en-US" sz="2800" dirty="0" smtClean="0">
              <a:latin typeface="Book Antiqua" pitchFamily="18" charset="0"/>
            </a:endParaRPr>
          </a:p>
          <a:p>
            <a:pPr marL="0" indent="0">
              <a:spcBef>
                <a:spcPts val="0"/>
              </a:spcBef>
              <a:buNone/>
            </a:pPr>
            <a:r>
              <a:rPr lang="en-US" sz="2800" dirty="0" smtClean="0">
                <a:latin typeface="Book Antiqua" pitchFamily="18" charset="0"/>
              </a:rPr>
              <a:t>E. Can exist in T and R state </a:t>
            </a:r>
            <a:r>
              <a:rPr lang="en-US" sz="2800" dirty="0" smtClean="0">
                <a:latin typeface="Book Antiqua" pitchFamily="18" charset="0"/>
              </a:rPr>
              <a:t>conformations</a:t>
            </a:r>
            <a:endParaRPr lang="en-US" sz="1000" dirty="0" smtClean="0">
              <a:latin typeface="Book Antiqua" pitchFamily="18" charset="0"/>
            </a:endParaRPr>
          </a:p>
        </p:txBody>
      </p:sp>
      <p:sp>
        <p:nvSpPr>
          <p:cNvPr id="9" name="TextBox 8"/>
          <p:cNvSpPr txBox="1"/>
          <p:nvPr/>
        </p:nvSpPr>
        <p:spPr>
          <a:xfrm>
            <a:off x="1143000" y="1447800"/>
            <a:ext cx="2133600" cy="523220"/>
          </a:xfrm>
          <a:prstGeom prst="rect">
            <a:avLst/>
          </a:prstGeom>
          <a:noFill/>
        </p:spPr>
        <p:txBody>
          <a:bodyPr wrap="square" rtlCol="0">
            <a:spAutoFit/>
          </a:bodyPr>
          <a:lstStyle/>
          <a:p>
            <a:r>
              <a:rPr lang="el-GR" sz="2800" i="1" dirty="0" smtClean="0">
                <a:latin typeface="Times New Roman" pitchFamily="18" charset="0"/>
                <a:cs typeface="Times New Roman" pitchFamily="18" charset="0"/>
              </a:rPr>
              <a:t>α</a:t>
            </a:r>
            <a:r>
              <a:rPr lang="en-US" sz="2800" dirty="0" smtClean="0">
                <a:latin typeface="Book Antiqua" pitchFamily="18" charset="0"/>
              </a:rPr>
              <a:t> Subunits</a:t>
            </a:r>
            <a:endParaRPr lang="en-US" sz="2800" dirty="0">
              <a:latin typeface="Book Antiqua" pitchFamily="18" charset="0"/>
            </a:endParaRPr>
          </a:p>
        </p:txBody>
      </p:sp>
      <p:sp>
        <p:nvSpPr>
          <p:cNvPr id="10" name="TextBox 9"/>
          <p:cNvSpPr txBox="1"/>
          <p:nvPr/>
        </p:nvSpPr>
        <p:spPr>
          <a:xfrm>
            <a:off x="1143000" y="2814935"/>
            <a:ext cx="2133600" cy="523220"/>
          </a:xfrm>
          <a:prstGeom prst="rect">
            <a:avLst/>
          </a:prstGeom>
          <a:noFill/>
        </p:spPr>
        <p:txBody>
          <a:bodyPr wrap="square" rtlCol="0">
            <a:spAutoFit/>
          </a:bodyPr>
          <a:lstStyle/>
          <a:p>
            <a:r>
              <a:rPr lang="el-GR" sz="2800" i="1" dirty="0" smtClean="0">
                <a:latin typeface="Times New Roman" pitchFamily="18" charset="0"/>
                <a:cs typeface="Times New Roman" pitchFamily="18" charset="0"/>
              </a:rPr>
              <a:t>β</a:t>
            </a:r>
            <a:r>
              <a:rPr lang="en-US" sz="2800" dirty="0" smtClean="0">
                <a:latin typeface="Book Antiqua" pitchFamily="18" charset="0"/>
              </a:rPr>
              <a:t> Subunits</a:t>
            </a:r>
            <a:endParaRPr lang="en-US" sz="2800" dirty="0">
              <a:latin typeface="Book Antiqua" pitchFamily="18" charset="0"/>
            </a:endParaRPr>
          </a:p>
        </p:txBody>
      </p:sp>
    </p:spTree>
    <p:extLst>
      <p:ext uri="{BB962C8B-B14F-4D97-AF65-F5344CB8AC3E}">
        <p14:creationId xmlns:p14="http://schemas.microsoft.com/office/powerpoint/2010/main" val="31271659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l"/>
            <a:r>
              <a:rPr lang="en-US" sz="2800" dirty="0">
                <a:latin typeface="Book Antiqua" pitchFamily="18" charset="0"/>
              </a:rPr>
              <a:t>6</a:t>
            </a:r>
            <a:r>
              <a:rPr lang="en-US" sz="2800" dirty="0" smtClean="0">
                <a:latin typeface="Book Antiqua" pitchFamily="18" charset="0"/>
              </a:rPr>
              <a:t>IIIc</a:t>
            </a:r>
            <a:r>
              <a:rPr lang="en-US" sz="2800" dirty="0" smtClean="0">
                <a:latin typeface="Book Antiqua" pitchFamily="18" charset="0"/>
              </a:rPr>
              <a:t>. Hemoglobin Tense State (T State) Structure</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19</a:t>
            </a:fld>
            <a:endParaRPr lang="en-US">
              <a:solidFill>
                <a:schemeClr val="tx1"/>
              </a:solidFill>
            </a:endParaRPr>
          </a:p>
        </p:txBody>
      </p:sp>
      <p:sp>
        <p:nvSpPr>
          <p:cNvPr id="4" name="Content Placeholder 3"/>
          <p:cNvSpPr>
            <a:spLocks noGrp="1"/>
          </p:cNvSpPr>
          <p:nvPr>
            <p:ph idx="1"/>
          </p:nvPr>
        </p:nvSpPr>
        <p:spPr>
          <a:xfrm>
            <a:off x="381000" y="5181600"/>
            <a:ext cx="8382000" cy="1524000"/>
          </a:xfrm>
        </p:spPr>
        <p:txBody>
          <a:bodyPr>
            <a:normAutofit fontScale="92500" lnSpcReduction="10000"/>
          </a:bodyPr>
          <a:lstStyle/>
          <a:p>
            <a:pPr marL="514350" indent="-514350">
              <a:spcBef>
                <a:spcPts val="0"/>
              </a:spcBef>
              <a:buAutoNum type="alphaUcPeriod"/>
            </a:pPr>
            <a:r>
              <a:rPr lang="en-US" sz="2800" dirty="0" smtClean="0">
                <a:latin typeface="Book Antiqua" pitchFamily="18" charset="0"/>
              </a:rPr>
              <a:t>In the absence of oxygen, hemoglobin is called </a:t>
            </a:r>
            <a:r>
              <a:rPr lang="en-US" sz="2800" dirty="0" err="1" smtClean="0">
                <a:latin typeface="Book Antiqua" pitchFamily="18" charset="0"/>
              </a:rPr>
              <a:t>deoxyhemoglobin</a:t>
            </a:r>
            <a:endParaRPr lang="en-US" sz="2800" dirty="0" smtClean="0">
              <a:latin typeface="Book Antiqua" pitchFamily="18" charset="0"/>
            </a:endParaRPr>
          </a:p>
          <a:p>
            <a:pPr marL="514350" indent="-514350">
              <a:spcBef>
                <a:spcPts val="0"/>
              </a:spcBef>
              <a:buAutoNum type="alphaUcPeriod"/>
            </a:pPr>
            <a:r>
              <a:rPr lang="en-US" sz="2800" dirty="0" smtClean="0">
                <a:latin typeface="Book Antiqua" pitchFamily="18" charset="0"/>
              </a:rPr>
              <a:t>In this form, the protein exists predominantly in the T state conformation</a:t>
            </a:r>
            <a:endParaRPr lang="en-US" sz="1000" dirty="0" smtClean="0">
              <a:latin typeface="Book Antiqua" pitchFamily="18" charset="0"/>
            </a:endParaRPr>
          </a:p>
        </p:txBody>
      </p:sp>
      <p:pic>
        <p:nvPicPr>
          <p:cNvPr id="11" name="Picture 1"/>
          <p:cNvPicPr>
            <a:picLocks noChangeAspect="1"/>
          </p:cNvPicPr>
          <p:nvPr/>
        </p:nvPicPr>
        <p:blipFill rotWithShape="1">
          <a:blip r:embed="rId2">
            <a:extLst>
              <a:ext uri="{28A0092B-C50C-407E-A947-70E740481C1C}">
                <a14:useLocalDpi xmlns:a14="http://schemas.microsoft.com/office/drawing/2010/main" val="0"/>
              </a:ext>
            </a:extLst>
          </a:blip>
          <a:srcRect b="7629"/>
          <a:stretch/>
        </p:blipFill>
        <p:spPr bwMode="auto">
          <a:xfrm>
            <a:off x="1676400" y="1066800"/>
            <a:ext cx="5974080" cy="40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53689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l"/>
            <a:r>
              <a:rPr lang="en-US" sz="2800" dirty="0" smtClean="0">
                <a:latin typeface="Book Antiqua" pitchFamily="18" charset="0"/>
              </a:rPr>
              <a:t>1. Protein Function</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2</a:t>
            </a:fld>
            <a:endParaRPr lang="en-US">
              <a:solidFill>
                <a:schemeClr val="tx1"/>
              </a:solidFill>
            </a:endParaRPr>
          </a:p>
        </p:txBody>
      </p:sp>
      <p:sp>
        <p:nvSpPr>
          <p:cNvPr id="4" name="Content Placeholder 3"/>
          <p:cNvSpPr>
            <a:spLocks noGrp="1"/>
          </p:cNvSpPr>
          <p:nvPr>
            <p:ph idx="1"/>
          </p:nvPr>
        </p:nvSpPr>
        <p:spPr>
          <a:xfrm>
            <a:off x="457200" y="1066800"/>
            <a:ext cx="8229600" cy="5715000"/>
          </a:xfrm>
        </p:spPr>
        <p:txBody>
          <a:bodyPr>
            <a:normAutofit/>
          </a:bodyPr>
          <a:lstStyle/>
          <a:p>
            <a:pPr marL="0" indent="0">
              <a:spcBef>
                <a:spcPts val="0"/>
              </a:spcBef>
              <a:buNone/>
            </a:pPr>
            <a:r>
              <a:rPr lang="en-US" sz="2800" dirty="0" smtClean="0">
                <a:latin typeface="Book Antiqua" pitchFamily="18" charset="0"/>
              </a:rPr>
              <a:t>Proteins are dynamic molecules. Their functions largely depend on interactions with other molecules and conformational changes associated with these interactions.</a:t>
            </a:r>
          </a:p>
          <a:p>
            <a:pPr marL="0" indent="0">
              <a:spcBef>
                <a:spcPts val="0"/>
              </a:spcBef>
              <a:buNone/>
            </a:pPr>
            <a:endParaRPr lang="en-US" sz="2800" dirty="0">
              <a:latin typeface="Book Antiqua" pitchFamily="18" charset="0"/>
            </a:endParaRPr>
          </a:p>
          <a:p>
            <a:pPr marL="514350" indent="-514350">
              <a:spcBef>
                <a:spcPts val="0"/>
              </a:spcBef>
              <a:buAutoNum type="alphaUcPeriod"/>
            </a:pPr>
            <a:r>
              <a:rPr lang="en-US" sz="2800" dirty="0" smtClean="0">
                <a:latin typeface="Book Antiqua" pitchFamily="18" charset="0"/>
              </a:rPr>
              <a:t>The function of fibrous proteins as structural elements depends on stable, long term quaternary interactions between identical polypeptide chains</a:t>
            </a:r>
          </a:p>
          <a:p>
            <a:pPr marL="514350" indent="-514350">
              <a:spcBef>
                <a:spcPts val="0"/>
              </a:spcBef>
              <a:buAutoNum type="alphaUcPeriod"/>
            </a:pPr>
            <a:endParaRPr lang="en-US" sz="2800" dirty="0">
              <a:latin typeface="Book Antiqua" pitchFamily="18" charset="0"/>
            </a:endParaRPr>
          </a:p>
          <a:p>
            <a:pPr marL="514350" indent="-514350">
              <a:spcBef>
                <a:spcPts val="0"/>
              </a:spcBef>
              <a:buAutoNum type="alphaUcPeriod"/>
            </a:pPr>
            <a:r>
              <a:rPr lang="en-US" sz="2800" dirty="0" smtClean="0">
                <a:latin typeface="Book Antiqua" pitchFamily="18" charset="0"/>
              </a:rPr>
              <a:t>The function of globular proteins involve interactions with a variety of different molecules</a:t>
            </a:r>
            <a:endParaRPr lang="en-US" sz="2800" dirty="0">
              <a:latin typeface="Book Antiqua" pitchFamily="18" charset="0"/>
            </a:endParaRPr>
          </a:p>
          <a:p>
            <a:pPr marL="0" indent="0">
              <a:spcBef>
                <a:spcPts val="0"/>
              </a:spcBef>
              <a:buNone/>
            </a:pPr>
            <a:endParaRPr lang="en-US" sz="2800" dirty="0">
              <a:latin typeface="Book Antiqua" pitchFamily="18" charset="0"/>
            </a:endParaRPr>
          </a:p>
        </p:txBody>
      </p:sp>
    </p:spTree>
    <p:extLst>
      <p:ext uri="{BB962C8B-B14F-4D97-AF65-F5344CB8AC3E}">
        <p14:creationId xmlns:p14="http://schemas.microsoft.com/office/powerpoint/2010/main" val="29531721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l"/>
            <a:r>
              <a:rPr lang="en-US" sz="2800" dirty="0">
                <a:latin typeface="Book Antiqua" pitchFamily="18" charset="0"/>
              </a:rPr>
              <a:t>6</a:t>
            </a:r>
            <a:r>
              <a:rPr lang="en-US" sz="2800" dirty="0" smtClean="0">
                <a:latin typeface="Book Antiqua" pitchFamily="18" charset="0"/>
              </a:rPr>
              <a:t>IIIc</a:t>
            </a:r>
            <a:r>
              <a:rPr lang="en-US" sz="2800" dirty="0" smtClean="0">
                <a:latin typeface="Book Antiqua" pitchFamily="18" charset="0"/>
              </a:rPr>
              <a:t>. Hemoglobin Tense State (T State) Structure</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20</a:t>
            </a:fld>
            <a:endParaRPr lang="en-US">
              <a:solidFill>
                <a:schemeClr val="tx1"/>
              </a:solidFill>
            </a:endParaRPr>
          </a:p>
        </p:txBody>
      </p:sp>
      <p:sp>
        <p:nvSpPr>
          <p:cNvPr id="4" name="Content Placeholder 3"/>
          <p:cNvSpPr>
            <a:spLocks noGrp="1"/>
          </p:cNvSpPr>
          <p:nvPr>
            <p:ph idx="1"/>
          </p:nvPr>
        </p:nvSpPr>
        <p:spPr>
          <a:xfrm>
            <a:off x="381000" y="4419600"/>
            <a:ext cx="8382000" cy="2286000"/>
          </a:xfrm>
        </p:spPr>
        <p:txBody>
          <a:bodyPr>
            <a:normAutofit fontScale="92500"/>
          </a:bodyPr>
          <a:lstStyle/>
          <a:p>
            <a:pPr marL="0" indent="0">
              <a:spcBef>
                <a:spcPts val="0"/>
              </a:spcBef>
              <a:buNone/>
            </a:pPr>
            <a:r>
              <a:rPr lang="en-US" sz="2800" dirty="0" smtClean="0">
                <a:latin typeface="Book Antiqua" pitchFamily="18" charset="0"/>
              </a:rPr>
              <a:t>C. The T state is stabilized by a greater number of </a:t>
            </a:r>
            <a:br>
              <a:rPr lang="en-US" sz="2800" dirty="0" smtClean="0">
                <a:latin typeface="Book Antiqua" pitchFamily="18" charset="0"/>
              </a:rPr>
            </a:br>
            <a:r>
              <a:rPr lang="en-US" sz="2800" dirty="0" smtClean="0">
                <a:latin typeface="Book Antiqua" pitchFamily="18" charset="0"/>
              </a:rPr>
              <a:t>     ion </a:t>
            </a:r>
            <a:r>
              <a:rPr lang="en-US" sz="2800" dirty="0" smtClean="0">
                <a:latin typeface="Book Antiqua" pitchFamily="18" charset="0"/>
              </a:rPr>
              <a:t>pairs compared to the Relaxed (R) state, </a:t>
            </a:r>
            <a:r>
              <a:rPr lang="en-US" sz="2800" dirty="0" smtClean="0">
                <a:latin typeface="Book Antiqua" pitchFamily="18" charset="0"/>
              </a:rPr>
              <a:t>many of </a:t>
            </a:r>
            <a:r>
              <a:rPr lang="en-US" sz="2800" dirty="0" smtClean="0">
                <a:latin typeface="Book Antiqua" pitchFamily="18" charset="0"/>
              </a:rPr>
              <a:t/>
            </a:r>
            <a:br>
              <a:rPr lang="en-US" sz="2800" dirty="0" smtClean="0">
                <a:latin typeface="Book Antiqua" pitchFamily="18" charset="0"/>
              </a:rPr>
            </a:br>
            <a:r>
              <a:rPr lang="en-US" sz="2800" dirty="0" smtClean="0">
                <a:latin typeface="Book Antiqua" pitchFamily="18" charset="0"/>
              </a:rPr>
              <a:t>     which lie </a:t>
            </a:r>
            <a:r>
              <a:rPr lang="en-US" sz="2800" dirty="0" smtClean="0">
                <a:latin typeface="Book Antiqua" pitchFamily="18" charset="0"/>
              </a:rPr>
              <a:t>at the </a:t>
            </a:r>
            <a:r>
              <a:rPr lang="el-GR" sz="2800" i="1" dirty="0" smtClean="0">
                <a:latin typeface="Times New Roman" pitchFamily="18" charset="0"/>
                <a:cs typeface="Times New Roman" pitchFamily="18" charset="0"/>
              </a:rPr>
              <a:t>αβ</a:t>
            </a:r>
            <a:r>
              <a:rPr lang="en-US" sz="2800" i="1" dirty="0" smtClean="0">
                <a:latin typeface="Times New Roman" pitchFamily="18" charset="0"/>
                <a:cs typeface="Times New Roman" pitchFamily="18" charset="0"/>
              </a:rPr>
              <a:t> </a:t>
            </a:r>
            <a:r>
              <a:rPr lang="en-US" sz="2800" dirty="0" smtClean="0">
                <a:latin typeface="Book Antiqua" pitchFamily="18" charset="0"/>
                <a:cs typeface="Times New Roman" pitchFamily="18" charset="0"/>
              </a:rPr>
              <a:t>interfaces</a:t>
            </a:r>
          </a:p>
          <a:p>
            <a:pPr marL="0" indent="0">
              <a:spcBef>
                <a:spcPts val="0"/>
              </a:spcBef>
              <a:buNone/>
            </a:pPr>
            <a:endParaRPr lang="en-US" sz="2800" dirty="0" smtClean="0">
              <a:latin typeface="Book Antiqua" pitchFamily="18" charset="0"/>
              <a:cs typeface="Times New Roman" pitchFamily="18" charset="0"/>
            </a:endParaRPr>
          </a:p>
          <a:p>
            <a:pPr marL="0" indent="0">
              <a:spcBef>
                <a:spcPts val="0"/>
              </a:spcBef>
              <a:buNone/>
            </a:pPr>
            <a:r>
              <a:rPr lang="en-US" sz="2800" dirty="0" smtClean="0">
                <a:latin typeface="Book Antiqua" pitchFamily="18" charset="0"/>
                <a:cs typeface="Times New Roman" pitchFamily="18" charset="0"/>
              </a:rPr>
              <a:t>D. This state is more rigid than the R state</a:t>
            </a:r>
            <a:endParaRPr lang="en-US" sz="2800" dirty="0" smtClean="0">
              <a:latin typeface="Book Antiqua" pitchFamily="18" charset="0"/>
            </a:endParaRPr>
          </a:p>
        </p:txBody>
      </p:sp>
      <p:pic>
        <p:nvPicPr>
          <p:cNvPr id="7"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10723"/>
          <a:stretch/>
        </p:blipFill>
        <p:spPr bwMode="auto">
          <a:xfrm>
            <a:off x="1569720" y="1066800"/>
            <a:ext cx="5974080" cy="2878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39261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l"/>
            <a:r>
              <a:rPr lang="en-US" sz="2800" dirty="0" smtClean="0">
                <a:latin typeface="Book Antiqua" pitchFamily="18" charset="0"/>
              </a:rPr>
              <a:t>6IIId. T State to Relaxed (R) State Transition</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21</a:t>
            </a:fld>
            <a:endParaRPr lang="en-US">
              <a:solidFill>
                <a:schemeClr val="tx1"/>
              </a:solidFill>
            </a:endParaRPr>
          </a:p>
        </p:txBody>
      </p:sp>
      <p:sp>
        <p:nvSpPr>
          <p:cNvPr id="8" name="Content Placeholder 3"/>
          <p:cNvSpPr>
            <a:spLocks noGrp="1"/>
          </p:cNvSpPr>
          <p:nvPr>
            <p:ph idx="1"/>
          </p:nvPr>
        </p:nvSpPr>
        <p:spPr>
          <a:xfrm>
            <a:off x="381000" y="1066800"/>
            <a:ext cx="8382000" cy="5638800"/>
          </a:xfrm>
        </p:spPr>
        <p:txBody>
          <a:bodyPr>
            <a:normAutofit/>
          </a:bodyPr>
          <a:lstStyle/>
          <a:p>
            <a:pPr marL="514350" indent="-514350">
              <a:spcBef>
                <a:spcPts val="0"/>
              </a:spcBef>
              <a:buAutoNum type="alphaUcPeriod"/>
            </a:pPr>
            <a:r>
              <a:rPr lang="en-US" sz="2600" dirty="0" smtClean="0">
                <a:latin typeface="Book Antiqua" pitchFamily="18" charset="0"/>
              </a:rPr>
              <a:t>O</a:t>
            </a:r>
            <a:r>
              <a:rPr lang="en-US" sz="2600" baseline="-25000" dirty="0" smtClean="0">
                <a:latin typeface="Book Antiqua" pitchFamily="18" charset="0"/>
              </a:rPr>
              <a:t>2</a:t>
            </a:r>
            <a:r>
              <a:rPr lang="en-US" sz="2600" dirty="0" smtClean="0">
                <a:latin typeface="Book Antiqua" pitchFamily="18" charset="0"/>
              </a:rPr>
              <a:t> binds to both the T state and the R state</a:t>
            </a:r>
          </a:p>
          <a:p>
            <a:pPr marL="514350" indent="-514350">
              <a:spcBef>
                <a:spcPts val="0"/>
              </a:spcBef>
              <a:buAutoNum type="alphaUcPeriod"/>
            </a:pPr>
            <a:endParaRPr lang="en-US" sz="2600" dirty="0" smtClean="0">
              <a:latin typeface="Book Antiqua" pitchFamily="18" charset="0"/>
            </a:endParaRPr>
          </a:p>
          <a:p>
            <a:pPr marL="514350" indent="-514350">
              <a:spcBef>
                <a:spcPts val="0"/>
              </a:spcBef>
              <a:buAutoNum type="alphaUcPeriod"/>
            </a:pPr>
            <a:r>
              <a:rPr lang="en-US" sz="2600" dirty="0" smtClean="0">
                <a:latin typeface="Book Antiqua" pitchFamily="18" charset="0"/>
              </a:rPr>
              <a:t>The binding results in a major conformational transition to predominantly the R state, with several ion pairs being broken</a:t>
            </a:r>
          </a:p>
          <a:p>
            <a:pPr marL="514350" indent="-514350">
              <a:spcBef>
                <a:spcPts val="0"/>
              </a:spcBef>
              <a:buAutoNum type="alphaUcPeriod"/>
            </a:pPr>
            <a:endParaRPr lang="en-US" sz="2600" dirty="0" smtClean="0">
              <a:latin typeface="Book Antiqua" pitchFamily="18" charset="0"/>
            </a:endParaRPr>
          </a:p>
          <a:p>
            <a:pPr marL="514350" indent="-514350">
              <a:spcBef>
                <a:spcPts val="0"/>
              </a:spcBef>
              <a:buAutoNum type="alphaUcPeriod"/>
            </a:pPr>
            <a:r>
              <a:rPr lang="en-US" sz="2600" dirty="0" smtClean="0">
                <a:latin typeface="Book Antiqua" pitchFamily="18" charset="0"/>
              </a:rPr>
              <a:t>The structures of the individual subunits change little</a:t>
            </a:r>
          </a:p>
          <a:p>
            <a:pPr marL="514350" indent="-514350">
              <a:spcBef>
                <a:spcPts val="0"/>
              </a:spcBef>
              <a:buAutoNum type="alphaUcPeriod"/>
            </a:pPr>
            <a:endParaRPr lang="en-US" sz="2600" dirty="0">
              <a:latin typeface="Book Antiqua" pitchFamily="18" charset="0"/>
            </a:endParaRPr>
          </a:p>
          <a:p>
            <a:pPr marL="514350" indent="-514350">
              <a:spcBef>
                <a:spcPts val="0"/>
              </a:spcBef>
              <a:buAutoNum type="alphaUcPeriod"/>
            </a:pPr>
            <a:r>
              <a:rPr lang="en-US" sz="2600" dirty="0" smtClean="0">
                <a:latin typeface="Book Antiqua" pitchFamily="18" charset="0"/>
              </a:rPr>
              <a:t>The </a:t>
            </a:r>
            <a:r>
              <a:rPr lang="el-GR" sz="2400" i="1" dirty="0">
                <a:latin typeface="Times New Roman" pitchFamily="18" charset="0"/>
                <a:cs typeface="Times New Roman" pitchFamily="18" charset="0"/>
              </a:rPr>
              <a:t>αβ</a:t>
            </a:r>
            <a:r>
              <a:rPr lang="en-US" sz="2400" i="1" dirty="0">
                <a:latin typeface="Times New Roman" pitchFamily="18" charset="0"/>
                <a:cs typeface="Times New Roman" pitchFamily="18" charset="0"/>
              </a:rPr>
              <a:t> </a:t>
            </a:r>
            <a:r>
              <a:rPr lang="en-US" sz="2400" dirty="0" smtClean="0">
                <a:latin typeface="Book Antiqua" pitchFamily="18" charset="0"/>
                <a:cs typeface="Times New Roman" pitchFamily="18" charset="0"/>
              </a:rPr>
              <a:t>subunit pairs slide past each other and rotate, narrowing the pocket between the </a:t>
            </a:r>
            <a:r>
              <a:rPr lang="el-GR" sz="2400" i="1" dirty="0" smtClean="0">
                <a:latin typeface="Times New Roman" pitchFamily="18" charset="0"/>
                <a:cs typeface="Times New Roman" pitchFamily="18" charset="0"/>
              </a:rPr>
              <a:t>β</a:t>
            </a:r>
            <a:r>
              <a:rPr lang="en-US" sz="2400" i="1" dirty="0" smtClean="0">
                <a:latin typeface="Times New Roman" pitchFamily="18" charset="0"/>
                <a:cs typeface="Times New Roman" pitchFamily="18" charset="0"/>
              </a:rPr>
              <a:t> </a:t>
            </a:r>
            <a:r>
              <a:rPr lang="en-US" sz="2400" dirty="0" smtClean="0">
                <a:latin typeface="Book Antiqua" pitchFamily="18" charset="0"/>
                <a:cs typeface="Times New Roman" pitchFamily="18" charset="0"/>
              </a:rPr>
              <a:t>subunits</a:t>
            </a:r>
            <a:r>
              <a:rPr lang="en-US" sz="2600" dirty="0" smtClean="0">
                <a:latin typeface="Book Antiqua" pitchFamily="18" charset="0"/>
              </a:rPr>
              <a:t> </a:t>
            </a:r>
            <a:endParaRPr lang="en-US" sz="2600" dirty="0" smtClean="0">
              <a:latin typeface="Book Antiqua" pitchFamily="18" charset="0"/>
            </a:endParaRPr>
          </a:p>
        </p:txBody>
      </p:sp>
    </p:spTree>
    <p:extLst>
      <p:ext uri="{BB962C8B-B14F-4D97-AF65-F5344CB8AC3E}">
        <p14:creationId xmlns:p14="http://schemas.microsoft.com/office/powerpoint/2010/main" val="35030123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l"/>
            <a:r>
              <a:rPr lang="en-US" sz="2800" dirty="0" smtClean="0">
                <a:latin typeface="Book Antiqua" pitchFamily="18" charset="0"/>
              </a:rPr>
              <a:t>6</a:t>
            </a:r>
            <a:r>
              <a:rPr lang="en-US" sz="2800" dirty="0" smtClean="0">
                <a:latin typeface="Book Antiqua" pitchFamily="18" charset="0"/>
              </a:rPr>
              <a:t>IIId. T State to Relaxed (R) State Transition</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22</a:t>
            </a:fld>
            <a:endParaRPr lang="en-US">
              <a:solidFill>
                <a:schemeClr val="tx1"/>
              </a:solidFill>
            </a:endParaRPr>
          </a:p>
        </p:txBody>
      </p:sp>
      <p:pic>
        <p:nvPicPr>
          <p:cNvPr id="7" name="Picture 1"/>
          <p:cNvPicPr>
            <a:picLocks noChangeAspect="1"/>
          </p:cNvPicPr>
          <p:nvPr/>
        </p:nvPicPr>
        <p:blipFill rotWithShape="1">
          <a:blip r:embed="rId2">
            <a:extLst>
              <a:ext uri="{28A0092B-C50C-407E-A947-70E740481C1C}">
                <a14:useLocalDpi xmlns:a14="http://schemas.microsoft.com/office/drawing/2010/main" val="0"/>
              </a:ext>
            </a:extLst>
          </a:blip>
          <a:srcRect b="10542"/>
          <a:stretch/>
        </p:blipFill>
        <p:spPr bwMode="auto">
          <a:xfrm>
            <a:off x="304800" y="1676400"/>
            <a:ext cx="8534400" cy="3953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0297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l"/>
            <a:r>
              <a:rPr lang="en-US" sz="2800" dirty="0" smtClean="0">
                <a:latin typeface="Book Antiqua" pitchFamily="18" charset="0"/>
              </a:rPr>
              <a:t>6</a:t>
            </a:r>
            <a:r>
              <a:rPr lang="en-US" sz="2800" dirty="0" smtClean="0">
                <a:latin typeface="Book Antiqua" pitchFamily="18" charset="0"/>
              </a:rPr>
              <a:t>IIId. T State to Relaxed (R) State Transition</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23</a:t>
            </a:fld>
            <a:endParaRPr lang="en-US">
              <a:solidFill>
                <a:schemeClr val="tx1"/>
              </a:solidFill>
            </a:endParaRPr>
          </a:p>
        </p:txBody>
      </p:sp>
      <p:sp>
        <p:nvSpPr>
          <p:cNvPr id="8" name="Content Placeholder 3"/>
          <p:cNvSpPr>
            <a:spLocks noGrp="1"/>
          </p:cNvSpPr>
          <p:nvPr>
            <p:ph idx="1"/>
          </p:nvPr>
        </p:nvSpPr>
        <p:spPr>
          <a:xfrm>
            <a:off x="381000" y="1066800"/>
            <a:ext cx="8382000" cy="5638800"/>
          </a:xfrm>
        </p:spPr>
        <p:txBody>
          <a:bodyPr>
            <a:normAutofit/>
          </a:bodyPr>
          <a:lstStyle/>
          <a:p>
            <a:pPr marL="0" indent="0">
              <a:spcBef>
                <a:spcPts val="0"/>
              </a:spcBef>
              <a:buNone/>
            </a:pPr>
            <a:r>
              <a:rPr lang="en-US" sz="2600" dirty="0" smtClean="0">
                <a:latin typeface="Book Antiqua" pitchFamily="18" charset="0"/>
              </a:rPr>
              <a:t>E. The binding of O</a:t>
            </a:r>
            <a:r>
              <a:rPr lang="en-US" sz="2600" baseline="-25000" dirty="0" smtClean="0">
                <a:latin typeface="Book Antiqua" pitchFamily="18" charset="0"/>
              </a:rPr>
              <a:t>2</a:t>
            </a:r>
            <a:r>
              <a:rPr lang="en-US" sz="2600" dirty="0" smtClean="0">
                <a:latin typeface="Book Antiqua" pitchFamily="18" charset="0"/>
              </a:rPr>
              <a:t> causes the </a:t>
            </a:r>
            <a:r>
              <a:rPr lang="en-US" sz="2600" dirty="0" err="1" smtClean="0">
                <a:latin typeface="Book Antiqua" pitchFamily="18" charset="0"/>
              </a:rPr>
              <a:t>heme</a:t>
            </a:r>
            <a:r>
              <a:rPr lang="en-US" sz="2600" dirty="0" smtClean="0">
                <a:latin typeface="Book Antiqua" pitchFamily="18" charset="0"/>
              </a:rPr>
              <a:t> to assume a more </a:t>
            </a:r>
            <a:br>
              <a:rPr lang="en-US" sz="2600" dirty="0" smtClean="0">
                <a:latin typeface="Book Antiqua" pitchFamily="18" charset="0"/>
              </a:rPr>
            </a:br>
            <a:r>
              <a:rPr lang="en-US" sz="2600" dirty="0" smtClean="0">
                <a:latin typeface="Book Antiqua" pitchFamily="18" charset="0"/>
              </a:rPr>
              <a:t>     planar conformation, shifting the position of the  </a:t>
            </a:r>
            <a:br>
              <a:rPr lang="en-US" sz="2600" dirty="0" smtClean="0">
                <a:latin typeface="Book Antiqua" pitchFamily="18" charset="0"/>
              </a:rPr>
            </a:br>
            <a:r>
              <a:rPr lang="en-US" sz="2600" dirty="0" smtClean="0">
                <a:latin typeface="Book Antiqua" pitchFamily="18" charset="0"/>
              </a:rPr>
              <a:t>     proximal His and the helix to which the His is </a:t>
            </a:r>
            <a:br>
              <a:rPr lang="en-US" sz="2600" dirty="0" smtClean="0">
                <a:latin typeface="Book Antiqua" pitchFamily="18" charset="0"/>
              </a:rPr>
            </a:br>
            <a:r>
              <a:rPr lang="en-US" sz="2600" dirty="0" smtClean="0">
                <a:latin typeface="Book Antiqua" pitchFamily="18" charset="0"/>
              </a:rPr>
              <a:t>     attached to</a:t>
            </a:r>
          </a:p>
        </p:txBody>
      </p:sp>
      <p:pic>
        <p:nvPicPr>
          <p:cNvPr id="7" name="Picture 1"/>
          <p:cNvPicPr>
            <a:picLocks noChangeAspect="1"/>
          </p:cNvPicPr>
          <p:nvPr/>
        </p:nvPicPr>
        <p:blipFill rotWithShape="1">
          <a:blip r:embed="rId2">
            <a:extLst>
              <a:ext uri="{28A0092B-C50C-407E-A947-70E740481C1C}">
                <a14:useLocalDpi xmlns:a14="http://schemas.microsoft.com/office/drawing/2010/main" val="0"/>
              </a:ext>
            </a:extLst>
          </a:blip>
          <a:srcRect b="11073"/>
          <a:stretch/>
        </p:blipFill>
        <p:spPr bwMode="auto">
          <a:xfrm>
            <a:off x="1097280" y="2806337"/>
            <a:ext cx="6827520" cy="3681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64815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39762"/>
          </a:xfrm>
        </p:spPr>
        <p:txBody>
          <a:bodyPr>
            <a:noAutofit/>
          </a:bodyPr>
          <a:lstStyle/>
          <a:p>
            <a:pPr algn="l"/>
            <a:r>
              <a:rPr lang="en-US" sz="2800" dirty="0" smtClean="0">
                <a:latin typeface="Book Antiqua" pitchFamily="18" charset="0"/>
              </a:rPr>
              <a:t>6</a:t>
            </a:r>
            <a:r>
              <a:rPr lang="en-US" sz="2800" dirty="0" smtClean="0">
                <a:latin typeface="Book Antiqua" pitchFamily="18" charset="0"/>
              </a:rPr>
              <a:t>IIIe. The Reversibility and </a:t>
            </a:r>
            <a:r>
              <a:rPr lang="en-US" sz="2800" dirty="0" err="1" smtClean="0">
                <a:latin typeface="Book Antiqua" pitchFamily="18" charset="0"/>
              </a:rPr>
              <a:t>Cooperativity</a:t>
            </a:r>
            <a:r>
              <a:rPr lang="en-US" sz="2800" dirty="0" smtClean="0">
                <a:latin typeface="Book Antiqua" pitchFamily="18" charset="0"/>
              </a:rPr>
              <a:t> of </a:t>
            </a:r>
            <a:br>
              <a:rPr lang="en-US" sz="2800" dirty="0" smtClean="0">
                <a:latin typeface="Book Antiqua" pitchFamily="18" charset="0"/>
              </a:rPr>
            </a:br>
            <a:r>
              <a:rPr lang="en-US" sz="2800" dirty="0" smtClean="0">
                <a:latin typeface="Book Antiqua" pitchFamily="18" charset="0"/>
              </a:rPr>
              <a:t>          O</a:t>
            </a:r>
            <a:r>
              <a:rPr lang="en-US" sz="2800" baseline="-25000" dirty="0" smtClean="0">
                <a:latin typeface="Book Antiqua" pitchFamily="18" charset="0"/>
              </a:rPr>
              <a:t>2</a:t>
            </a:r>
            <a:r>
              <a:rPr lang="en-US" sz="2800" dirty="0" smtClean="0">
                <a:latin typeface="Book Antiqua" pitchFamily="18" charset="0"/>
              </a:rPr>
              <a:t>-Hemoglobin Binding</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24</a:t>
            </a:fld>
            <a:endParaRPr lang="en-US">
              <a:solidFill>
                <a:schemeClr val="tx1"/>
              </a:solidFill>
            </a:endParaRPr>
          </a:p>
        </p:txBody>
      </p:sp>
      <p:sp>
        <p:nvSpPr>
          <p:cNvPr id="8" name="Content Placeholder 3"/>
          <p:cNvSpPr>
            <a:spLocks noGrp="1"/>
          </p:cNvSpPr>
          <p:nvPr>
            <p:ph idx="1"/>
          </p:nvPr>
        </p:nvSpPr>
        <p:spPr>
          <a:xfrm>
            <a:off x="304800" y="1066800"/>
            <a:ext cx="8686800" cy="5638800"/>
          </a:xfrm>
        </p:spPr>
        <p:txBody>
          <a:bodyPr>
            <a:normAutofit/>
          </a:bodyPr>
          <a:lstStyle/>
          <a:p>
            <a:pPr marL="0" indent="0">
              <a:spcBef>
                <a:spcPts val="0"/>
              </a:spcBef>
              <a:buNone/>
            </a:pPr>
            <a:r>
              <a:rPr lang="en-US" sz="2600" dirty="0" smtClean="0">
                <a:latin typeface="Book Antiqua" pitchFamily="18" charset="0"/>
              </a:rPr>
              <a:t>For hemoglobin to serve as an </a:t>
            </a:r>
            <a:r>
              <a:rPr lang="en-US" sz="2600" dirty="0" smtClean="0">
                <a:latin typeface="Book Antiqua" pitchFamily="18" charset="0"/>
              </a:rPr>
              <a:t>O</a:t>
            </a:r>
            <a:r>
              <a:rPr lang="en-US" sz="2600" baseline="-25000" dirty="0" smtClean="0">
                <a:latin typeface="Book Antiqua" pitchFamily="18" charset="0"/>
              </a:rPr>
              <a:t>2 </a:t>
            </a:r>
            <a:r>
              <a:rPr lang="en-US" sz="2600" dirty="0" smtClean="0">
                <a:latin typeface="Book Antiqua" pitchFamily="18" charset="0"/>
              </a:rPr>
              <a:t>transport vehicle</a:t>
            </a:r>
          </a:p>
          <a:p>
            <a:pPr marL="0" indent="0">
              <a:spcBef>
                <a:spcPts val="0"/>
              </a:spcBef>
              <a:buNone/>
            </a:pPr>
            <a:endParaRPr lang="en-US" sz="2600" dirty="0">
              <a:latin typeface="Book Antiqua" pitchFamily="18" charset="0"/>
            </a:endParaRPr>
          </a:p>
          <a:p>
            <a:pPr marL="457200" indent="-457200">
              <a:spcBef>
                <a:spcPts val="0"/>
              </a:spcBef>
              <a:buAutoNum type="alphaUcPeriod"/>
            </a:pPr>
            <a:r>
              <a:rPr lang="en-US" sz="2600" dirty="0" smtClean="0">
                <a:latin typeface="Book Antiqua" pitchFamily="18" charset="0"/>
              </a:rPr>
              <a:t>It must bind </a:t>
            </a:r>
            <a:r>
              <a:rPr lang="en-US" sz="2600" dirty="0">
                <a:latin typeface="Book Antiqua" pitchFamily="18" charset="0"/>
              </a:rPr>
              <a:t>O</a:t>
            </a:r>
            <a:r>
              <a:rPr lang="en-US" sz="2600" baseline="-25000" dirty="0">
                <a:latin typeface="Book Antiqua" pitchFamily="18" charset="0"/>
              </a:rPr>
              <a:t>2 </a:t>
            </a:r>
            <a:r>
              <a:rPr lang="en-US" sz="2600" dirty="0" smtClean="0">
                <a:latin typeface="Book Antiqua" pitchFamily="18" charset="0"/>
              </a:rPr>
              <a:t>efficiently in the lungs, where the pO</a:t>
            </a:r>
            <a:r>
              <a:rPr lang="en-US" sz="2600" baseline="-25000" dirty="0" smtClean="0">
                <a:latin typeface="Book Antiqua" pitchFamily="18" charset="0"/>
              </a:rPr>
              <a:t>2 </a:t>
            </a:r>
            <a:r>
              <a:rPr lang="en-US" sz="2600" dirty="0" smtClean="0">
                <a:latin typeface="Book Antiqua" pitchFamily="18" charset="0"/>
              </a:rPr>
              <a:t>is about 13.3 </a:t>
            </a:r>
            <a:r>
              <a:rPr lang="en-US" sz="2600" dirty="0" err="1" smtClean="0">
                <a:latin typeface="Book Antiqua" pitchFamily="18" charset="0"/>
              </a:rPr>
              <a:t>kPa</a:t>
            </a:r>
            <a:endParaRPr lang="en-US" sz="2600" dirty="0" smtClean="0">
              <a:latin typeface="Book Antiqua" pitchFamily="18" charset="0"/>
            </a:endParaRPr>
          </a:p>
          <a:p>
            <a:pPr marL="457200" indent="-457200">
              <a:spcBef>
                <a:spcPts val="0"/>
              </a:spcBef>
              <a:buAutoNum type="alphaUcPeriod"/>
            </a:pPr>
            <a:endParaRPr lang="en-US" sz="2600" dirty="0">
              <a:latin typeface="Book Antiqua" pitchFamily="18" charset="0"/>
            </a:endParaRPr>
          </a:p>
          <a:p>
            <a:pPr marL="514350" indent="-514350">
              <a:spcBef>
                <a:spcPts val="0"/>
              </a:spcBef>
              <a:buAutoNum type="alphaUcPeriod"/>
            </a:pPr>
            <a:r>
              <a:rPr lang="en-US" sz="2600" dirty="0" smtClean="0">
                <a:latin typeface="Book Antiqua" pitchFamily="18" charset="0"/>
              </a:rPr>
              <a:t>It must release </a:t>
            </a:r>
            <a:r>
              <a:rPr lang="en-US" sz="2600" dirty="0">
                <a:latin typeface="Book Antiqua" pitchFamily="18" charset="0"/>
              </a:rPr>
              <a:t>O</a:t>
            </a:r>
            <a:r>
              <a:rPr lang="en-US" sz="2600" baseline="-25000" dirty="0">
                <a:latin typeface="Book Antiqua" pitchFamily="18" charset="0"/>
              </a:rPr>
              <a:t>2 </a:t>
            </a:r>
            <a:r>
              <a:rPr lang="en-US" sz="2600" dirty="0" smtClean="0">
                <a:latin typeface="Book Antiqua" pitchFamily="18" charset="0"/>
              </a:rPr>
              <a:t>in the tissues, where the pO</a:t>
            </a:r>
            <a:r>
              <a:rPr lang="en-US" sz="2600" baseline="-25000" dirty="0" smtClean="0">
                <a:latin typeface="Book Antiqua" pitchFamily="18" charset="0"/>
              </a:rPr>
              <a:t>2 </a:t>
            </a:r>
            <a:r>
              <a:rPr lang="en-US" sz="2600" dirty="0" smtClean="0">
                <a:latin typeface="Book Antiqua" pitchFamily="18" charset="0"/>
              </a:rPr>
              <a:t>is about 4 </a:t>
            </a:r>
            <a:r>
              <a:rPr lang="en-US" sz="2600" dirty="0" err="1" smtClean="0">
                <a:latin typeface="Book Antiqua" pitchFamily="18" charset="0"/>
              </a:rPr>
              <a:t>kPa</a:t>
            </a:r>
            <a:endParaRPr lang="en-US" sz="2600" dirty="0">
              <a:latin typeface="Book Antiqua" pitchFamily="18" charset="0"/>
            </a:endParaRPr>
          </a:p>
          <a:p>
            <a:pPr marL="514350" indent="-514350">
              <a:spcBef>
                <a:spcPts val="0"/>
              </a:spcBef>
              <a:buAutoNum type="alphaUcPeriod"/>
            </a:pPr>
            <a:endParaRPr lang="en-US" sz="2600" dirty="0" smtClean="0">
              <a:latin typeface="Book Antiqua" pitchFamily="18" charset="0"/>
            </a:endParaRPr>
          </a:p>
          <a:p>
            <a:pPr marL="514350" indent="-514350">
              <a:spcBef>
                <a:spcPts val="0"/>
              </a:spcBef>
              <a:buAutoNum type="alphaUcPeriod"/>
            </a:pPr>
            <a:r>
              <a:rPr lang="en-US" sz="2600" dirty="0" smtClean="0">
                <a:latin typeface="Book Antiqua" pitchFamily="18" charset="0"/>
              </a:rPr>
              <a:t>It’s binding profile must be distinct from myoglobin’s</a:t>
            </a:r>
          </a:p>
          <a:p>
            <a:pPr lvl="1">
              <a:spcBef>
                <a:spcPts val="0"/>
              </a:spcBef>
              <a:buFont typeface="Wingdings" pitchFamily="2" charset="2"/>
              <a:buChar char="§"/>
            </a:pPr>
            <a:r>
              <a:rPr lang="en-US" sz="2600" dirty="0" smtClean="0">
                <a:latin typeface="Book Antiqua" pitchFamily="18" charset="0"/>
              </a:rPr>
              <a:t>Myoglobin serves mostly as an </a:t>
            </a:r>
            <a:r>
              <a:rPr lang="en-US" sz="2600" dirty="0">
                <a:latin typeface="Book Antiqua" pitchFamily="18" charset="0"/>
              </a:rPr>
              <a:t>O</a:t>
            </a:r>
            <a:r>
              <a:rPr lang="en-US" sz="2600" baseline="-25000" dirty="0">
                <a:latin typeface="Book Antiqua" pitchFamily="18" charset="0"/>
              </a:rPr>
              <a:t>2 </a:t>
            </a:r>
            <a:r>
              <a:rPr lang="en-US" sz="2600" dirty="0" smtClean="0">
                <a:latin typeface="Book Antiqua" pitchFamily="18" charset="0"/>
              </a:rPr>
              <a:t> storage compartment</a:t>
            </a:r>
          </a:p>
          <a:p>
            <a:pPr lvl="1">
              <a:spcBef>
                <a:spcPts val="0"/>
              </a:spcBef>
              <a:buFont typeface="Wingdings" pitchFamily="2" charset="2"/>
              <a:buChar char="§"/>
            </a:pPr>
            <a:r>
              <a:rPr lang="en-US" sz="2600" dirty="0" smtClean="0">
                <a:latin typeface="Book Antiqua" pitchFamily="18" charset="0"/>
              </a:rPr>
              <a:t>Certain stresses allow myoglobin to transport </a:t>
            </a:r>
            <a:r>
              <a:rPr lang="en-US" sz="2600" dirty="0" smtClean="0">
                <a:latin typeface="Book Antiqua" pitchFamily="18" charset="0"/>
              </a:rPr>
              <a:t>O</a:t>
            </a:r>
            <a:r>
              <a:rPr lang="en-US" sz="2600" baseline="-25000" dirty="0" smtClean="0">
                <a:latin typeface="Book Antiqua" pitchFamily="18" charset="0"/>
              </a:rPr>
              <a:t>2</a:t>
            </a:r>
            <a:endParaRPr lang="en-US" sz="2600" dirty="0" smtClean="0">
              <a:latin typeface="Book Antiqua" pitchFamily="18" charset="0"/>
            </a:endParaRPr>
          </a:p>
        </p:txBody>
      </p:sp>
    </p:spTree>
    <p:extLst>
      <p:ext uri="{BB962C8B-B14F-4D97-AF65-F5344CB8AC3E}">
        <p14:creationId xmlns:p14="http://schemas.microsoft.com/office/powerpoint/2010/main" val="17944054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8324"/>
          <a:stretch/>
        </p:blipFill>
        <p:spPr bwMode="auto">
          <a:xfrm>
            <a:off x="2743200" y="990600"/>
            <a:ext cx="4157472" cy="3006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28600"/>
            <a:ext cx="8229600" cy="639762"/>
          </a:xfrm>
        </p:spPr>
        <p:txBody>
          <a:bodyPr>
            <a:noAutofit/>
          </a:bodyPr>
          <a:lstStyle/>
          <a:p>
            <a:pPr algn="l"/>
            <a:r>
              <a:rPr lang="en-US" sz="2800" dirty="0" smtClean="0">
                <a:latin typeface="Book Antiqua" pitchFamily="18" charset="0"/>
              </a:rPr>
              <a:t>O</a:t>
            </a:r>
            <a:r>
              <a:rPr lang="en-US" sz="2800" baseline="-25000" dirty="0" smtClean="0">
                <a:latin typeface="Book Antiqua" pitchFamily="18" charset="0"/>
              </a:rPr>
              <a:t>2</a:t>
            </a:r>
            <a:r>
              <a:rPr lang="en-US" sz="2800" dirty="0" smtClean="0">
                <a:latin typeface="Book Antiqua" pitchFamily="18" charset="0"/>
              </a:rPr>
              <a:t>-Myoglobin Binding Profile</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25</a:t>
            </a:fld>
            <a:endParaRPr lang="en-US">
              <a:solidFill>
                <a:schemeClr val="tx1"/>
              </a:solidFill>
            </a:endParaRPr>
          </a:p>
        </p:txBody>
      </p:sp>
      <p:sp>
        <p:nvSpPr>
          <p:cNvPr id="8" name="Content Placeholder 3"/>
          <p:cNvSpPr>
            <a:spLocks noGrp="1"/>
          </p:cNvSpPr>
          <p:nvPr>
            <p:ph idx="1"/>
          </p:nvPr>
        </p:nvSpPr>
        <p:spPr>
          <a:xfrm>
            <a:off x="381000" y="3997234"/>
            <a:ext cx="8382000" cy="2708366"/>
          </a:xfrm>
        </p:spPr>
        <p:txBody>
          <a:bodyPr>
            <a:normAutofit/>
          </a:bodyPr>
          <a:lstStyle/>
          <a:p>
            <a:pPr>
              <a:spcBef>
                <a:spcPts val="0"/>
              </a:spcBef>
              <a:buFont typeface="Wingdings" pitchFamily="2" charset="2"/>
              <a:buChar char="§"/>
            </a:pPr>
            <a:r>
              <a:rPr lang="en-US" sz="2600" dirty="0" smtClean="0">
                <a:latin typeface="Book Antiqua" pitchFamily="18" charset="0"/>
              </a:rPr>
              <a:t>P</a:t>
            </a:r>
            <a:r>
              <a:rPr lang="en-US" sz="2600" baseline="-25000" dirty="0" smtClean="0">
                <a:latin typeface="Book Antiqua" pitchFamily="18" charset="0"/>
              </a:rPr>
              <a:t>50  </a:t>
            </a:r>
            <a:r>
              <a:rPr lang="en-US" sz="2600" dirty="0" smtClean="0">
                <a:latin typeface="Book Antiqua" pitchFamily="18" charset="0"/>
              </a:rPr>
              <a:t>= 0.26 </a:t>
            </a:r>
            <a:r>
              <a:rPr lang="en-US" sz="2600" dirty="0" err="1" smtClean="0">
                <a:latin typeface="Book Antiqua" pitchFamily="18" charset="0"/>
              </a:rPr>
              <a:t>kPa</a:t>
            </a:r>
            <a:endParaRPr lang="en-US" sz="2600" dirty="0" smtClean="0">
              <a:latin typeface="Book Antiqua" pitchFamily="18" charset="0"/>
            </a:endParaRPr>
          </a:p>
          <a:p>
            <a:pPr>
              <a:spcBef>
                <a:spcPts val="0"/>
              </a:spcBef>
              <a:buFont typeface="Wingdings" pitchFamily="2" charset="2"/>
              <a:buChar char="§"/>
            </a:pPr>
            <a:endParaRPr lang="en-US" sz="2600" dirty="0" smtClean="0">
              <a:latin typeface="Book Antiqua" pitchFamily="18" charset="0"/>
            </a:endParaRPr>
          </a:p>
          <a:p>
            <a:pPr>
              <a:spcBef>
                <a:spcPts val="0"/>
              </a:spcBef>
              <a:buFont typeface="Wingdings" pitchFamily="2" charset="2"/>
              <a:buChar char="§"/>
            </a:pPr>
            <a:r>
              <a:rPr lang="en-US" sz="2600" dirty="0">
                <a:latin typeface="Book Antiqua" pitchFamily="18" charset="0"/>
              </a:rPr>
              <a:t>pO</a:t>
            </a:r>
            <a:r>
              <a:rPr lang="en-US" sz="2600" baseline="-25000" dirty="0">
                <a:latin typeface="Book Antiqua" pitchFamily="18" charset="0"/>
              </a:rPr>
              <a:t>2 </a:t>
            </a:r>
            <a:r>
              <a:rPr lang="en-US" sz="2600" dirty="0" smtClean="0">
                <a:latin typeface="Book Antiqua" pitchFamily="18" charset="0"/>
              </a:rPr>
              <a:t>(in lungs and tissues) &gt; P</a:t>
            </a:r>
            <a:r>
              <a:rPr lang="en-US" sz="2600" baseline="-25000" dirty="0" smtClean="0">
                <a:latin typeface="Book Antiqua" pitchFamily="18" charset="0"/>
              </a:rPr>
              <a:t>50 ; </a:t>
            </a:r>
            <a:r>
              <a:rPr lang="en-US" sz="2600" dirty="0" smtClean="0">
                <a:latin typeface="Book Antiqua" pitchFamily="18" charset="0"/>
              </a:rPr>
              <a:t>O</a:t>
            </a:r>
            <a:r>
              <a:rPr lang="en-US" sz="2600" baseline="-25000" dirty="0" smtClean="0">
                <a:latin typeface="Book Antiqua" pitchFamily="18" charset="0"/>
              </a:rPr>
              <a:t>2 </a:t>
            </a:r>
            <a:r>
              <a:rPr lang="en-US" sz="2600" dirty="0" smtClean="0">
                <a:latin typeface="Book Antiqua" pitchFamily="18" charset="0"/>
              </a:rPr>
              <a:t>will be tightly bound and not released in tissues</a:t>
            </a:r>
          </a:p>
          <a:p>
            <a:pPr>
              <a:spcBef>
                <a:spcPts val="0"/>
              </a:spcBef>
              <a:buFont typeface="Wingdings" pitchFamily="2" charset="2"/>
              <a:buChar char="§"/>
            </a:pPr>
            <a:endParaRPr lang="en-US" sz="2600" dirty="0" smtClean="0">
              <a:latin typeface="Book Antiqua" pitchFamily="18" charset="0"/>
            </a:endParaRPr>
          </a:p>
          <a:p>
            <a:pPr>
              <a:spcBef>
                <a:spcPts val="0"/>
              </a:spcBef>
              <a:buFont typeface="Wingdings" pitchFamily="2" charset="2"/>
              <a:buChar char="§"/>
            </a:pPr>
            <a:r>
              <a:rPr lang="en-US" sz="2600" dirty="0" smtClean="0">
                <a:latin typeface="Book Antiqua" pitchFamily="18" charset="0"/>
              </a:rPr>
              <a:t>Breathing would be inefficient</a:t>
            </a:r>
          </a:p>
        </p:txBody>
      </p:sp>
    </p:spTree>
    <p:extLst>
      <p:ext uri="{BB962C8B-B14F-4D97-AF65-F5344CB8AC3E}">
        <p14:creationId xmlns:p14="http://schemas.microsoft.com/office/powerpoint/2010/main" val="16242326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39762"/>
          </a:xfrm>
        </p:spPr>
        <p:txBody>
          <a:bodyPr>
            <a:noAutofit/>
          </a:bodyPr>
          <a:lstStyle/>
          <a:p>
            <a:pPr algn="l"/>
            <a:r>
              <a:rPr lang="en-US" sz="2800" dirty="0" smtClean="0">
                <a:latin typeface="Book Antiqua" pitchFamily="18" charset="0"/>
              </a:rPr>
              <a:t>6</a:t>
            </a:r>
            <a:r>
              <a:rPr lang="en-US" sz="2800" dirty="0" smtClean="0">
                <a:latin typeface="Book Antiqua" pitchFamily="18" charset="0"/>
              </a:rPr>
              <a:t>IIIe. The Reversibility and </a:t>
            </a:r>
            <a:r>
              <a:rPr lang="en-US" sz="2800" dirty="0" err="1" smtClean="0">
                <a:latin typeface="Book Antiqua" pitchFamily="18" charset="0"/>
              </a:rPr>
              <a:t>Cooperativity</a:t>
            </a:r>
            <a:r>
              <a:rPr lang="en-US" sz="2800" dirty="0" smtClean="0">
                <a:latin typeface="Book Antiqua" pitchFamily="18" charset="0"/>
              </a:rPr>
              <a:t> of </a:t>
            </a:r>
            <a:br>
              <a:rPr lang="en-US" sz="2800" dirty="0" smtClean="0">
                <a:latin typeface="Book Antiqua" pitchFamily="18" charset="0"/>
              </a:rPr>
            </a:br>
            <a:r>
              <a:rPr lang="en-US" sz="2800" dirty="0" smtClean="0">
                <a:latin typeface="Book Antiqua" pitchFamily="18" charset="0"/>
              </a:rPr>
              <a:t>          O</a:t>
            </a:r>
            <a:r>
              <a:rPr lang="en-US" sz="2800" baseline="-25000" dirty="0" smtClean="0">
                <a:latin typeface="Book Antiqua" pitchFamily="18" charset="0"/>
              </a:rPr>
              <a:t>2</a:t>
            </a:r>
            <a:r>
              <a:rPr lang="en-US" sz="2800" dirty="0" smtClean="0">
                <a:latin typeface="Book Antiqua" pitchFamily="18" charset="0"/>
              </a:rPr>
              <a:t>-Hemoglobin Binding</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26</a:t>
            </a:fld>
            <a:endParaRPr lang="en-US">
              <a:solidFill>
                <a:schemeClr val="tx1"/>
              </a:solidFill>
            </a:endParaRPr>
          </a:p>
        </p:txBody>
      </p:sp>
      <p:sp>
        <p:nvSpPr>
          <p:cNvPr id="8" name="Content Placeholder 3"/>
          <p:cNvSpPr>
            <a:spLocks noGrp="1"/>
          </p:cNvSpPr>
          <p:nvPr>
            <p:ph idx="1"/>
          </p:nvPr>
        </p:nvSpPr>
        <p:spPr>
          <a:xfrm>
            <a:off x="381000" y="1066800"/>
            <a:ext cx="8382000" cy="5638800"/>
          </a:xfrm>
        </p:spPr>
        <p:txBody>
          <a:bodyPr>
            <a:normAutofit/>
          </a:bodyPr>
          <a:lstStyle/>
          <a:p>
            <a:pPr marL="0" indent="0">
              <a:spcBef>
                <a:spcPts val="0"/>
              </a:spcBef>
              <a:buNone/>
            </a:pPr>
            <a:r>
              <a:rPr lang="en-US" sz="2600" dirty="0" smtClean="0">
                <a:latin typeface="Book Antiqua" pitchFamily="18" charset="0"/>
              </a:rPr>
              <a:t>D. Hemoglobin </a:t>
            </a:r>
            <a:r>
              <a:rPr lang="en-US" sz="2600" dirty="0">
                <a:latin typeface="Book Antiqua" pitchFamily="18" charset="0"/>
              </a:rPr>
              <a:t>overcomes O</a:t>
            </a:r>
            <a:r>
              <a:rPr lang="en-US" sz="2600" baseline="-25000" dirty="0">
                <a:latin typeface="Book Antiqua" pitchFamily="18" charset="0"/>
              </a:rPr>
              <a:t>2 </a:t>
            </a:r>
            <a:r>
              <a:rPr lang="en-US" sz="2600" dirty="0" smtClean="0">
                <a:latin typeface="Book Antiqua" pitchFamily="18" charset="0"/>
              </a:rPr>
              <a:t>affinity issues through </a:t>
            </a:r>
            <a:br>
              <a:rPr lang="en-US" sz="2600" dirty="0" smtClean="0">
                <a:latin typeface="Book Antiqua" pitchFamily="18" charset="0"/>
              </a:rPr>
            </a:br>
            <a:r>
              <a:rPr lang="en-US" sz="2600" dirty="0" smtClean="0">
                <a:latin typeface="Book Antiqua" pitchFamily="18" charset="0"/>
              </a:rPr>
              <a:t>     </a:t>
            </a:r>
            <a:r>
              <a:rPr lang="en-US" sz="2600" dirty="0" err="1" smtClean="0">
                <a:latin typeface="Book Antiqua" pitchFamily="18" charset="0"/>
              </a:rPr>
              <a:t>cooperativity</a:t>
            </a:r>
            <a:r>
              <a:rPr lang="en-US" sz="2600" dirty="0" smtClean="0">
                <a:latin typeface="Book Antiqua" pitchFamily="18" charset="0"/>
              </a:rPr>
              <a:t> by modulating the affinity at the </a:t>
            </a:r>
          </a:p>
          <a:p>
            <a:pPr marL="0" indent="0">
              <a:spcBef>
                <a:spcPts val="0"/>
              </a:spcBef>
              <a:buNone/>
            </a:pPr>
            <a:r>
              <a:rPr lang="en-US" sz="2600" dirty="0">
                <a:latin typeface="Book Antiqua" pitchFamily="18" charset="0"/>
              </a:rPr>
              <a:t> </a:t>
            </a:r>
            <a:r>
              <a:rPr lang="en-US" sz="2600" dirty="0" smtClean="0">
                <a:latin typeface="Book Antiqua" pitchFamily="18" charset="0"/>
              </a:rPr>
              <a:t>    different binding sites</a:t>
            </a:r>
          </a:p>
          <a:p>
            <a:pPr marL="0" indent="0">
              <a:spcBef>
                <a:spcPts val="0"/>
              </a:spcBef>
              <a:buNone/>
            </a:pPr>
            <a:endParaRPr lang="en-US" sz="2600" dirty="0" smtClean="0">
              <a:latin typeface="Book Antiqua" pitchFamily="18" charset="0"/>
            </a:endParaRPr>
          </a:p>
          <a:p>
            <a:pPr lvl="1">
              <a:spcBef>
                <a:spcPts val="0"/>
              </a:spcBef>
              <a:buFont typeface="Wingdings" pitchFamily="2" charset="2"/>
              <a:buChar char="§"/>
            </a:pPr>
            <a:r>
              <a:rPr lang="en-US" sz="2600" dirty="0" smtClean="0">
                <a:latin typeface="Book Antiqua" pitchFamily="18" charset="0"/>
              </a:rPr>
              <a:t>Undergoes a transition from a low-affinity state (the T state) to a high-affinity state (the R state) as more </a:t>
            </a:r>
            <a:r>
              <a:rPr lang="en-US" sz="2600" dirty="0">
                <a:latin typeface="Book Antiqua" pitchFamily="18" charset="0"/>
              </a:rPr>
              <a:t>O</a:t>
            </a:r>
            <a:r>
              <a:rPr lang="en-US" sz="2600" baseline="-25000" dirty="0">
                <a:latin typeface="Book Antiqua" pitchFamily="18" charset="0"/>
              </a:rPr>
              <a:t>2 </a:t>
            </a:r>
            <a:r>
              <a:rPr lang="en-US" sz="2600" dirty="0" smtClean="0">
                <a:latin typeface="Book Antiqua" pitchFamily="18" charset="0"/>
              </a:rPr>
              <a:t>molecules are bound</a:t>
            </a:r>
          </a:p>
          <a:p>
            <a:pPr lvl="1">
              <a:spcBef>
                <a:spcPts val="0"/>
              </a:spcBef>
              <a:buFont typeface="Wingdings" pitchFamily="2" charset="2"/>
              <a:buChar char="§"/>
            </a:pPr>
            <a:endParaRPr lang="en-US" sz="2600" dirty="0" smtClean="0">
              <a:latin typeface="Book Antiqua" pitchFamily="18" charset="0"/>
            </a:endParaRPr>
          </a:p>
          <a:p>
            <a:pPr marL="0" indent="0">
              <a:spcBef>
                <a:spcPts val="0"/>
              </a:spcBef>
              <a:buNone/>
            </a:pPr>
            <a:endParaRPr lang="en-US" sz="2600" dirty="0" smtClean="0">
              <a:latin typeface="Book Antiqua" pitchFamily="18" charset="0"/>
            </a:endParaRPr>
          </a:p>
        </p:txBody>
      </p:sp>
    </p:spTree>
    <p:extLst>
      <p:ext uri="{BB962C8B-B14F-4D97-AF65-F5344CB8AC3E}">
        <p14:creationId xmlns:p14="http://schemas.microsoft.com/office/powerpoint/2010/main" val="10747877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7904"/>
          <a:stretch/>
        </p:blipFill>
        <p:spPr bwMode="auto">
          <a:xfrm>
            <a:off x="2514600" y="838200"/>
            <a:ext cx="4591507" cy="4832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28600"/>
            <a:ext cx="8229600" cy="639762"/>
          </a:xfrm>
        </p:spPr>
        <p:txBody>
          <a:bodyPr>
            <a:noAutofit/>
          </a:bodyPr>
          <a:lstStyle/>
          <a:p>
            <a:pPr algn="l"/>
            <a:r>
              <a:rPr lang="en-US" sz="2800" dirty="0" smtClean="0">
                <a:latin typeface="Book Antiqua" pitchFamily="18" charset="0"/>
              </a:rPr>
              <a:t>O</a:t>
            </a:r>
            <a:r>
              <a:rPr lang="en-US" sz="2800" baseline="-25000" dirty="0" smtClean="0">
                <a:latin typeface="Book Antiqua" pitchFamily="18" charset="0"/>
              </a:rPr>
              <a:t>2</a:t>
            </a:r>
            <a:r>
              <a:rPr lang="en-US" sz="2800" dirty="0" smtClean="0">
                <a:latin typeface="Book Antiqua" pitchFamily="18" charset="0"/>
              </a:rPr>
              <a:t>-Hemoglobin Binding Profile</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27</a:t>
            </a:fld>
            <a:endParaRPr lang="en-US">
              <a:solidFill>
                <a:schemeClr val="tx1"/>
              </a:solidFill>
            </a:endParaRPr>
          </a:p>
        </p:txBody>
      </p:sp>
      <p:sp>
        <p:nvSpPr>
          <p:cNvPr id="3" name="Content Placeholder 2"/>
          <p:cNvSpPr>
            <a:spLocks noGrp="1"/>
          </p:cNvSpPr>
          <p:nvPr>
            <p:ph idx="1"/>
          </p:nvPr>
        </p:nvSpPr>
        <p:spPr>
          <a:xfrm>
            <a:off x="457200" y="5638800"/>
            <a:ext cx="8458200" cy="1096963"/>
          </a:xfrm>
        </p:spPr>
        <p:txBody>
          <a:bodyPr>
            <a:normAutofit/>
          </a:bodyPr>
          <a:lstStyle/>
          <a:p>
            <a:pPr marL="0" indent="0">
              <a:buNone/>
            </a:pPr>
            <a:r>
              <a:rPr lang="en-US" sz="2800" dirty="0" smtClean="0">
                <a:latin typeface="Book Antiqua" pitchFamily="18" charset="0"/>
              </a:rPr>
              <a:t>Sigmoidal curve shape is diagnostic of cooperative binding. Much more sensitive response to [ligand].</a:t>
            </a:r>
            <a:endParaRPr lang="en-US" sz="2800" dirty="0">
              <a:latin typeface="Book Antiqua" pitchFamily="18" charset="0"/>
            </a:endParaRPr>
          </a:p>
        </p:txBody>
      </p:sp>
    </p:spTree>
    <p:extLst>
      <p:ext uri="{BB962C8B-B14F-4D97-AF65-F5344CB8AC3E}">
        <p14:creationId xmlns:p14="http://schemas.microsoft.com/office/powerpoint/2010/main" val="20654467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39762"/>
          </a:xfrm>
        </p:spPr>
        <p:txBody>
          <a:bodyPr>
            <a:noAutofit/>
          </a:bodyPr>
          <a:lstStyle/>
          <a:p>
            <a:pPr algn="l"/>
            <a:r>
              <a:rPr lang="en-US" sz="2800" dirty="0" smtClean="0">
                <a:latin typeface="Book Antiqua" pitchFamily="18" charset="0"/>
              </a:rPr>
              <a:t>6</a:t>
            </a:r>
            <a:r>
              <a:rPr lang="en-US" sz="2800" dirty="0" smtClean="0">
                <a:latin typeface="Book Antiqua" pitchFamily="18" charset="0"/>
              </a:rPr>
              <a:t>IIIe. The Reversibility and </a:t>
            </a:r>
            <a:r>
              <a:rPr lang="en-US" sz="2800" dirty="0" err="1" smtClean="0">
                <a:latin typeface="Book Antiqua" pitchFamily="18" charset="0"/>
              </a:rPr>
              <a:t>Cooperativity</a:t>
            </a:r>
            <a:r>
              <a:rPr lang="en-US" sz="2800" dirty="0" smtClean="0">
                <a:latin typeface="Book Antiqua" pitchFamily="18" charset="0"/>
              </a:rPr>
              <a:t> of </a:t>
            </a:r>
            <a:br>
              <a:rPr lang="en-US" sz="2800" dirty="0" smtClean="0">
                <a:latin typeface="Book Antiqua" pitchFamily="18" charset="0"/>
              </a:rPr>
            </a:br>
            <a:r>
              <a:rPr lang="en-US" sz="2800" dirty="0" smtClean="0">
                <a:latin typeface="Book Antiqua" pitchFamily="18" charset="0"/>
              </a:rPr>
              <a:t>          O</a:t>
            </a:r>
            <a:r>
              <a:rPr lang="en-US" sz="2800" baseline="-25000" dirty="0" smtClean="0">
                <a:latin typeface="Book Antiqua" pitchFamily="18" charset="0"/>
              </a:rPr>
              <a:t>2</a:t>
            </a:r>
            <a:r>
              <a:rPr lang="en-US" sz="2800" dirty="0" smtClean="0">
                <a:latin typeface="Book Antiqua" pitchFamily="18" charset="0"/>
              </a:rPr>
              <a:t>-Hemoglobin Binding</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28</a:t>
            </a:fld>
            <a:endParaRPr lang="en-US">
              <a:solidFill>
                <a:schemeClr val="tx1"/>
              </a:solidFill>
            </a:endParaRPr>
          </a:p>
        </p:txBody>
      </p:sp>
      <p:sp>
        <p:nvSpPr>
          <p:cNvPr id="8" name="Content Placeholder 3"/>
          <p:cNvSpPr>
            <a:spLocks noGrp="1"/>
          </p:cNvSpPr>
          <p:nvPr>
            <p:ph idx="1"/>
          </p:nvPr>
        </p:nvSpPr>
        <p:spPr>
          <a:xfrm>
            <a:off x="381000" y="1066800"/>
            <a:ext cx="8382000" cy="5638800"/>
          </a:xfrm>
        </p:spPr>
        <p:txBody>
          <a:bodyPr>
            <a:normAutofit/>
          </a:bodyPr>
          <a:lstStyle/>
          <a:p>
            <a:pPr lvl="1">
              <a:spcBef>
                <a:spcPts val="0"/>
              </a:spcBef>
              <a:buFont typeface="Wingdings" pitchFamily="2" charset="2"/>
              <a:buChar char="§"/>
            </a:pPr>
            <a:r>
              <a:rPr lang="en-US" sz="2600" dirty="0" smtClean="0">
                <a:latin typeface="Book Antiqua" pitchFamily="18" charset="0"/>
              </a:rPr>
              <a:t>Hemoglobin is an allosteric protein. O</a:t>
            </a:r>
            <a:r>
              <a:rPr lang="en-US" sz="2600" baseline="-25000" dirty="0" smtClean="0">
                <a:latin typeface="Book Antiqua" pitchFamily="18" charset="0"/>
              </a:rPr>
              <a:t>2 </a:t>
            </a:r>
            <a:r>
              <a:rPr lang="en-US" sz="2600" dirty="0" smtClean="0">
                <a:latin typeface="Book Antiqua" pitchFamily="18" charset="0"/>
              </a:rPr>
              <a:t>binding to individual subunits alters the affinity for </a:t>
            </a:r>
            <a:r>
              <a:rPr lang="en-US" sz="2600" dirty="0">
                <a:latin typeface="Book Antiqua" pitchFamily="18" charset="0"/>
              </a:rPr>
              <a:t>O</a:t>
            </a:r>
            <a:r>
              <a:rPr lang="en-US" sz="2600" baseline="-25000" dirty="0">
                <a:latin typeface="Book Antiqua" pitchFamily="18" charset="0"/>
              </a:rPr>
              <a:t>2 </a:t>
            </a:r>
            <a:r>
              <a:rPr lang="en-US" sz="2600" dirty="0" smtClean="0">
                <a:latin typeface="Book Antiqua" pitchFamily="18" charset="0"/>
              </a:rPr>
              <a:t>in adjacent subunits</a:t>
            </a:r>
          </a:p>
          <a:p>
            <a:pPr lvl="1">
              <a:spcBef>
                <a:spcPts val="0"/>
              </a:spcBef>
              <a:buFont typeface="Wingdings" pitchFamily="2" charset="2"/>
              <a:buChar char="§"/>
            </a:pPr>
            <a:endParaRPr lang="en-US" sz="1000" dirty="0" smtClean="0">
              <a:latin typeface="Book Antiqua" pitchFamily="18" charset="0"/>
            </a:endParaRPr>
          </a:p>
          <a:p>
            <a:pPr lvl="2">
              <a:spcBef>
                <a:spcPts val="0"/>
              </a:spcBef>
              <a:buFontTx/>
              <a:buChar char="-"/>
            </a:pPr>
            <a:r>
              <a:rPr lang="en-US" sz="2600" dirty="0" smtClean="0">
                <a:latin typeface="Book Antiqua" pitchFamily="18" charset="0"/>
              </a:rPr>
              <a:t>The 1</a:t>
            </a:r>
            <a:r>
              <a:rPr lang="en-US" sz="2600" baseline="30000" dirty="0" smtClean="0">
                <a:latin typeface="Book Antiqua" pitchFamily="18" charset="0"/>
              </a:rPr>
              <a:t>st</a:t>
            </a:r>
            <a:r>
              <a:rPr lang="en-US" sz="2600" dirty="0" smtClean="0">
                <a:latin typeface="Book Antiqua" pitchFamily="18" charset="0"/>
              </a:rPr>
              <a:t> </a:t>
            </a:r>
            <a:r>
              <a:rPr lang="en-US" sz="2600" dirty="0">
                <a:latin typeface="Book Antiqua" pitchFamily="18" charset="0"/>
              </a:rPr>
              <a:t>O</a:t>
            </a:r>
            <a:r>
              <a:rPr lang="en-US" sz="2600" baseline="-25000" dirty="0">
                <a:latin typeface="Book Antiqua" pitchFamily="18" charset="0"/>
              </a:rPr>
              <a:t>2 </a:t>
            </a:r>
            <a:r>
              <a:rPr lang="en-US" sz="2600" dirty="0" smtClean="0">
                <a:latin typeface="Book Antiqua" pitchFamily="18" charset="0"/>
              </a:rPr>
              <a:t>molecule interacts weakly with   </a:t>
            </a:r>
            <a:br>
              <a:rPr lang="en-US" sz="2600" dirty="0" smtClean="0">
                <a:latin typeface="Book Antiqua" pitchFamily="18" charset="0"/>
              </a:rPr>
            </a:br>
            <a:r>
              <a:rPr lang="en-US" sz="2600" dirty="0" err="1" smtClean="0">
                <a:latin typeface="Book Antiqua" pitchFamily="18" charset="0"/>
              </a:rPr>
              <a:t>deoxyhemoglobin</a:t>
            </a:r>
            <a:r>
              <a:rPr lang="en-US" sz="2600" dirty="0" smtClean="0">
                <a:latin typeface="Book Antiqua" pitchFamily="18" charset="0"/>
              </a:rPr>
              <a:t> because it binds to a subunit in the T state</a:t>
            </a:r>
          </a:p>
          <a:p>
            <a:pPr marL="914400" lvl="2" indent="0">
              <a:spcBef>
                <a:spcPts val="0"/>
              </a:spcBef>
              <a:buNone/>
            </a:pPr>
            <a:endParaRPr lang="en-US" sz="1000" dirty="0">
              <a:latin typeface="Book Antiqua" pitchFamily="18" charset="0"/>
            </a:endParaRPr>
          </a:p>
          <a:p>
            <a:pPr lvl="2">
              <a:spcBef>
                <a:spcPts val="0"/>
              </a:spcBef>
              <a:buFontTx/>
              <a:buChar char="-"/>
            </a:pPr>
            <a:r>
              <a:rPr lang="en-US" sz="2600" dirty="0" smtClean="0">
                <a:latin typeface="Book Antiqua" pitchFamily="18" charset="0"/>
              </a:rPr>
              <a:t>A conformational change occurs that is communicated to adjacent subunits, resulting in faster T to R transitions in the second subunit</a:t>
            </a:r>
          </a:p>
          <a:p>
            <a:pPr lvl="2">
              <a:spcBef>
                <a:spcPts val="0"/>
              </a:spcBef>
              <a:buFontTx/>
              <a:buChar char="-"/>
            </a:pPr>
            <a:endParaRPr lang="en-US" sz="1000" dirty="0">
              <a:latin typeface="Book Antiqua" pitchFamily="18" charset="0"/>
            </a:endParaRPr>
          </a:p>
          <a:p>
            <a:pPr lvl="2">
              <a:spcBef>
                <a:spcPts val="0"/>
              </a:spcBef>
              <a:buFontTx/>
              <a:buChar char="-"/>
            </a:pPr>
            <a:r>
              <a:rPr lang="en-US" sz="2600" dirty="0" smtClean="0">
                <a:latin typeface="Book Antiqua" pitchFamily="18" charset="0"/>
              </a:rPr>
              <a:t>The last O</a:t>
            </a:r>
            <a:r>
              <a:rPr lang="en-US" sz="2600" baseline="-25000" dirty="0" smtClean="0">
                <a:latin typeface="Book Antiqua" pitchFamily="18" charset="0"/>
              </a:rPr>
              <a:t>2</a:t>
            </a:r>
            <a:r>
              <a:rPr lang="en-US" sz="2600" dirty="0">
                <a:latin typeface="Book Antiqua" pitchFamily="18" charset="0"/>
              </a:rPr>
              <a:t> </a:t>
            </a:r>
            <a:r>
              <a:rPr lang="en-US" sz="2600" dirty="0" smtClean="0">
                <a:latin typeface="Book Antiqua" pitchFamily="18" charset="0"/>
              </a:rPr>
              <a:t>binds to a subunit already in the R state, and thus binds with higher affinity</a:t>
            </a:r>
          </a:p>
        </p:txBody>
      </p:sp>
    </p:spTree>
    <p:extLst>
      <p:ext uri="{BB962C8B-B14F-4D97-AF65-F5344CB8AC3E}">
        <p14:creationId xmlns:p14="http://schemas.microsoft.com/office/powerpoint/2010/main" val="2142004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39762"/>
          </a:xfrm>
        </p:spPr>
        <p:txBody>
          <a:bodyPr>
            <a:noAutofit/>
          </a:bodyPr>
          <a:lstStyle/>
          <a:p>
            <a:pPr algn="l"/>
            <a:r>
              <a:rPr lang="en-US" sz="2800" dirty="0">
                <a:latin typeface="Book Antiqua" pitchFamily="18" charset="0"/>
              </a:rPr>
              <a:t>7</a:t>
            </a:r>
            <a:r>
              <a:rPr lang="en-US" sz="2800" dirty="0" smtClean="0">
                <a:latin typeface="Book Antiqua" pitchFamily="18" charset="0"/>
              </a:rPr>
              <a:t>. Modulators for Allosteric Proteins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29</a:t>
            </a:fld>
            <a:endParaRPr lang="en-US">
              <a:solidFill>
                <a:schemeClr val="tx1"/>
              </a:solidFill>
            </a:endParaRPr>
          </a:p>
        </p:txBody>
      </p:sp>
      <p:sp>
        <p:nvSpPr>
          <p:cNvPr id="8" name="Content Placeholder 3"/>
          <p:cNvSpPr>
            <a:spLocks noGrp="1"/>
          </p:cNvSpPr>
          <p:nvPr>
            <p:ph idx="1"/>
          </p:nvPr>
        </p:nvSpPr>
        <p:spPr>
          <a:xfrm>
            <a:off x="381000" y="1066800"/>
            <a:ext cx="8382000" cy="5638800"/>
          </a:xfrm>
        </p:spPr>
        <p:txBody>
          <a:bodyPr>
            <a:normAutofit/>
          </a:bodyPr>
          <a:lstStyle/>
          <a:p>
            <a:pPr marL="514350" lvl="1" indent="-514350">
              <a:spcBef>
                <a:spcPts val="0"/>
              </a:spcBef>
              <a:buAutoNum type="alphaUcPeriod"/>
            </a:pPr>
            <a:r>
              <a:rPr lang="en-US" sz="2600" dirty="0" smtClean="0">
                <a:latin typeface="Book Antiqua" pitchFamily="18" charset="0"/>
              </a:rPr>
              <a:t>Modulators interconvert more-active and less-active forms of the protein</a:t>
            </a:r>
          </a:p>
          <a:p>
            <a:pPr marL="514350" lvl="1" indent="-514350">
              <a:spcBef>
                <a:spcPts val="0"/>
              </a:spcBef>
              <a:buAutoNum type="alphaUcPeriod"/>
            </a:pPr>
            <a:endParaRPr lang="en-US" sz="2600" dirty="0" smtClean="0">
              <a:latin typeface="Book Antiqua" pitchFamily="18" charset="0"/>
            </a:endParaRPr>
          </a:p>
          <a:p>
            <a:pPr marL="514350" lvl="1" indent="-514350">
              <a:spcBef>
                <a:spcPts val="0"/>
              </a:spcBef>
              <a:buAutoNum type="alphaUcPeriod"/>
            </a:pPr>
            <a:r>
              <a:rPr lang="en-US" sz="2600" dirty="0" smtClean="0">
                <a:latin typeface="Book Antiqua" pitchFamily="18" charset="0"/>
              </a:rPr>
              <a:t>Modulators can be activators or inhibitors</a:t>
            </a:r>
          </a:p>
          <a:p>
            <a:pPr marL="514350" lvl="1" indent="-514350">
              <a:spcBef>
                <a:spcPts val="0"/>
              </a:spcBef>
              <a:buAutoNum type="alphaUcPeriod"/>
            </a:pPr>
            <a:endParaRPr lang="en-US" sz="2600" dirty="0" smtClean="0">
              <a:latin typeface="Book Antiqua" pitchFamily="18" charset="0"/>
            </a:endParaRPr>
          </a:p>
          <a:p>
            <a:pPr marL="514350" lvl="1" indent="-514350">
              <a:spcBef>
                <a:spcPts val="0"/>
              </a:spcBef>
              <a:buAutoNum type="alphaUcPeriod"/>
            </a:pPr>
            <a:r>
              <a:rPr lang="en-US" sz="2600" dirty="0" smtClean="0">
                <a:latin typeface="Book Antiqua" pitchFamily="18" charset="0"/>
              </a:rPr>
              <a:t>When the normal ligand and modulator are identical, the interaction is termed </a:t>
            </a:r>
            <a:r>
              <a:rPr lang="en-US" sz="2600" dirty="0" err="1" smtClean="0">
                <a:latin typeface="Book Antiqua" pitchFamily="18" charset="0"/>
              </a:rPr>
              <a:t>homotropic</a:t>
            </a:r>
            <a:endParaRPr lang="en-US" sz="2600" dirty="0" smtClean="0">
              <a:latin typeface="Book Antiqua" pitchFamily="18" charset="0"/>
            </a:endParaRPr>
          </a:p>
          <a:p>
            <a:pPr marL="514350" lvl="1" indent="-514350">
              <a:spcBef>
                <a:spcPts val="0"/>
              </a:spcBef>
              <a:buAutoNum type="alphaUcPeriod"/>
            </a:pPr>
            <a:endParaRPr lang="en-US" sz="2600" dirty="0" smtClean="0">
              <a:latin typeface="Book Antiqua" pitchFamily="18" charset="0"/>
            </a:endParaRPr>
          </a:p>
          <a:p>
            <a:pPr marL="514350" lvl="1" indent="-514350">
              <a:spcBef>
                <a:spcPts val="0"/>
              </a:spcBef>
              <a:buAutoNum type="alphaUcPeriod"/>
            </a:pPr>
            <a:r>
              <a:rPr lang="en-US" sz="2600" dirty="0" smtClean="0">
                <a:latin typeface="Book Antiqua" pitchFamily="18" charset="0"/>
              </a:rPr>
              <a:t>When the modulator is a molecule other than the normal ligand the interaction is </a:t>
            </a:r>
            <a:r>
              <a:rPr lang="en-US" sz="2600" dirty="0" err="1" smtClean="0">
                <a:latin typeface="Book Antiqua" pitchFamily="18" charset="0"/>
              </a:rPr>
              <a:t>heterotropic</a:t>
            </a:r>
            <a:endParaRPr lang="en-US" sz="2600" dirty="0" smtClean="0">
              <a:latin typeface="Book Antiqua" pitchFamily="18" charset="0"/>
            </a:endParaRPr>
          </a:p>
        </p:txBody>
      </p:sp>
    </p:spTree>
    <p:extLst>
      <p:ext uri="{BB962C8B-B14F-4D97-AF65-F5344CB8AC3E}">
        <p14:creationId xmlns:p14="http://schemas.microsoft.com/office/powerpoint/2010/main" val="1978577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l"/>
            <a:r>
              <a:rPr lang="en-US" sz="2800" dirty="0">
                <a:latin typeface="Book Antiqua" pitchFamily="18" charset="0"/>
              </a:rPr>
              <a:t>2</a:t>
            </a:r>
            <a:r>
              <a:rPr lang="en-US" sz="2800" dirty="0" smtClean="0">
                <a:latin typeface="Book Antiqua" pitchFamily="18" charset="0"/>
              </a:rPr>
              <a:t>. Globular Protein Functions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3</a:t>
            </a:fld>
            <a:endParaRPr lang="en-US">
              <a:solidFill>
                <a:schemeClr val="tx1"/>
              </a:solidFill>
            </a:endParaRPr>
          </a:p>
        </p:txBody>
      </p:sp>
      <p:sp>
        <p:nvSpPr>
          <p:cNvPr id="4" name="Content Placeholder 3"/>
          <p:cNvSpPr>
            <a:spLocks noGrp="1"/>
          </p:cNvSpPr>
          <p:nvPr>
            <p:ph idx="1"/>
          </p:nvPr>
        </p:nvSpPr>
        <p:spPr>
          <a:xfrm>
            <a:off x="457200" y="1143000"/>
            <a:ext cx="8229600" cy="5486400"/>
          </a:xfrm>
        </p:spPr>
        <p:txBody>
          <a:bodyPr>
            <a:normAutofit/>
          </a:bodyPr>
          <a:lstStyle/>
          <a:p>
            <a:pPr marL="514350" indent="-514350">
              <a:buAutoNum type="alphaUcPeriod"/>
            </a:pPr>
            <a:r>
              <a:rPr lang="en-US" sz="2800" dirty="0" smtClean="0">
                <a:latin typeface="Book Antiqua" pitchFamily="18" charset="0"/>
              </a:rPr>
              <a:t>Storage </a:t>
            </a:r>
            <a:r>
              <a:rPr lang="en-US" sz="2800" dirty="0">
                <a:latin typeface="Book Antiqua" pitchFamily="18" charset="0"/>
              </a:rPr>
              <a:t>of ions and molecules </a:t>
            </a:r>
            <a:endParaRPr lang="en-US" sz="2800" dirty="0" smtClean="0">
              <a:latin typeface="Book Antiqua" pitchFamily="18" charset="0"/>
            </a:endParaRPr>
          </a:p>
          <a:p>
            <a:pPr lvl="1">
              <a:buFont typeface="Wingdings" pitchFamily="2" charset="2"/>
              <a:buChar char="§"/>
            </a:pPr>
            <a:r>
              <a:rPr lang="en-US" dirty="0">
                <a:latin typeface="Book Antiqua" pitchFamily="18" charset="0"/>
              </a:rPr>
              <a:t>M</a:t>
            </a:r>
            <a:r>
              <a:rPr lang="en-US" dirty="0" smtClean="0">
                <a:latin typeface="Book Antiqua" pitchFamily="18" charset="0"/>
              </a:rPr>
              <a:t>yoglobin</a:t>
            </a:r>
            <a:r>
              <a:rPr lang="en-US" dirty="0">
                <a:latin typeface="Book Antiqua" pitchFamily="18" charset="0"/>
              </a:rPr>
              <a:t>, </a:t>
            </a:r>
            <a:r>
              <a:rPr lang="en-US" dirty="0" smtClean="0">
                <a:latin typeface="Book Antiqua" pitchFamily="18" charset="0"/>
              </a:rPr>
              <a:t>Ferritin </a:t>
            </a:r>
            <a:endParaRPr lang="en-US" dirty="0">
              <a:latin typeface="Book Antiqua" pitchFamily="18" charset="0"/>
            </a:endParaRPr>
          </a:p>
          <a:p>
            <a:pPr marL="0" indent="0">
              <a:buNone/>
            </a:pPr>
            <a:r>
              <a:rPr lang="en-US" sz="2800" dirty="0" smtClean="0">
                <a:latin typeface="Book Antiqua" pitchFamily="18" charset="0"/>
              </a:rPr>
              <a:t>B. Transport </a:t>
            </a:r>
            <a:r>
              <a:rPr lang="en-US" sz="2800" dirty="0">
                <a:latin typeface="Book Antiqua" pitchFamily="18" charset="0"/>
              </a:rPr>
              <a:t>of ions and molecules </a:t>
            </a:r>
            <a:endParaRPr lang="en-US" sz="2800" dirty="0" smtClean="0">
              <a:latin typeface="Book Antiqua" pitchFamily="18" charset="0"/>
            </a:endParaRPr>
          </a:p>
          <a:p>
            <a:pPr lvl="1">
              <a:buFont typeface="Wingdings" pitchFamily="2" charset="2"/>
              <a:buChar char="§"/>
            </a:pPr>
            <a:r>
              <a:rPr lang="en-US" dirty="0">
                <a:latin typeface="Book Antiqua" pitchFamily="18" charset="0"/>
              </a:rPr>
              <a:t>H</a:t>
            </a:r>
            <a:r>
              <a:rPr lang="en-US" dirty="0" smtClean="0">
                <a:latin typeface="Book Antiqua" pitchFamily="18" charset="0"/>
              </a:rPr>
              <a:t>emoglobin</a:t>
            </a:r>
            <a:r>
              <a:rPr lang="en-US" dirty="0">
                <a:latin typeface="Book Antiqua" pitchFamily="18" charset="0"/>
              </a:rPr>
              <a:t>, </a:t>
            </a:r>
            <a:r>
              <a:rPr lang="en-US" dirty="0" smtClean="0">
                <a:latin typeface="Book Antiqua" pitchFamily="18" charset="0"/>
              </a:rPr>
              <a:t>Serotonin </a:t>
            </a:r>
            <a:r>
              <a:rPr lang="en-US" dirty="0">
                <a:latin typeface="Book Antiqua" pitchFamily="18" charset="0"/>
              </a:rPr>
              <a:t>transporter</a:t>
            </a:r>
          </a:p>
          <a:p>
            <a:pPr marL="0" indent="0">
              <a:buNone/>
            </a:pPr>
            <a:r>
              <a:rPr lang="en-US" sz="2800" dirty="0" smtClean="0">
                <a:latin typeface="Book Antiqua" pitchFamily="18" charset="0"/>
              </a:rPr>
              <a:t>C. Defense </a:t>
            </a:r>
            <a:r>
              <a:rPr lang="en-US" sz="2800" dirty="0">
                <a:latin typeface="Book Antiqua" pitchFamily="18" charset="0"/>
              </a:rPr>
              <a:t>against pathogens </a:t>
            </a:r>
            <a:endParaRPr lang="en-US" sz="2800" dirty="0" smtClean="0">
              <a:latin typeface="Book Antiqua" pitchFamily="18" charset="0"/>
            </a:endParaRPr>
          </a:p>
          <a:p>
            <a:pPr lvl="1">
              <a:buFont typeface="Wingdings" pitchFamily="2" charset="2"/>
              <a:buChar char="§"/>
            </a:pPr>
            <a:r>
              <a:rPr lang="en-US" dirty="0">
                <a:latin typeface="Book Antiqua" pitchFamily="18" charset="0"/>
              </a:rPr>
              <a:t>A</a:t>
            </a:r>
            <a:r>
              <a:rPr lang="en-US" dirty="0" smtClean="0">
                <a:latin typeface="Book Antiqua" pitchFamily="18" charset="0"/>
              </a:rPr>
              <a:t>ntibodies</a:t>
            </a:r>
            <a:r>
              <a:rPr lang="en-US" dirty="0">
                <a:latin typeface="Book Antiqua" pitchFamily="18" charset="0"/>
              </a:rPr>
              <a:t>, </a:t>
            </a:r>
            <a:r>
              <a:rPr lang="en-US" dirty="0" smtClean="0">
                <a:latin typeface="Book Antiqua" pitchFamily="18" charset="0"/>
              </a:rPr>
              <a:t>Cytokines </a:t>
            </a:r>
            <a:endParaRPr lang="en-US" dirty="0">
              <a:latin typeface="Book Antiqua" pitchFamily="18" charset="0"/>
            </a:endParaRPr>
          </a:p>
          <a:p>
            <a:pPr marL="0" indent="0">
              <a:buNone/>
            </a:pPr>
            <a:r>
              <a:rPr lang="en-US" sz="2800" dirty="0" smtClean="0">
                <a:latin typeface="Book Antiqua" pitchFamily="18" charset="0"/>
              </a:rPr>
              <a:t>D. Muscle </a:t>
            </a:r>
            <a:r>
              <a:rPr lang="en-US" sz="2800" dirty="0">
                <a:latin typeface="Book Antiqua" pitchFamily="18" charset="0"/>
              </a:rPr>
              <a:t>contraction </a:t>
            </a:r>
            <a:endParaRPr lang="en-US" sz="2800" dirty="0" smtClean="0">
              <a:latin typeface="Book Antiqua" pitchFamily="18" charset="0"/>
            </a:endParaRPr>
          </a:p>
          <a:p>
            <a:pPr lvl="1">
              <a:buFont typeface="Wingdings" pitchFamily="2" charset="2"/>
              <a:buChar char="§"/>
            </a:pPr>
            <a:r>
              <a:rPr lang="en-US" dirty="0">
                <a:latin typeface="Book Antiqua" pitchFamily="18" charset="0"/>
              </a:rPr>
              <a:t>A</a:t>
            </a:r>
            <a:r>
              <a:rPr lang="en-US" dirty="0" smtClean="0">
                <a:latin typeface="Book Antiqua" pitchFamily="18" charset="0"/>
              </a:rPr>
              <a:t>ctin</a:t>
            </a:r>
            <a:r>
              <a:rPr lang="en-US" dirty="0">
                <a:latin typeface="Book Antiqua" pitchFamily="18" charset="0"/>
              </a:rPr>
              <a:t>, M</a:t>
            </a:r>
            <a:r>
              <a:rPr lang="en-US" dirty="0" smtClean="0">
                <a:latin typeface="Book Antiqua" pitchFamily="18" charset="0"/>
              </a:rPr>
              <a:t>yosin </a:t>
            </a:r>
            <a:endParaRPr lang="en-US" dirty="0">
              <a:latin typeface="Book Antiqua" pitchFamily="18" charset="0"/>
            </a:endParaRPr>
          </a:p>
          <a:p>
            <a:pPr marL="0" indent="0">
              <a:buNone/>
            </a:pPr>
            <a:r>
              <a:rPr lang="en-US" sz="2800" dirty="0" smtClean="0">
                <a:latin typeface="Book Antiqua" pitchFamily="18" charset="0"/>
              </a:rPr>
              <a:t>E. Biological </a:t>
            </a:r>
            <a:r>
              <a:rPr lang="en-US" sz="2800" dirty="0">
                <a:latin typeface="Book Antiqua" pitchFamily="18" charset="0"/>
              </a:rPr>
              <a:t>catalysis </a:t>
            </a:r>
            <a:endParaRPr lang="en-US" sz="2800" dirty="0" smtClean="0">
              <a:latin typeface="Book Antiqua" pitchFamily="18" charset="0"/>
            </a:endParaRPr>
          </a:p>
          <a:p>
            <a:pPr lvl="1">
              <a:buFont typeface="Wingdings" pitchFamily="2" charset="2"/>
              <a:buChar char="§"/>
            </a:pPr>
            <a:r>
              <a:rPr lang="en-US" dirty="0">
                <a:latin typeface="Book Antiqua" pitchFamily="18" charset="0"/>
              </a:rPr>
              <a:t>C</a:t>
            </a:r>
            <a:r>
              <a:rPr lang="en-US" dirty="0" smtClean="0">
                <a:latin typeface="Book Antiqua" pitchFamily="18" charset="0"/>
              </a:rPr>
              <a:t>hymotrypsin</a:t>
            </a:r>
            <a:r>
              <a:rPr lang="en-US" dirty="0">
                <a:latin typeface="Book Antiqua" pitchFamily="18" charset="0"/>
              </a:rPr>
              <a:t>, </a:t>
            </a:r>
            <a:r>
              <a:rPr lang="en-US" dirty="0" smtClean="0">
                <a:latin typeface="Book Antiqua" pitchFamily="18" charset="0"/>
              </a:rPr>
              <a:t>Lysozyme</a:t>
            </a:r>
            <a:endParaRPr lang="en-US" dirty="0">
              <a:latin typeface="Book Antiqua" pitchFamily="18" charset="0"/>
            </a:endParaRPr>
          </a:p>
          <a:p>
            <a:pPr marL="0" indent="0">
              <a:spcBef>
                <a:spcPts val="0"/>
              </a:spcBef>
              <a:buNone/>
            </a:pPr>
            <a:endParaRPr lang="en-US" sz="2800" dirty="0">
              <a:latin typeface="Book Antiqua" pitchFamily="18" charset="0"/>
            </a:endParaRPr>
          </a:p>
        </p:txBody>
      </p:sp>
    </p:spTree>
    <p:extLst>
      <p:ext uri="{BB962C8B-B14F-4D97-AF65-F5344CB8AC3E}">
        <p14:creationId xmlns:p14="http://schemas.microsoft.com/office/powerpoint/2010/main" val="1801729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39762"/>
          </a:xfrm>
        </p:spPr>
        <p:txBody>
          <a:bodyPr>
            <a:noAutofit/>
          </a:bodyPr>
          <a:lstStyle/>
          <a:p>
            <a:pPr algn="l"/>
            <a:r>
              <a:rPr lang="en-US" sz="2800" dirty="0" smtClean="0">
                <a:latin typeface="Book Antiqua" pitchFamily="18" charset="0"/>
              </a:rPr>
              <a:t>8</a:t>
            </a:r>
            <a:r>
              <a:rPr lang="en-US" sz="2800" dirty="0" smtClean="0">
                <a:latin typeface="Book Antiqua" pitchFamily="18" charset="0"/>
              </a:rPr>
              <a:t>. </a:t>
            </a:r>
            <a:r>
              <a:rPr lang="en-US" sz="2800" dirty="0" err="1" smtClean="0">
                <a:latin typeface="Book Antiqua" pitchFamily="18" charset="0"/>
              </a:rPr>
              <a:t>Cooperativity</a:t>
            </a:r>
            <a:r>
              <a:rPr lang="en-US" sz="2800" dirty="0" smtClean="0">
                <a:latin typeface="Book Antiqua" pitchFamily="18" charset="0"/>
              </a:rPr>
              <a:t> and Variations in Structural </a:t>
            </a:r>
            <a:br>
              <a:rPr lang="en-US" sz="2800" dirty="0" smtClean="0">
                <a:latin typeface="Book Antiqua" pitchFamily="18" charset="0"/>
              </a:rPr>
            </a:br>
            <a:r>
              <a:rPr lang="en-US" sz="2800" dirty="0" smtClean="0">
                <a:latin typeface="Book Antiqua" pitchFamily="18" charset="0"/>
              </a:rPr>
              <a:t>    Stability</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30</a:t>
            </a:fld>
            <a:endParaRPr lang="en-US">
              <a:solidFill>
                <a:schemeClr val="tx1"/>
              </a:solidFill>
            </a:endParaRPr>
          </a:p>
        </p:txBody>
      </p:sp>
      <p:sp>
        <p:nvSpPr>
          <p:cNvPr id="8" name="Content Placeholder 3"/>
          <p:cNvSpPr>
            <a:spLocks noGrp="1"/>
          </p:cNvSpPr>
          <p:nvPr>
            <p:ph idx="1"/>
          </p:nvPr>
        </p:nvSpPr>
        <p:spPr>
          <a:xfrm>
            <a:off x="381000" y="1066800"/>
            <a:ext cx="8382000" cy="5638800"/>
          </a:xfrm>
        </p:spPr>
        <p:txBody>
          <a:bodyPr>
            <a:normAutofit/>
          </a:bodyPr>
          <a:lstStyle/>
          <a:p>
            <a:pPr marL="0" lvl="1" indent="0">
              <a:spcBef>
                <a:spcPts val="0"/>
              </a:spcBef>
              <a:buNone/>
            </a:pPr>
            <a:r>
              <a:rPr lang="en-US" sz="2500" dirty="0" smtClean="0">
                <a:latin typeface="Book Antiqua" pitchFamily="18" charset="0"/>
              </a:rPr>
              <a:t>Cooperative conformational changes depend on variations in the structural stability of different parts of the protein, particularly in the vicinity of the binding site.</a:t>
            </a:r>
          </a:p>
        </p:txBody>
      </p:sp>
      <p:pic>
        <p:nvPicPr>
          <p:cNvPr id="7"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7620"/>
          <a:stretch/>
        </p:blipFill>
        <p:spPr bwMode="auto">
          <a:xfrm>
            <a:off x="2833878" y="2237191"/>
            <a:ext cx="3490722" cy="4544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9597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pPr algn="l"/>
            <a:r>
              <a:rPr lang="en-US" sz="2800" dirty="0">
                <a:latin typeface="Book Antiqua" pitchFamily="18" charset="0"/>
              </a:rPr>
              <a:t>9</a:t>
            </a:r>
            <a:r>
              <a:rPr lang="en-US" sz="2800" dirty="0" smtClean="0">
                <a:latin typeface="Book Antiqua" pitchFamily="18" charset="0"/>
              </a:rPr>
              <a:t>. Cooperative Ligand </a:t>
            </a:r>
            <a:r>
              <a:rPr lang="en-US" sz="2800" dirty="0" smtClean="0">
                <a:latin typeface="Book Antiqua" pitchFamily="18" charset="0"/>
              </a:rPr>
              <a:t>Binding: Quantitative Description</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31</a:t>
            </a:fld>
            <a:endParaRPr lang="en-US">
              <a:solidFill>
                <a:schemeClr val="tx1"/>
              </a:solidFill>
            </a:endParaRPr>
          </a:p>
        </p:txBody>
      </p:sp>
      <mc:AlternateContent xmlns:mc="http://schemas.openxmlformats.org/markup-compatibility/2006">
        <mc:Choice xmlns:a14="http://schemas.microsoft.com/office/drawing/2010/main" Requires="a14">
          <p:sp>
            <p:nvSpPr>
              <p:cNvPr id="7" name="Rectangle 1027"/>
              <p:cNvSpPr txBox="1">
                <a:spLocks noChangeArrowheads="1"/>
              </p:cNvSpPr>
              <p:nvPr/>
            </p:nvSpPr>
            <p:spPr>
              <a:xfrm>
                <a:off x="381000" y="1219200"/>
                <a:ext cx="8558212" cy="5486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None/>
                  <a:defRPr/>
                </a:pPr>
                <a:r>
                  <a:rPr lang="en-US" sz="2600" dirty="0" smtClean="0">
                    <a:latin typeface="Book Antiqua" pitchFamily="18" charset="0"/>
                    <a:ea typeface="ＭＳ Ｐゴシック" charset="-128"/>
                  </a:rPr>
                  <a:t>For a protein with n binding sites,</a:t>
                </a:r>
                <a:endParaRPr lang="en-US" sz="2600" dirty="0" smtClean="0">
                  <a:latin typeface="Book Antiqua" pitchFamily="18" charset="0"/>
                  <a:ea typeface="ＭＳ Ｐゴシック" charset="-128"/>
                </a:endParaRPr>
              </a:p>
              <a:p>
                <a:pPr>
                  <a:lnSpc>
                    <a:spcPct val="90000"/>
                  </a:lnSpc>
                  <a:buFontTx/>
                  <a:buNone/>
                  <a:defRPr/>
                </a:pPr>
                <a:endParaRPr lang="en-US" sz="2600" dirty="0" smtClean="0">
                  <a:latin typeface="Book Antiqua" pitchFamily="18" charset="0"/>
                  <a:ea typeface="ＭＳ Ｐゴシック" charset="-128"/>
                </a:endParaRPr>
              </a:p>
              <a:p>
                <a:pPr>
                  <a:lnSpc>
                    <a:spcPct val="90000"/>
                  </a:lnSpc>
                  <a:buFontTx/>
                  <a:buNone/>
                  <a:defRPr/>
                </a:pPr>
                <a:endParaRPr lang="en-US" sz="2600" dirty="0" smtClean="0">
                  <a:latin typeface="Book Antiqua" pitchFamily="18" charset="0"/>
                  <a:ea typeface="ＭＳ Ｐゴシック" charset="-128"/>
                </a:endParaRPr>
              </a:p>
              <a:p>
                <a:pPr>
                  <a:lnSpc>
                    <a:spcPct val="90000"/>
                  </a:lnSpc>
                  <a:buFontTx/>
                  <a:buNone/>
                  <a:defRPr/>
                </a:pPr>
                <a:r>
                  <a:rPr lang="en-US" sz="2600" dirty="0" smtClean="0">
                    <a:latin typeface="Book Antiqua" pitchFamily="18" charset="0"/>
                    <a:ea typeface="ＭＳ Ｐゴシック" charset="-128"/>
                  </a:rPr>
                  <a:t>the expression for association constant is</a:t>
                </a:r>
                <a:endParaRPr lang="en-US" sz="2600" dirty="0">
                  <a:latin typeface="Book Antiqua" pitchFamily="18" charset="0"/>
                  <a:ea typeface="ＭＳ Ｐゴシック" charset="-128"/>
                </a:endParaRPr>
              </a:p>
              <a:p>
                <a:pPr>
                  <a:lnSpc>
                    <a:spcPct val="90000"/>
                  </a:lnSpc>
                  <a:spcBef>
                    <a:spcPts val="0"/>
                  </a:spcBef>
                  <a:buFont typeface="Wingdings" pitchFamily="2" charset="2"/>
                  <a:buChar char="§"/>
                  <a:defRPr/>
                </a:pPr>
                <a:endParaRPr lang="en-US" sz="2600" baseline="-25000" dirty="0">
                  <a:latin typeface="Book Antiqua" pitchFamily="18" charset="0"/>
                  <a:ea typeface="ＭＳ Ｐゴシック" charset="-128"/>
                </a:endParaRPr>
              </a:p>
              <a:p>
                <a:pPr marL="0" indent="0">
                  <a:lnSpc>
                    <a:spcPct val="90000"/>
                  </a:lnSpc>
                  <a:spcBef>
                    <a:spcPts val="0"/>
                  </a:spcBef>
                  <a:buNone/>
                  <a:defRPr/>
                </a:pPr>
                <a14:m>
                  <m:oMathPara xmlns:m="http://schemas.openxmlformats.org/officeDocument/2006/math">
                    <m:oMathParaPr>
                      <m:jc m:val="centerGroup"/>
                    </m:oMathParaPr>
                    <m:oMath xmlns:m="http://schemas.openxmlformats.org/officeDocument/2006/math">
                      <m:sSub>
                        <m:sSubPr>
                          <m:ctrlPr>
                            <a:rPr lang="en-US" sz="2600" i="1">
                              <a:latin typeface="Cambria Math"/>
                              <a:ea typeface="ＭＳ Ｐゴシック" charset="-128"/>
                            </a:rPr>
                          </m:ctrlPr>
                        </m:sSubPr>
                        <m:e>
                          <m:r>
                            <m:rPr>
                              <m:sty m:val="p"/>
                            </m:rPr>
                            <a:rPr lang="en-US" sz="2600">
                              <a:latin typeface="Cambria Math"/>
                              <a:ea typeface="ＭＳ Ｐゴシック" charset="-128"/>
                            </a:rPr>
                            <m:t>K</m:t>
                          </m:r>
                        </m:e>
                        <m:sub>
                          <m:r>
                            <m:rPr>
                              <m:sty m:val="p"/>
                            </m:rPr>
                            <a:rPr lang="en-US" sz="2600">
                              <a:latin typeface="Cambria Math"/>
                              <a:ea typeface="ＭＳ Ｐゴシック" charset="-128"/>
                            </a:rPr>
                            <m:t>a</m:t>
                          </m:r>
                        </m:sub>
                      </m:sSub>
                      <m:r>
                        <a:rPr lang="en-US" sz="2600">
                          <a:latin typeface="Cambria Math"/>
                          <a:ea typeface="ＭＳ Ｐゴシック" charset="-128"/>
                        </a:rPr>
                        <m:t> = </m:t>
                      </m:r>
                      <m:f>
                        <m:fPr>
                          <m:ctrlPr>
                            <a:rPr lang="en-US" sz="2600" i="1">
                              <a:latin typeface="Cambria Math"/>
                              <a:ea typeface="ＭＳ Ｐゴシック" charset="-128"/>
                            </a:rPr>
                          </m:ctrlPr>
                        </m:fPr>
                        <m:num>
                          <m:r>
                            <a:rPr lang="en-US" sz="2600">
                              <a:latin typeface="Cambria Math"/>
                              <a:ea typeface="ＭＳ Ｐゴシック" charset="-128"/>
                            </a:rPr>
                            <m:t>[</m:t>
                          </m:r>
                          <m:r>
                            <m:rPr>
                              <m:sty m:val="p"/>
                            </m:rPr>
                            <a:rPr lang="en-US" sz="2600">
                              <a:latin typeface="Cambria Math"/>
                              <a:ea typeface="ＭＳ Ｐゴシック" charset="-128"/>
                            </a:rPr>
                            <m:t>PLn</m:t>
                          </m:r>
                          <m:r>
                            <a:rPr lang="en-US" sz="2600">
                              <a:latin typeface="Cambria Math"/>
                              <a:ea typeface="ＭＳ Ｐゴシック" charset="-128"/>
                            </a:rPr>
                            <m:t>]</m:t>
                          </m:r>
                        </m:num>
                        <m:den>
                          <m:d>
                            <m:dPr>
                              <m:begChr m:val="["/>
                              <m:endChr m:val="]"/>
                              <m:ctrlPr>
                                <a:rPr lang="en-US" sz="2600" i="1">
                                  <a:latin typeface="Cambria Math"/>
                                  <a:ea typeface="ＭＳ Ｐゴシック" charset="-128"/>
                                </a:rPr>
                              </m:ctrlPr>
                            </m:dPr>
                            <m:e>
                              <m:r>
                                <m:rPr>
                                  <m:sty m:val="p"/>
                                </m:rPr>
                                <a:rPr lang="en-US" sz="2600">
                                  <a:latin typeface="Cambria Math"/>
                                  <a:ea typeface="ＭＳ Ｐゴシック" charset="-128"/>
                                </a:rPr>
                                <m:t>P</m:t>
                              </m:r>
                            </m:e>
                          </m:d>
                          <m:d>
                            <m:dPr>
                              <m:begChr m:val="["/>
                              <m:endChr m:val="]"/>
                              <m:ctrlPr>
                                <a:rPr lang="en-US" sz="2600">
                                  <a:latin typeface="Cambria Math"/>
                                  <a:ea typeface="ＭＳ Ｐゴシック" charset="-128"/>
                                </a:rPr>
                              </m:ctrlPr>
                            </m:dPr>
                            <m:e>
                              <m:r>
                                <m:rPr>
                                  <m:sty m:val="p"/>
                                </m:rPr>
                                <a:rPr lang="en-US" sz="2600">
                                  <a:latin typeface="Cambria Math"/>
                                  <a:ea typeface="ＭＳ Ｐゴシック" charset="-128"/>
                                </a:rPr>
                                <m:t>L</m:t>
                              </m:r>
                            </m:e>
                          </m:d>
                          <m:r>
                            <m:rPr>
                              <m:sty m:val="p"/>
                            </m:rPr>
                            <a:rPr lang="en-US" sz="2600" b="0" i="0" baseline="30000" smtClean="0">
                              <a:latin typeface="Cambria Math"/>
                              <a:ea typeface="ＭＳ Ｐゴシック" charset="-128"/>
                            </a:rPr>
                            <m:t>n</m:t>
                          </m:r>
                        </m:den>
                      </m:f>
                    </m:oMath>
                  </m:oMathPara>
                </a14:m>
                <a:endParaRPr lang="en-US" sz="2600" dirty="0" smtClean="0">
                  <a:latin typeface="Book Antiqua" pitchFamily="18" charset="0"/>
                  <a:ea typeface="ＭＳ Ｐゴシック" charset="-128"/>
                </a:endParaRPr>
              </a:p>
              <a:p>
                <a:pPr marL="0" indent="0">
                  <a:lnSpc>
                    <a:spcPct val="90000"/>
                  </a:lnSpc>
                  <a:spcBef>
                    <a:spcPts val="0"/>
                  </a:spcBef>
                  <a:buNone/>
                  <a:defRPr/>
                </a:pPr>
                <a:endParaRPr lang="en-US" sz="2600" dirty="0" smtClean="0">
                  <a:latin typeface="Book Antiqua" pitchFamily="18" charset="0"/>
                  <a:ea typeface="ＭＳ Ｐゴシック" charset="-128"/>
                </a:endParaRPr>
              </a:p>
              <a:p>
                <a:pPr marL="0" indent="0">
                  <a:lnSpc>
                    <a:spcPct val="90000"/>
                  </a:lnSpc>
                  <a:spcBef>
                    <a:spcPts val="0"/>
                  </a:spcBef>
                  <a:buNone/>
                  <a:defRPr/>
                </a:pPr>
                <a:r>
                  <a:rPr lang="en-US" sz="2600" dirty="0" smtClean="0">
                    <a:latin typeface="Book Antiqua" pitchFamily="18" charset="0"/>
                    <a:ea typeface="ＭＳ Ｐゴシック" charset="-128"/>
                  </a:rPr>
                  <a:t>The expression for </a:t>
                </a:r>
                <a:r>
                  <a:rPr lang="el-GR" sz="2600" dirty="0" smtClean="0">
                    <a:latin typeface="Book Antiqua" pitchFamily="18" charset="0"/>
                    <a:ea typeface="ＭＳ Ｐゴシック" charset="-128"/>
                  </a:rPr>
                  <a:t>θ</a:t>
                </a:r>
                <a:r>
                  <a:rPr lang="en-US" sz="2600" dirty="0" smtClean="0">
                    <a:latin typeface="Book Antiqua" pitchFamily="18" charset="0"/>
                    <a:ea typeface="ＭＳ Ｐゴシック" charset="-128"/>
                  </a:rPr>
                  <a:t> is </a:t>
                </a:r>
                <a:endParaRPr lang="en-US" sz="2600" dirty="0">
                  <a:latin typeface="Book Antiqua" pitchFamily="18" charset="0"/>
                  <a:ea typeface="ＭＳ Ｐゴシック" charset="-128"/>
                </a:endParaRPr>
              </a:p>
            </p:txBody>
          </p:sp>
        </mc:Choice>
        <mc:Fallback>
          <p:sp>
            <p:nvSpPr>
              <p:cNvPr id="7" name="Rectangle 1027"/>
              <p:cNvSpPr txBox="1">
                <a:spLocks noRot="1" noChangeAspect="1" noMove="1" noResize="1" noEditPoints="1" noAdjustHandles="1" noChangeArrowheads="1" noChangeShapeType="1" noTextEdit="1"/>
              </p:cNvSpPr>
              <p:nvPr/>
            </p:nvSpPr>
            <p:spPr>
              <a:xfrm>
                <a:off x="381000" y="1219200"/>
                <a:ext cx="8558212" cy="5486400"/>
              </a:xfrm>
              <a:prstGeom prst="rect">
                <a:avLst/>
              </a:prstGeom>
              <a:blipFill rotWithShape="1">
                <a:blip r:embed="rId2"/>
                <a:stretch>
                  <a:fillRect l="-1283" t="-1667"/>
                </a:stretch>
              </a:blipFill>
            </p:spPr>
            <p:txBody>
              <a:bodyPr/>
              <a:lstStyle/>
              <a:p>
                <a:r>
                  <a:rPr lang="en-US">
                    <a:noFill/>
                  </a:rPr>
                  <a:t> </a:t>
                </a:r>
              </a:p>
            </p:txBody>
          </p:sp>
        </mc:Fallback>
      </mc:AlternateContent>
      <p:sp>
        <p:nvSpPr>
          <p:cNvPr id="3" name="Rectangle 2"/>
          <p:cNvSpPr/>
          <p:nvPr/>
        </p:nvSpPr>
        <p:spPr>
          <a:xfrm>
            <a:off x="3339944" y="1905000"/>
            <a:ext cx="2494594" cy="461665"/>
          </a:xfrm>
          <a:prstGeom prst="rect">
            <a:avLst/>
          </a:prstGeom>
        </p:spPr>
        <p:txBody>
          <a:bodyPr wrap="none">
            <a:spAutoFit/>
          </a:bodyPr>
          <a:lstStyle/>
          <a:p>
            <a:pPr algn="ctr"/>
            <a:r>
              <a:rPr lang="en-US" sz="2400" dirty="0" smtClean="0">
                <a:latin typeface="Book Antiqua" pitchFamily="18" charset="0"/>
              </a:rPr>
              <a:t>P </a:t>
            </a:r>
            <a:r>
              <a:rPr lang="en-US" sz="2400" dirty="0">
                <a:latin typeface="Book Antiqua" pitchFamily="18" charset="0"/>
              </a:rPr>
              <a:t>+ </a:t>
            </a:r>
            <a:r>
              <a:rPr lang="en-US" sz="2400" dirty="0" err="1" smtClean="0">
                <a:latin typeface="Book Antiqua" pitchFamily="18" charset="0"/>
              </a:rPr>
              <a:t>nL</a:t>
            </a:r>
            <a:r>
              <a:rPr lang="en-US" sz="2400" dirty="0" smtClean="0">
                <a:latin typeface="Book Antiqua" pitchFamily="18" charset="0"/>
              </a:rPr>
              <a:t>           </a:t>
            </a:r>
            <a:r>
              <a:rPr lang="en-US" sz="2400" dirty="0" err="1" smtClean="0">
                <a:latin typeface="Book Antiqua" pitchFamily="18" charset="0"/>
                <a:sym typeface="Symbol" pitchFamily="18" charset="2"/>
              </a:rPr>
              <a:t>PL</a:t>
            </a:r>
            <a:r>
              <a:rPr lang="en-US" sz="2400" baseline="-25000" dirty="0" err="1" smtClean="0">
                <a:latin typeface="Book Antiqua" pitchFamily="18" charset="0"/>
                <a:sym typeface="Symbol" pitchFamily="18" charset="2"/>
              </a:rPr>
              <a:t>n</a:t>
            </a:r>
            <a:endParaRPr lang="en-US" sz="2400" dirty="0">
              <a:latin typeface="Book Antiqua" pitchFamily="18" charset="0"/>
            </a:endParaRPr>
          </a:p>
        </p:txBody>
      </p:sp>
      <p:sp>
        <p:nvSpPr>
          <p:cNvPr id="22" name="Rectangle 5"/>
          <p:cNvSpPr>
            <a:spLocks noChangeArrowheads="1"/>
          </p:cNvSpPr>
          <p:nvPr/>
        </p:nvSpPr>
        <p:spPr bwMode="auto">
          <a:xfrm>
            <a:off x="4419600" y="2057400"/>
            <a:ext cx="4191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baseline="-6000" dirty="0">
                <a:latin typeface="Calibri" pitchFamily="34" charset="0"/>
                <a:sym typeface="Wingdings" pitchFamily="2" charset="2"/>
              </a:rPr>
              <a:t></a:t>
            </a:r>
            <a:endParaRPr lang="en-US" sz="2800" baseline="-6000" dirty="0">
              <a:latin typeface="Calibri" pitchFamily="34" charset="0"/>
              <a:sym typeface="Symbol" pitchFamily="18" charset="2"/>
            </a:endParaRPr>
          </a:p>
        </p:txBody>
      </p:sp>
      <p:sp>
        <p:nvSpPr>
          <p:cNvPr id="23" name="Rectangle 5"/>
          <p:cNvSpPr>
            <a:spLocks noChangeArrowheads="1"/>
          </p:cNvSpPr>
          <p:nvPr/>
        </p:nvSpPr>
        <p:spPr bwMode="auto">
          <a:xfrm rot="10800000">
            <a:off x="4495800" y="1906588"/>
            <a:ext cx="4191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baseline="-6000" dirty="0">
                <a:latin typeface="Calibri" pitchFamily="34" charset="0"/>
                <a:sym typeface="Wingdings" pitchFamily="2" charset="2"/>
              </a:rPr>
              <a:t></a:t>
            </a:r>
            <a:endParaRPr lang="en-US" sz="2800" baseline="-6000" dirty="0">
              <a:latin typeface="Calibri" pitchFamily="34" charset="0"/>
              <a:sym typeface="Symbol" pitchFamily="18" charset="2"/>
            </a:endParaRPr>
          </a:p>
        </p:txBody>
      </p:sp>
      <mc:AlternateContent xmlns:mc="http://schemas.openxmlformats.org/markup-compatibility/2006">
        <mc:Choice xmlns:a14="http://schemas.microsoft.com/office/drawing/2010/main" Requires="a14">
          <p:sp>
            <p:nvSpPr>
              <p:cNvPr id="24" name="Rectangle 23"/>
              <p:cNvSpPr/>
              <p:nvPr/>
            </p:nvSpPr>
            <p:spPr>
              <a:xfrm>
                <a:off x="3679943" y="5257800"/>
                <a:ext cx="2374561" cy="8722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2400" i="0" smtClean="0">
                          <a:latin typeface="Cambria Math"/>
                          <a:ea typeface="ＭＳ Ｐゴシック" charset="-128"/>
                        </a:rPr>
                        <m:t>θ</m:t>
                      </m:r>
                      <m:r>
                        <a:rPr lang="en-US" sz="2400" i="0">
                          <a:latin typeface="Cambria Math"/>
                          <a:ea typeface="ＭＳ Ｐゴシック" charset="-128"/>
                        </a:rPr>
                        <m:t> =</m:t>
                      </m:r>
                      <m:r>
                        <a:rPr lang="en-US" sz="2400" i="0" smtClean="0">
                          <a:latin typeface="Cambria Math"/>
                          <a:ea typeface="ＭＳ Ｐゴシック" charset="-128"/>
                        </a:rPr>
                        <m:t> </m:t>
                      </m:r>
                      <m:sSub>
                        <m:sSubPr>
                          <m:ctrlPr>
                            <a:rPr lang="en-US" sz="2400" i="1">
                              <a:latin typeface="Cambria Math"/>
                              <a:ea typeface="ＭＳ Ｐゴシック" charset="-128"/>
                            </a:rPr>
                          </m:ctrlPr>
                        </m:sSubPr>
                        <m:e>
                          <m:f>
                            <m:fPr>
                              <m:ctrlPr>
                                <a:rPr lang="en-US" sz="2400" i="1" smtClean="0">
                                  <a:latin typeface="Cambria Math"/>
                                  <a:ea typeface="ＭＳ Ｐゴシック" charset="-128"/>
                                </a:rPr>
                              </m:ctrlPr>
                            </m:fPr>
                            <m:num>
                              <m:d>
                                <m:dPr>
                                  <m:begChr m:val="["/>
                                  <m:endChr m:val="]"/>
                                  <m:ctrlPr>
                                    <a:rPr lang="en-US" sz="2400" b="0" i="0" smtClean="0">
                                      <a:latin typeface="Cambria Math"/>
                                      <a:ea typeface="ＭＳ Ｐゴシック" charset="-128"/>
                                    </a:rPr>
                                  </m:ctrlPr>
                                </m:dPr>
                                <m:e>
                                  <m:r>
                                    <m:rPr>
                                      <m:sty m:val="p"/>
                                    </m:rPr>
                                    <a:rPr lang="en-US" sz="2400" b="0" i="0" smtClean="0">
                                      <a:latin typeface="Cambria Math"/>
                                      <a:ea typeface="ＭＳ Ｐゴシック" charset="-128"/>
                                    </a:rPr>
                                    <m:t>L</m:t>
                                  </m:r>
                                </m:e>
                              </m:d>
                              <m:r>
                                <m:rPr>
                                  <m:sty m:val="p"/>
                                </m:rPr>
                                <a:rPr lang="en-US" sz="2400" b="0" i="0" baseline="30000" smtClean="0">
                                  <a:latin typeface="Cambria Math"/>
                                  <a:ea typeface="ＭＳ Ｐゴシック" charset="-128"/>
                                </a:rPr>
                                <m:t>n</m:t>
                              </m:r>
                            </m:num>
                            <m:den>
                              <m:d>
                                <m:dPr>
                                  <m:begChr m:val="["/>
                                  <m:endChr m:val="]"/>
                                  <m:ctrlPr>
                                    <a:rPr lang="en-US" sz="2400" i="1">
                                      <a:latin typeface="Cambria Math"/>
                                      <a:ea typeface="ＭＳ Ｐゴシック" charset="-128"/>
                                    </a:rPr>
                                  </m:ctrlPr>
                                </m:dPr>
                                <m:e>
                                  <m:r>
                                    <m:rPr>
                                      <m:sty m:val="p"/>
                                    </m:rPr>
                                    <a:rPr lang="en-US" sz="2400" i="0">
                                      <a:latin typeface="Cambria Math"/>
                                      <a:ea typeface="ＭＳ Ｐゴシック" charset="-128"/>
                                    </a:rPr>
                                    <m:t>L</m:t>
                                  </m:r>
                                </m:e>
                              </m:d>
                              <m:r>
                                <m:rPr>
                                  <m:sty m:val="p"/>
                                </m:rPr>
                                <a:rPr lang="en-US" sz="2400" b="0" i="0" baseline="30000" smtClean="0">
                                  <a:latin typeface="Cambria Math"/>
                                  <a:ea typeface="ＭＳ Ｐゴシック" charset="-128"/>
                                </a:rPr>
                                <m:t>n</m:t>
                              </m:r>
                              <m:r>
                                <a:rPr lang="en-US" sz="2400" b="0" i="0" smtClean="0">
                                  <a:latin typeface="Cambria Math"/>
                                  <a:ea typeface="ＭＳ Ｐゴシック" charset="-128"/>
                                </a:rPr>
                                <m:t>+</m:t>
                              </m:r>
                              <m:sSub>
                                <m:sSubPr>
                                  <m:ctrlPr>
                                    <a:rPr lang="en-US" sz="2400" b="0" i="1" smtClean="0">
                                      <a:latin typeface="Cambria Math"/>
                                      <a:ea typeface="ＭＳ Ｐゴシック" charset="-128"/>
                                    </a:rPr>
                                  </m:ctrlPr>
                                </m:sSubPr>
                                <m:e>
                                  <m:r>
                                    <m:rPr>
                                      <m:sty m:val="p"/>
                                    </m:rPr>
                                    <a:rPr lang="en-US" sz="2400" b="0" i="0" smtClean="0">
                                      <a:latin typeface="Cambria Math"/>
                                      <a:ea typeface="ＭＳ Ｐゴシック" charset="-128"/>
                                    </a:rPr>
                                    <m:t>K</m:t>
                                  </m:r>
                                </m:e>
                                <m:sub>
                                  <m:r>
                                    <m:rPr>
                                      <m:sty m:val="p"/>
                                    </m:rPr>
                                    <a:rPr lang="en-US" sz="2400" b="0" i="0" smtClean="0">
                                      <a:latin typeface="Cambria Math"/>
                                      <a:ea typeface="ＭＳ Ｐゴシック" charset="-128"/>
                                    </a:rPr>
                                    <m:t>d</m:t>
                                  </m:r>
                                </m:sub>
                              </m:sSub>
                            </m:den>
                          </m:f>
                          <m:r>
                            <a:rPr lang="en-US" sz="2400" b="0" i="0" smtClean="0">
                              <a:latin typeface="Cambria Math"/>
                              <a:ea typeface="ＭＳ Ｐゴシック" charset="-128"/>
                            </a:rPr>
                            <m:t> </m:t>
                          </m:r>
                        </m:e>
                        <m:sub>
                          <m:r>
                            <a:rPr lang="en-US" sz="2400" b="0" i="0" smtClean="0">
                              <a:latin typeface="Cambria Math"/>
                              <a:ea typeface="ＭＳ Ｐゴシック" charset="-128"/>
                            </a:rPr>
                            <m:t> </m:t>
                          </m:r>
                        </m:sub>
                      </m:sSub>
                    </m:oMath>
                  </m:oMathPara>
                </a14:m>
                <a:endParaRPr lang="en-US" sz="2400" dirty="0"/>
              </a:p>
            </p:txBody>
          </p:sp>
        </mc:Choice>
        <mc:Fallback>
          <p:sp>
            <p:nvSpPr>
              <p:cNvPr id="24" name="Rectangle 23"/>
              <p:cNvSpPr>
                <a:spLocks noRot="1" noChangeAspect="1" noMove="1" noResize="1" noEditPoints="1" noAdjustHandles="1" noChangeArrowheads="1" noChangeShapeType="1" noTextEdit="1"/>
              </p:cNvSpPr>
              <p:nvPr/>
            </p:nvSpPr>
            <p:spPr>
              <a:xfrm>
                <a:off x="3679943" y="5257800"/>
                <a:ext cx="2374561" cy="872290"/>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170291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pPr algn="l"/>
            <a:r>
              <a:rPr lang="en-US" sz="2800" dirty="0">
                <a:latin typeface="Book Antiqua" pitchFamily="18" charset="0"/>
              </a:rPr>
              <a:t>9</a:t>
            </a:r>
            <a:r>
              <a:rPr lang="en-US" sz="2800" dirty="0" smtClean="0">
                <a:latin typeface="Book Antiqua" pitchFamily="18" charset="0"/>
              </a:rPr>
              <a:t>. Cooperative Ligand </a:t>
            </a:r>
            <a:r>
              <a:rPr lang="en-US" sz="2800" dirty="0" smtClean="0">
                <a:latin typeface="Book Antiqua" pitchFamily="18" charset="0"/>
              </a:rPr>
              <a:t>Binding: Quantitative Description</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32</a:t>
            </a:fld>
            <a:endParaRPr lang="en-US">
              <a:solidFill>
                <a:schemeClr val="tx1"/>
              </a:solidFill>
            </a:endParaRPr>
          </a:p>
        </p:txBody>
      </p:sp>
      <mc:AlternateContent xmlns:mc="http://schemas.openxmlformats.org/markup-compatibility/2006">
        <mc:Choice xmlns:a14="http://schemas.microsoft.com/office/drawing/2010/main" Requires="a14">
          <p:sp>
            <p:nvSpPr>
              <p:cNvPr id="7" name="Rectangle 1027"/>
              <p:cNvSpPr txBox="1">
                <a:spLocks noChangeArrowheads="1"/>
              </p:cNvSpPr>
              <p:nvPr/>
            </p:nvSpPr>
            <p:spPr>
              <a:xfrm>
                <a:off x="381000" y="1219200"/>
                <a:ext cx="8558212" cy="5486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spcBef>
                    <a:spcPts val="0"/>
                  </a:spcBef>
                  <a:buNone/>
                  <a:defRPr/>
                </a:pPr>
                <a:r>
                  <a:rPr lang="en-US" sz="2600" dirty="0" smtClean="0">
                    <a:latin typeface="Book Antiqua" pitchFamily="18" charset="0"/>
                    <a:ea typeface="ＭＳ Ｐゴシック" charset="-128"/>
                  </a:rPr>
                  <a:t>The Hill Equation:</a:t>
                </a:r>
              </a:p>
              <a:p>
                <a:pPr marL="0" indent="0">
                  <a:lnSpc>
                    <a:spcPct val="90000"/>
                  </a:lnSpc>
                  <a:spcBef>
                    <a:spcPts val="0"/>
                  </a:spcBef>
                  <a:buNone/>
                  <a:defRPr/>
                </a:pPr>
                <a14:m>
                  <m:oMathPara xmlns:m="http://schemas.openxmlformats.org/officeDocument/2006/math">
                    <m:oMathParaPr>
                      <m:jc m:val="centerGroup"/>
                    </m:oMathParaPr>
                    <m:oMath xmlns:m="http://schemas.openxmlformats.org/officeDocument/2006/math">
                      <m:func>
                        <m:funcPr>
                          <m:ctrlPr>
                            <a:rPr lang="en-US" sz="2600" b="0" smtClean="0">
                              <a:latin typeface="Cambria Math"/>
                              <a:ea typeface="ＭＳ Ｐゴシック" charset="-128"/>
                            </a:rPr>
                          </m:ctrlPr>
                        </m:funcPr>
                        <m:fName>
                          <m:r>
                            <m:rPr>
                              <m:sty m:val="p"/>
                            </m:rPr>
                            <a:rPr lang="en-US" sz="2600" b="0" i="0" smtClean="0">
                              <a:latin typeface="Cambria Math"/>
                              <a:ea typeface="ＭＳ Ｐゴシック" charset="-128"/>
                            </a:rPr>
                            <m:t>log</m:t>
                          </m:r>
                        </m:fName>
                        <m:e>
                          <m:d>
                            <m:dPr>
                              <m:ctrlPr>
                                <a:rPr lang="en-US" sz="2600" b="0" smtClean="0">
                                  <a:latin typeface="Cambria Math"/>
                                  <a:ea typeface="ＭＳ Ｐゴシック" charset="-128"/>
                                </a:rPr>
                              </m:ctrlPr>
                            </m:dPr>
                            <m:e>
                              <m:f>
                                <m:fPr>
                                  <m:ctrlPr>
                                    <a:rPr lang="en-US" sz="2600" b="0" smtClean="0">
                                      <a:latin typeface="Cambria Math"/>
                                      <a:ea typeface="ＭＳ Ｐゴシック" charset="-128"/>
                                    </a:rPr>
                                  </m:ctrlPr>
                                </m:fPr>
                                <m:num>
                                  <m:r>
                                    <m:rPr>
                                      <m:sty m:val="p"/>
                                    </m:rPr>
                                    <a:rPr lang="el-GR" sz="2600" b="0" i="0" smtClean="0">
                                      <a:latin typeface="Cambria Math"/>
                                      <a:ea typeface="ＭＳ Ｐゴシック" charset="-128"/>
                                    </a:rPr>
                                    <m:t>θ</m:t>
                                  </m:r>
                                </m:num>
                                <m:den>
                                  <m:r>
                                    <a:rPr lang="en-US" sz="2600" b="0" i="0" smtClean="0">
                                      <a:latin typeface="Cambria Math"/>
                                      <a:ea typeface="ＭＳ Ｐゴシック" charset="-128"/>
                                    </a:rPr>
                                    <m:t>1−</m:t>
                                  </m:r>
                                  <m:r>
                                    <m:rPr>
                                      <m:sty m:val="p"/>
                                    </m:rPr>
                                    <a:rPr lang="el-GR" sz="2600" b="0" i="0" smtClean="0">
                                      <a:latin typeface="Cambria Math"/>
                                      <a:ea typeface="ＭＳ Ｐゴシック" charset="-128"/>
                                    </a:rPr>
                                    <m:t>θ</m:t>
                                  </m:r>
                                </m:den>
                              </m:f>
                            </m:e>
                          </m:d>
                          <m:r>
                            <a:rPr lang="en-US" sz="2600" b="0" i="0" smtClean="0">
                              <a:latin typeface="Cambria Math"/>
                              <a:ea typeface="ＭＳ Ｐゴシック" charset="-128"/>
                            </a:rPr>
                            <m:t>=</m:t>
                          </m:r>
                          <m:r>
                            <m:rPr>
                              <m:sty m:val="p"/>
                            </m:rPr>
                            <a:rPr lang="en-US" sz="2600" b="0" i="0" smtClean="0">
                              <a:latin typeface="Cambria Math"/>
                              <a:ea typeface="ＭＳ Ｐゴシック" charset="-128"/>
                            </a:rPr>
                            <m:t>n</m:t>
                          </m:r>
                          <m:func>
                            <m:funcPr>
                              <m:ctrlPr>
                                <a:rPr lang="en-US" sz="2600" b="0" smtClean="0">
                                  <a:latin typeface="Cambria Math"/>
                                  <a:ea typeface="ＭＳ Ｐゴシック" charset="-128"/>
                                </a:rPr>
                              </m:ctrlPr>
                            </m:funcPr>
                            <m:fName>
                              <m:r>
                                <m:rPr>
                                  <m:sty m:val="p"/>
                                </m:rPr>
                                <a:rPr lang="en-US" sz="2600" b="0" i="0" smtClean="0">
                                  <a:latin typeface="Cambria Math"/>
                                  <a:ea typeface="ＭＳ Ｐゴシック" charset="-128"/>
                                </a:rPr>
                                <m:t>log</m:t>
                              </m:r>
                            </m:fName>
                            <m:e>
                              <m:d>
                                <m:dPr>
                                  <m:begChr m:val="["/>
                                  <m:endChr m:val="]"/>
                                  <m:ctrlPr>
                                    <a:rPr lang="en-US" sz="2600" b="0" smtClean="0">
                                      <a:latin typeface="Cambria Math"/>
                                      <a:ea typeface="ＭＳ Ｐゴシック" charset="-128"/>
                                    </a:rPr>
                                  </m:ctrlPr>
                                </m:dPr>
                                <m:e>
                                  <m:r>
                                    <m:rPr>
                                      <m:sty m:val="p"/>
                                    </m:rPr>
                                    <a:rPr lang="en-US" sz="2600" b="0" i="0" smtClean="0">
                                      <a:latin typeface="Cambria Math"/>
                                      <a:ea typeface="ＭＳ Ｐゴシック" charset="-128"/>
                                    </a:rPr>
                                    <m:t>L</m:t>
                                  </m:r>
                                </m:e>
                              </m:d>
                              <m:r>
                                <a:rPr lang="en-US" sz="2600" b="0" i="0" smtClean="0">
                                  <a:latin typeface="Cambria Math"/>
                                  <a:ea typeface="ＭＳ Ｐゴシック" charset="-128"/>
                                </a:rPr>
                                <m:t>−</m:t>
                              </m:r>
                              <m:func>
                                <m:funcPr>
                                  <m:ctrlPr>
                                    <a:rPr lang="en-US" sz="2600" b="0" smtClean="0">
                                      <a:latin typeface="Cambria Math"/>
                                      <a:ea typeface="ＭＳ Ｐゴシック" charset="-128"/>
                                    </a:rPr>
                                  </m:ctrlPr>
                                </m:funcPr>
                                <m:fName>
                                  <m:r>
                                    <m:rPr>
                                      <m:sty m:val="p"/>
                                    </m:rPr>
                                    <a:rPr lang="en-US" sz="2600" b="0" i="0" smtClean="0">
                                      <a:latin typeface="Cambria Math"/>
                                      <a:ea typeface="ＭＳ Ｐゴシック" charset="-128"/>
                                    </a:rPr>
                                    <m:t>log</m:t>
                                  </m:r>
                                </m:fName>
                                <m:e>
                                  <m:sSub>
                                    <m:sSubPr>
                                      <m:ctrlPr>
                                        <a:rPr lang="en-US" sz="2600" b="0" smtClean="0">
                                          <a:latin typeface="Cambria Math"/>
                                          <a:ea typeface="ＭＳ Ｐゴシック" charset="-128"/>
                                        </a:rPr>
                                      </m:ctrlPr>
                                    </m:sSubPr>
                                    <m:e>
                                      <m:r>
                                        <m:rPr>
                                          <m:sty m:val="p"/>
                                        </m:rPr>
                                        <a:rPr lang="en-US" sz="2600" b="0" i="0" smtClean="0">
                                          <a:latin typeface="Cambria Math"/>
                                          <a:ea typeface="ＭＳ Ｐゴシック" charset="-128"/>
                                        </a:rPr>
                                        <m:t>K</m:t>
                                      </m:r>
                                    </m:e>
                                    <m:sub>
                                      <m:r>
                                        <m:rPr>
                                          <m:sty m:val="p"/>
                                        </m:rPr>
                                        <a:rPr lang="en-US" sz="2600" b="0" i="0" smtClean="0">
                                          <a:latin typeface="Cambria Math"/>
                                          <a:ea typeface="ＭＳ Ｐゴシック" charset="-128"/>
                                        </a:rPr>
                                        <m:t>d</m:t>
                                      </m:r>
                                    </m:sub>
                                  </m:sSub>
                                </m:e>
                              </m:func>
                            </m:e>
                          </m:func>
                        </m:e>
                      </m:func>
                    </m:oMath>
                  </m:oMathPara>
                </a14:m>
                <a:endParaRPr lang="en-US" sz="2600" dirty="0" smtClean="0">
                  <a:latin typeface="Book Antiqua" pitchFamily="18" charset="0"/>
                  <a:ea typeface="ＭＳ Ｐゴシック" charset="-128"/>
                </a:endParaRPr>
              </a:p>
              <a:p>
                <a:pPr marL="0" indent="0">
                  <a:lnSpc>
                    <a:spcPct val="90000"/>
                  </a:lnSpc>
                  <a:spcBef>
                    <a:spcPts val="0"/>
                  </a:spcBef>
                  <a:buNone/>
                  <a:defRPr/>
                </a:pPr>
                <a:endParaRPr lang="en-US" sz="2600" dirty="0" smtClean="0">
                  <a:latin typeface="Book Antiqua" pitchFamily="18" charset="0"/>
                  <a:ea typeface="ＭＳ Ｐゴシック" charset="-128"/>
                </a:endParaRPr>
              </a:p>
              <a:p>
                <a:pPr marL="0" indent="0">
                  <a:lnSpc>
                    <a:spcPct val="90000"/>
                  </a:lnSpc>
                  <a:spcBef>
                    <a:spcPts val="0"/>
                  </a:spcBef>
                  <a:buNone/>
                  <a:defRPr/>
                </a:pPr>
                <a:r>
                  <a:rPr lang="en-US" sz="2600" dirty="0" smtClean="0">
                    <a:latin typeface="Book Antiqua" pitchFamily="18" charset="0"/>
                    <a:ea typeface="ＭＳ Ｐゴシック" charset="-128"/>
                  </a:rPr>
                  <a:t>where </a:t>
                </a:r>
                <a:r>
                  <a:rPr lang="en-US" sz="2600" dirty="0" err="1" smtClean="0">
                    <a:latin typeface="Book Antiqua" pitchFamily="18" charset="0"/>
                    <a:ea typeface="ＭＳ Ｐゴシック" charset="-128"/>
                  </a:rPr>
                  <a:t>K</a:t>
                </a:r>
                <a:r>
                  <a:rPr lang="en-US" sz="2600" baseline="-25000" dirty="0" err="1" smtClean="0">
                    <a:latin typeface="Book Antiqua" pitchFamily="18" charset="0"/>
                    <a:ea typeface="ＭＳ Ｐゴシック" charset="-128"/>
                  </a:rPr>
                  <a:t>d</a:t>
                </a:r>
                <a:r>
                  <a:rPr lang="en-US" sz="2600" baseline="-25000" dirty="0" smtClean="0">
                    <a:latin typeface="Book Antiqua" pitchFamily="18" charset="0"/>
                    <a:ea typeface="ＭＳ Ｐゴシック" charset="-128"/>
                  </a:rPr>
                  <a:t> </a:t>
                </a:r>
                <a:r>
                  <a:rPr lang="en-US" sz="2600" dirty="0" smtClean="0">
                    <a:latin typeface="Book Antiqua" pitchFamily="18" charset="0"/>
                    <a:ea typeface="ＭＳ Ｐゴシック" charset="-128"/>
                  </a:rPr>
                  <a:t>= [L]</a:t>
                </a:r>
                <a:r>
                  <a:rPr lang="en-US" sz="2600" baseline="60000" dirty="0" smtClean="0">
                    <a:latin typeface="Book Antiqua" pitchFamily="18" charset="0"/>
                    <a:ea typeface="ＭＳ Ｐゴシック" charset="-128"/>
                  </a:rPr>
                  <a:t>n</a:t>
                </a:r>
                <a:r>
                  <a:rPr lang="en-US" sz="2600" baseline="-25000" dirty="0" smtClean="0">
                    <a:latin typeface="Book Antiqua" pitchFamily="18" charset="0"/>
                    <a:ea typeface="ＭＳ Ｐゴシック" charset="-128"/>
                  </a:rPr>
                  <a:t>0.5</a:t>
                </a:r>
                <a:r>
                  <a:rPr lang="en-US" sz="2600" dirty="0" smtClean="0">
                    <a:latin typeface="Book Antiqua" pitchFamily="18" charset="0"/>
                    <a:ea typeface="ＭＳ Ｐゴシック" charset="-128"/>
                  </a:rPr>
                  <a:t>, n is the Hill Coefficient</a:t>
                </a:r>
              </a:p>
              <a:p>
                <a:pPr marL="0" indent="0">
                  <a:lnSpc>
                    <a:spcPct val="90000"/>
                  </a:lnSpc>
                  <a:spcBef>
                    <a:spcPts val="0"/>
                  </a:spcBef>
                  <a:buNone/>
                  <a:defRPr/>
                </a:pPr>
                <a:endParaRPr lang="en-US" sz="2600" dirty="0" smtClean="0">
                  <a:latin typeface="Book Antiqua" pitchFamily="18" charset="0"/>
                  <a:ea typeface="ＭＳ Ｐゴシック" charset="-128"/>
                </a:endParaRPr>
              </a:p>
              <a:p>
                <a:pPr marL="0" indent="0">
                  <a:lnSpc>
                    <a:spcPct val="90000"/>
                  </a:lnSpc>
                  <a:spcBef>
                    <a:spcPts val="0"/>
                  </a:spcBef>
                  <a:buNone/>
                  <a:defRPr/>
                </a:pPr>
                <a:r>
                  <a:rPr lang="en-US" sz="2600" dirty="0" smtClean="0">
                    <a:latin typeface="Book Antiqua" pitchFamily="18" charset="0"/>
                    <a:ea typeface="ＭＳ Ｐゴシック" charset="-128"/>
                  </a:rPr>
                  <a:t>       n </a:t>
                </a:r>
                <a:r>
                  <a:rPr lang="en-US" sz="2600" dirty="0">
                    <a:latin typeface="Book Antiqua" pitchFamily="18" charset="0"/>
                    <a:ea typeface="ＭＳ Ｐゴシック" charset="-128"/>
                  </a:rPr>
                  <a:t>≠</a:t>
                </a:r>
                <a:r>
                  <a:rPr lang="en-US" sz="2600" dirty="0" smtClean="0">
                    <a:latin typeface="Book Antiqua" pitchFamily="18" charset="0"/>
                    <a:ea typeface="ＭＳ Ｐゴシック" charset="-128"/>
                  </a:rPr>
                  <a:t> # of binding sites but degree of interaction</a:t>
                </a:r>
              </a:p>
              <a:p>
                <a:pPr marL="0" indent="0">
                  <a:lnSpc>
                    <a:spcPct val="90000"/>
                  </a:lnSpc>
                  <a:spcBef>
                    <a:spcPts val="0"/>
                  </a:spcBef>
                  <a:buNone/>
                  <a:defRPr/>
                </a:pPr>
                <a:r>
                  <a:rPr lang="en-US" sz="2600" dirty="0" smtClean="0">
                    <a:latin typeface="Book Antiqua" pitchFamily="18" charset="0"/>
                    <a:ea typeface="ＭＳ Ｐゴシック" charset="-128"/>
                  </a:rPr>
                  <a:t>   </a:t>
                </a:r>
              </a:p>
              <a:p>
                <a:pPr marL="0" indent="0">
                  <a:lnSpc>
                    <a:spcPct val="90000"/>
                  </a:lnSpc>
                  <a:spcBef>
                    <a:spcPts val="0"/>
                  </a:spcBef>
                  <a:buNone/>
                  <a:defRPr/>
                </a:pPr>
                <a:r>
                  <a:rPr lang="en-US" sz="2600" dirty="0">
                    <a:latin typeface="Book Antiqua" pitchFamily="18" charset="0"/>
                    <a:ea typeface="ＭＳ Ｐゴシック" charset="-128"/>
                  </a:rPr>
                  <a:t> </a:t>
                </a:r>
                <a:r>
                  <a:rPr lang="en-US" sz="2600" dirty="0" smtClean="0">
                    <a:latin typeface="Book Antiqua" pitchFamily="18" charset="0"/>
                    <a:ea typeface="ＭＳ Ｐゴシック" charset="-128"/>
                  </a:rPr>
                  <a:t>      n = 1, ligand binding is not cooperative (Myoglobin)</a:t>
                </a:r>
              </a:p>
              <a:p>
                <a:pPr marL="0" indent="0">
                  <a:lnSpc>
                    <a:spcPct val="90000"/>
                  </a:lnSpc>
                  <a:spcBef>
                    <a:spcPts val="0"/>
                  </a:spcBef>
                  <a:buNone/>
                  <a:defRPr/>
                </a:pPr>
                <a:r>
                  <a:rPr lang="en-US" sz="2600" dirty="0">
                    <a:latin typeface="Book Antiqua" pitchFamily="18" charset="0"/>
                    <a:ea typeface="ＭＳ Ｐゴシック" charset="-128"/>
                  </a:rPr>
                  <a:t> </a:t>
                </a:r>
                <a:r>
                  <a:rPr lang="en-US" sz="2600" dirty="0" smtClean="0">
                    <a:latin typeface="Book Antiqua" pitchFamily="18" charset="0"/>
                    <a:ea typeface="ＭＳ Ｐゴシック" charset="-128"/>
                  </a:rPr>
                  <a:t>          </a:t>
                </a:r>
              </a:p>
              <a:p>
                <a:pPr marL="0" indent="0">
                  <a:lnSpc>
                    <a:spcPct val="90000"/>
                  </a:lnSpc>
                  <a:spcBef>
                    <a:spcPts val="0"/>
                  </a:spcBef>
                  <a:buNone/>
                  <a:defRPr/>
                </a:pPr>
                <a:r>
                  <a:rPr lang="en-US" sz="2600" dirty="0">
                    <a:latin typeface="Book Antiqua" pitchFamily="18" charset="0"/>
                    <a:ea typeface="ＭＳ Ｐゴシック" charset="-128"/>
                  </a:rPr>
                  <a:t> </a:t>
                </a:r>
                <a:r>
                  <a:rPr lang="en-US" sz="2600" dirty="0" smtClean="0">
                    <a:latin typeface="Book Antiqua" pitchFamily="18" charset="0"/>
                    <a:ea typeface="ＭＳ Ｐゴシック" charset="-128"/>
                  </a:rPr>
                  <a:t>     </a:t>
                </a:r>
                <a:r>
                  <a:rPr lang="en-US" sz="2600" dirty="0" smtClean="0">
                    <a:latin typeface="Book Antiqua" pitchFamily="18" charset="0"/>
                    <a:ea typeface="ＭＳ Ｐゴシック" charset="-128"/>
                  </a:rPr>
                  <a:t> n &gt; 1, Positive </a:t>
                </a:r>
                <a:r>
                  <a:rPr lang="en-US" sz="2600" dirty="0" err="1" smtClean="0">
                    <a:latin typeface="Book Antiqua" pitchFamily="18" charset="0"/>
                    <a:ea typeface="ＭＳ Ｐゴシック" charset="-128"/>
                  </a:rPr>
                  <a:t>cooperativity</a:t>
                </a:r>
                <a:r>
                  <a:rPr lang="en-US" sz="2600" dirty="0" smtClean="0">
                    <a:latin typeface="Book Antiqua" pitchFamily="18" charset="0"/>
                    <a:ea typeface="ＭＳ Ｐゴシック" charset="-128"/>
                  </a:rPr>
                  <a:t> (Hemoglobin)</a:t>
                </a:r>
              </a:p>
              <a:p>
                <a:pPr marL="0" indent="0">
                  <a:lnSpc>
                    <a:spcPct val="90000"/>
                  </a:lnSpc>
                  <a:spcBef>
                    <a:spcPts val="0"/>
                  </a:spcBef>
                  <a:buNone/>
                  <a:defRPr/>
                </a:pPr>
                <a:r>
                  <a:rPr lang="en-US" sz="2600" dirty="0">
                    <a:latin typeface="Book Antiqua" pitchFamily="18" charset="0"/>
                    <a:ea typeface="ＭＳ Ｐゴシック" charset="-128"/>
                  </a:rPr>
                  <a:t> </a:t>
                </a:r>
                <a:r>
                  <a:rPr lang="en-US" sz="2600" dirty="0" smtClean="0">
                    <a:latin typeface="Book Antiqua" pitchFamily="18" charset="0"/>
                    <a:ea typeface="ＭＳ Ｐゴシック" charset="-128"/>
                  </a:rPr>
                  <a:t>           </a:t>
                </a:r>
              </a:p>
              <a:p>
                <a:pPr marL="0" indent="0">
                  <a:lnSpc>
                    <a:spcPct val="90000"/>
                  </a:lnSpc>
                  <a:spcBef>
                    <a:spcPts val="0"/>
                  </a:spcBef>
                  <a:buNone/>
                  <a:defRPr/>
                </a:pPr>
                <a:r>
                  <a:rPr lang="en-US" sz="2600" dirty="0">
                    <a:latin typeface="Book Antiqua" pitchFamily="18" charset="0"/>
                    <a:ea typeface="ＭＳ Ｐゴシック" charset="-128"/>
                  </a:rPr>
                  <a:t> </a:t>
                </a:r>
                <a:r>
                  <a:rPr lang="en-US" sz="2600" dirty="0" smtClean="0">
                    <a:latin typeface="Book Antiqua" pitchFamily="18" charset="0"/>
                    <a:ea typeface="ＭＳ Ｐゴシック" charset="-128"/>
                  </a:rPr>
                  <a:t>      n &lt; 1, Negative </a:t>
                </a:r>
                <a:r>
                  <a:rPr lang="en-US" sz="2600" dirty="0" err="1" smtClean="0">
                    <a:latin typeface="Book Antiqua" pitchFamily="18" charset="0"/>
                    <a:ea typeface="ＭＳ Ｐゴシック" charset="-128"/>
                  </a:rPr>
                  <a:t>cooperativity</a:t>
                </a:r>
                <a:endParaRPr lang="en-US" sz="2600" dirty="0">
                  <a:latin typeface="Book Antiqua" pitchFamily="18" charset="0"/>
                  <a:ea typeface="ＭＳ Ｐゴシック" charset="-128"/>
                </a:endParaRPr>
              </a:p>
            </p:txBody>
          </p:sp>
        </mc:Choice>
        <mc:Fallback>
          <p:sp>
            <p:nvSpPr>
              <p:cNvPr id="7" name="Rectangle 1027"/>
              <p:cNvSpPr txBox="1">
                <a:spLocks noRot="1" noChangeAspect="1" noMove="1" noResize="1" noEditPoints="1" noAdjustHandles="1" noChangeArrowheads="1" noChangeShapeType="1" noTextEdit="1"/>
              </p:cNvSpPr>
              <p:nvPr/>
            </p:nvSpPr>
            <p:spPr>
              <a:xfrm>
                <a:off x="381000" y="1219200"/>
                <a:ext cx="8558212" cy="5486400"/>
              </a:xfrm>
              <a:prstGeom prst="rect">
                <a:avLst/>
              </a:prstGeom>
              <a:blipFill rotWithShape="1">
                <a:blip r:embed="rId2"/>
                <a:stretch>
                  <a:fillRect l="-1283" t="-1667"/>
                </a:stretch>
              </a:blipFill>
            </p:spPr>
            <p:txBody>
              <a:bodyPr/>
              <a:lstStyle/>
              <a:p>
                <a:r>
                  <a:rPr lang="en-US">
                    <a:noFill/>
                  </a:rPr>
                  <a:t> </a:t>
                </a:r>
              </a:p>
            </p:txBody>
          </p:sp>
        </mc:Fallback>
      </mc:AlternateContent>
    </p:spTree>
    <p:extLst>
      <p:ext uri="{BB962C8B-B14F-4D97-AF65-F5344CB8AC3E}">
        <p14:creationId xmlns:p14="http://schemas.microsoft.com/office/powerpoint/2010/main" val="21253466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39762"/>
          </a:xfrm>
        </p:spPr>
        <p:txBody>
          <a:bodyPr>
            <a:noAutofit/>
          </a:bodyPr>
          <a:lstStyle/>
          <a:p>
            <a:pPr algn="l"/>
            <a:r>
              <a:rPr lang="en-US" sz="2800" dirty="0" smtClean="0">
                <a:latin typeface="Book Antiqua" pitchFamily="18" charset="0"/>
              </a:rPr>
              <a:t>Hill Plot</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33</a:t>
            </a:fld>
            <a:endParaRPr lang="en-US">
              <a:solidFill>
                <a:schemeClr val="tx1"/>
              </a:solidFill>
            </a:endParaRPr>
          </a:p>
        </p:txBody>
      </p:sp>
      <p:pic>
        <p:nvPicPr>
          <p:cNvPr id="9"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6992"/>
          <a:stretch/>
        </p:blipFill>
        <p:spPr bwMode="auto">
          <a:xfrm>
            <a:off x="2128404" y="1926803"/>
            <a:ext cx="5034396" cy="4854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a14="http://schemas.microsoft.com/office/drawing/2010/main" Requires="a14">
          <p:sp>
            <p:nvSpPr>
              <p:cNvPr id="4" name="Rectangle 3"/>
              <p:cNvSpPr/>
              <p:nvPr/>
            </p:nvSpPr>
            <p:spPr>
              <a:xfrm>
                <a:off x="2133600" y="1066800"/>
                <a:ext cx="4985083" cy="922176"/>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func>
                        <m:funcPr>
                          <m:ctrlPr>
                            <a:rPr lang="en-US" sz="2400" i="1" smtClean="0">
                              <a:latin typeface="Cambria Math"/>
                              <a:ea typeface="ＭＳ Ｐゴシック" charset="-128"/>
                            </a:rPr>
                          </m:ctrlPr>
                        </m:funcPr>
                        <m:fName>
                          <m:r>
                            <m:rPr>
                              <m:sty m:val="p"/>
                            </m:rPr>
                            <a:rPr lang="en-US" sz="2400">
                              <a:latin typeface="Cambria Math"/>
                              <a:ea typeface="ＭＳ Ｐゴシック" charset="-128"/>
                            </a:rPr>
                            <m:t>log</m:t>
                          </m:r>
                        </m:fName>
                        <m:e>
                          <m:d>
                            <m:dPr>
                              <m:ctrlPr>
                                <a:rPr lang="en-US" sz="2400" i="1">
                                  <a:latin typeface="Cambria Math"/>
                                  <a:ea typeface="ＭＳ Ｐゴシック" charset="-128"/>
                                </a:rPr>
                              </m:ctrlPr>
                            </m:dPr>
                            <m:e>
                              <m:f>
                                <m:fPr>
                                  <m:ctrlPr>
                                    <a:rPr lang="en-US" sz="2400" i="1">
                                      <a:latin typeface="Cambria Math"/>
                                      <a:ea typeface="ＭＳ Ｐゴシック" charset="-128"/>
                                    </a:rPr>
                                  </m:ctrlPr>
                                </m:fPr>
                                <m:num>
                                  <m:r>
                                    <m:rPr>
                                      <m:sty m:val="p"/>
                                    </m:rPr>
                                    <a:rPr lang="el-GR" sz="2400">
                                      <a:latin typeface="Cambria Math"/>
                                      <a:ea typeface="ＭＳ Ｐゴシック" charset="-128"/>
                                    </a:rPr>
                                    <m:t>θ</m:t>
                                  </m:r>
                                </m:num>
                                <m:den>
                                  <m:r>
                                    <a:rPr lang="en-US" sz="2400">
                                      <a:latin typeface="Cambria Math"/>
                                      <a:ea typeface="ＭＳ Ｐゴシック" charset="-128"/>
                                    </a:rPr>
                                    <m:t>1−</m:t>
                                  </m:r>
                                  <m:r>
                                    <m:rPr>
                                      <m:sty m:val="p"/>
                                    </m:rPr>
                                    <a:rPr lang="el-GR" sz="2400">
                                      <a:latin typeface="Cambria Math"/>
                                      <a:ea typeface="ＭＳ Ｐゴシック" charset="-128"/>
                                    </a:rPr>
                                    <m:t>θ</m:t>
                                  </m:r>
                                </m:den>
                              </m:f>
                            </m:e>
                          </m:d>
                          <m:r>
                            <a:rPr lang="en-US" sz="2400">
                              <a:latin typeface="Cambria Math"/>
                              <a:ea typeface="ＭＳ Ｐゴシック" charset="-128"/>
                            </a:rPr>
                            <m:t>=</m:t>
                          </m:r>
                          <m:r>
                            <m:rPr>
                              <m:sty m:val="p"/>
                            </m:rPr>
                            <a:rPr lang="en-US" sz="2400">
                              <a:latin typeface="Cambria Math"/>
                              <a:ea typeface="ＭＳ Ｐゴシック" charset="-128"/>
                            </a:rPr>
                            <m:t>n</m:t>
                          </m:r>
                          <m:func>
                            <m:funcPr>
                              <m:ctrlPr>
                                <a:rPr lang="en-US" sz="2400" i="1">
                                  <a:latin typeface="Cambria Math"/>
                                  <a:ea typeface="ＭＳ Ｐゴシック" charset="-128"/>
                                </a:rPr>
                              </m:ctrlPr>
                            </m:funcPr>
                            <m:fName>
                              <m:r>
                                <m:rPr>
                                  <m:sty m:val="p"/>
                                </m:rPr>
                                <a:rPr lang="en-US" sz="2400">
                                  <a:latin typeface="Cambria Math"/>
                                  <a:ea typeface="ＭＳ Ｐゴシック" charset="-128"/>
                                </a:rPr>
                                <m:t>log</m:t>
                              </m:r>
                            </m:fName>
                            <m:e>
                              <m:r>
                                <m:rPr>
                                  <m:sty m:val="p"/>
                                </m:rPr>
                                <a:rPr lang="en-US" sz="2400" b="0" i="0" smtClean="0">
                                  <a:latin typeface="Cambria Math"/>
                                  <a:ea typeface="ＭＳ Ｐゴシック" charset="-128"/>
                                </a:rPr>
                                <m:t>pO</m:t>
                              </m:r>
                              <m:r>
                                <a:rPr lang="en-US" sz="2400" b="0" i="0" baseline="-25000" smtClean="0">
                                  <a:latin typeface="Cambria Math"/>
                                  <a:ea typeface="ＭＳ Ｐゴシック" charset="-128"/>
                                </a:rPr>
                                <m:t>2</m:t>
                              </m:r>
                              <m:r>
                                <a:rPr lang="en-US" sz="2400">
                                  <a:latin typeface="Cambria Math"/>
                                  <a:ea typeface="ＭＳ Ｐゴシック" charset="-128"/>
                                </a:rPr>
                                <m:t>−</m:t>
                              </m:r>
                              <m:func>
                                <m:funcPr>
                                  <m:ctrlPr>
                                    <a:rPr lang="en-US" sz="2400" i="1">
                                      <a:latin typeface="Cambria Math"/>
                                      <a:ea typeface="ＭＳ Ｐゴシック" charset="-128"/>
                                    </a:rPr>
                                  </m:ctrlPr>
                                </m:funcPr>
                                <m:fName>
                                  <m:r>
                                    <m:rPr>
                                      <m:sty m:val="p"/>
                                    </m:rPr>
                                    <a:rPr lang="en-US" sz="2400" b="0" i="0" smtClean="0">
                                      <a:latin typeface="Cambria Math"/>
                                      <a:ea typeface="ＭＳ Ｐゴシック" charset="-128"/>
                                    </a:rPr>
                                    <m:t>n</m:t>
                                  </m:r>
                                  <m:r>
                                    <a:rPr lang="en-US" sz="2400" b="0" i="0" smtClean="0">
                                      <a:latin typeface="Cambria Math"/>
                                      <a:ea typeface="ＭＳ Ｐゴシック" charset="-128"/>
                                    </a:rPr>
                                    <m:t> </m:t>
                                  </m:r>
                                  <m:r>
                                    <m:rPr>
                                      <m:sty m:val="p"/>
                                    </m:rPr>
                                    <a:rPr lang="en-US" sz="2400">
                                      <a:latin typeface="Cambria Math"/>
                                      <a:ea typeface="ＭＳ Ｐゴシック" charset="-128"/>
                                    </a:rPr>
                                    <m:t>log</m:t>
                                  </m:r>
                                </m:fName>
                                <m:e>
                                  <m:sSub>
                                    <m:sSubPr>
                                      <m:ctrlPr>
                                        <a:rPr lang="en-US" sz="2400" i="1">
                                          <a:latin typeface="Cambria Math"/>
                                          <a:ea typeface="ＭＳ Ｐゴシック" charset="-128"/>
                                        </a:rPr>
                                      </m:ctrlPr>
                                    </m:sSubPr>
                                    <m:e>
                                      <m:r>
                                        <m:rPr>
                                          <m:sty m:val="p"/>
                                        </m:rPr>
                                        <a:rPr lang="en-US" sz="2400" b="0" i="0" smtClean="0">
                                          <a:latin typeface="Cambria Math"/>
                                          <a:ea typeface="ＭＳ Ｐゴシック" charset="-128"/>
                                        </a:rPr>
                                        <m:t>P</m:t>
                                      </m:r>
                                      <m:r>
                                        <a:rPr lang="en-US" sz="2400" b="0" i="0" smtClean="0">
                                          <a:latin typeface="Cambria Math"/>
                                          <a:ea typeface="ＭＳ Ｐゴシック" charset="-128"/>
                                        </a:rPr>
                                        <m:t> </m:t>
                                      </m:r>
                                    </m:e>
                                    <m:sub>
                                      <m:r>
                                        <m:rPr>
                                          <m:sty m:val="p"/>
                                        </m:rPr>
                                        <a:rPr lang="en-US" sz="2400" b="0" i="0" baseline="60000" smtClean="0">
                                          <a:latin typeface="Cambria Math"/>
                                          <a:ea typeface="ＭＳ Ｐゴシック" charset="-128"/>
                                        </a:rPr>
                                        <m:t>n</m:t>
                                      </m:r>
                                      <m:r>
                                        <a:rPr lang="en-US" sz="2400" b="0" i="0" smtClean="0">
                                          <a:latin typeface="Cambria Math"/>
                                          <a:ea typeface="ＭＳ Ｐゴシック" charset="-128"/>
                                        </a:rPr>
                                        <m:t>50</m:t>
                                      </m:r>
                                    </m:sub>
                                  </m:sSub>
                                </m:e>
                              </m:func>
                            </m:e>
                          </m:func>
                        </m:e>
                      </m:func>
                    </m:oMath>
                  </m:oMathPara>
                </a14:m>
                <a:endParaRPr lang="en-US" sz="2400" dirty="0"/>
              </a:p>
            </p:txBody>
          </p:sp>
        </mc:Choice>
        <mc:Fallback>
          <p:sp>
            <p:nvSpPr>
              <p:cNvPr id="4" name="Rectangle 3"/>
              <p:cNvSpPr>
                <a:spLocks noRot="1" noChangeAspect="1" noMove="1" noResize="1" noEditPoints="1" noAdjustHandles="1" noChangeArrowheads="1" noChangeShapeType="1" noTextEdit="1"/>
              </p:cNvSpPr>
              <p:nvPr/>
            </p:nvSpPr>
            <p:spPr>
              <a:xfrm>
                <a:off x="2133600" y="1066800"/>
                <a:ext cx="4985083" cy="922176"/>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131229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l"/>
            <a:r>
              <a:rPr lang="en-US" sz="2800" dirty="0" smtClean="0">
                <a:latin typeface="Book Antiqua" pitchFamily="18" charset="0"/>
              </a:rPr>
              <a:t>10. Two Models for Cooperative Binding</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34</a:t>
            </a:fld>
            <a:endParaRPr lang="en-US">
              <a:solidFill>
                <a:schemeClr val="tx1"/>
              </a:solidFill>
            </a:endParaRPr>
          </a:p>
        </p:txBody>
      </p:sp>
      <p:sp>
        <p:nvSpPr>
          <p:cNvPr id="7" name="Rectangle 1027"/>
          <p:cNvSpPr txBox="1">
            <a:spLocks noChangeArrowheads="1"/>
          </p:cNvSpPr>
          <p:nvPr/>
        </p:nvSpPr>
        <p:spPr>
          <a:xfrm>
            <a:off x="381000" y="1219200"/>
            <a:ext cx="8558212" cy="5486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lnSpc>
                <a:spcPct val="90000"/>
              </a:lnSpc>
              <a:spcBef>
                <a:spcPts val="0"/>
              </a:spcBef>
              <a:buAutoNum type="alphaUcPeriod"/>
              <a:defRPr/>
            </a:pPr>
            <a:r>
              <a:rPr lang="en-US" sz="2600" dirty="0" smtClean="0">
                <a:latin typeface="Book Antiqua" pitchFamily="18" charset="0"/>
                <a:ea typeface="ＭＳ Ｐゴシック" charset="-128"/>
              </a:rPr>
              <a:t>The MWC model (concerted model) assumes</a:t>
            </a:r>
          </a:p>
          <a:p>
            <a:pPr marL="514350" indent="-514350">
              <a:lnSpc>
                <a:spcPct val="90000"/>
              </a:lnSpc>
              <a:spcBef>
                <a:spcPts val="0"/>
              </a:spcBef>
              <a:buAutoNum type="alphaUcPeriod"/>
              <a:defRPr/>
            </a:pPr>
            <a:endParaRPr lang="en-US" sz="2600" dirty="0" smtClean="0">
              <a:latin typeface="Book Antiqua" pitchFamily="18" charset="0"/>
              <a:ea typeface="ＭＳ Ｐゴシック" charset="-128"/>
            </a:endParaRPr>
          </a:p>
          <a:p>
            <a:pPr lvl="1">
              <a:lnSpc>
                <a:spcPct val="90000"/>
              </a:lnSpc>
              <a:spcBef>
                <a:spcPts val="0"/>
              </a:spcBef>
              <a:buFont typeface="Wingdings" pitchFamily="2" charset="2"/>
              <a:buChar char="§"/>
              <a:defRPr/>
            </a:pPr>
            <a:r>
              <a:rPr lang="en-US" sz="2600" dirty="0">
                <a:latin typeface="Book Antiqua" pitchFamily="18" charset="0"/>
                <a:ea typeface="ＭＳ Ｐゴシック" charset="-128"/>
              </a:rPr>
              <a:t>T</a:t>
            </a:r>
            <a:r>
              <a:rPr lang="en-US" sz="2600" dirty="0" smtClean="0">
                <a:latin typeface="Book Antiqua" pitchFamily="18" charset="0"/>
                <a:ea typeface="ＭＳ Ｐゴシック" charset="-128"/>
              </a:rPr>
              <a:t>he subunits of a cooperatively binding protein are functionally identical</a:t>
            </a:r>
          </a:p>
          <a:p>
            <a:pPr lvl="1">
              <a:lnSpc>
                <a:spcPct val="90000"/>
              </a:lnSpc>
              <a:spcBef>
                <a:spcPts val="0"/>
              </a:spcBef>
              <a:buFont typeface="Wingdings" pitchFamily="2" charset="2"/>
              <a:buChar char="§"/>
              <a:defRPr/>
            </a:pPr>
            <a:endParaRPr lang="en-US" sz="2600" dirty="0" smtClean="0">
              <a:latin typeface="Book Antiqua" pitchFamily="18" charset="0"/>
              <a:ea typeface="ＭＳ Ｐゴシック" charset="-128"/>
            </a:endParaRPr>
          </a:p>
          <a:p>
            <a:pPr lvl="1">
              <a:lnSpc>
                <a:spcPct val="90000"/>
              </a:lnSpc>
              <a:spcBef>
                <a:spcPts val="0"/>
              </a:spcBef>
              <a:buFont typeface="Wingdings" pitchFamily="2" charset="2"/>
              <a:buChar char="§"/>
              <a:defRPr/>
            </a:pPr>
            <a:r>
              <a:rPr lang="en-US" sz="2600" dirty="0">
                <a:latin typeface="Book Antiqua" pitchFamily="18" charset="0"/>
                <a:ea typeface="ＭＳ Ｐゴシック" charset="-128"/>
              </a:rPr>
              <a:t>T</a:t>
            </a:r>
            <a:r>
              <a:rPr lang="en-US" sz="2600" dirty="0" smtClean="0">
                <a:latin typeface="Book Antiqua" pitchFamily="18" charset="0"/>
                <a:ea typeface="ＭＳ Ｐゴシック" charset="-128"/>
              </a:rPr>
              <a:t>hat each subunit can exist in (at least) two conformations</a:t>
            </a:r>
          </a:p>
          <a:p>
            <a:pPr lvl="1">
              <a:lnSpc>
                <a:spcPct val="90000"/>
              </a:lnSpc>
              <a:spcBef>
                <a:spcPts val="0"/>
              </a:spcBef>
              <a:buFont typeface="Wingdings" pitchFamily="2" charset="2"/>
              <a:buChar char="§"/>
              <a:defRPr/>
            </a:pPr>
            <a:endParaRPr lang="en-US" sz="2600" dirty="0" smtClean="0">
              <a:latin typeface="Book Antiqua" pitchFamily="18" charset="0"/>
              <a:ea typeface="ＭＳ Ｐゴシック" charset="-128"/>
            </a:endParaRPr>
          </a:p>
          <a:p>
            <a:pPr lvl="1">
              <a:lnSpc>
                <a:spcPct val="90000"/>
              </a:lnSpc>
              <a:spcBef>
                <a:spcPts val="0"/>
              </a:spcBef>
              <a:buFont typeface="Wingdings" pitchFamily="2" charset="2"/>
              <a:buChar char="§"/>
              <a:defRPr/>
            </a:pPr>
            <a:r>
              <a:rPr lang="en-US" sz="2600" dirty="0">
                <a:latin typeface="Book Antiqua" pitchFamily="18" charset="0"/>
                <a:ea typeface="ＭＳ Ｐゴシック" charset="-128"/>
              </a:rPr>
              <a:t>T</a:t>
            </a:r>
            <a:r>
              <a:rPr lang="en-US" sz="2600" dirty="0" smtClean="0">
                <a:latin typeface="Book Antiqua" pitchFamily="18" charset="0"/>
                <a:ea typeface="ＭＳ Ｐゴシック" charset="-128"/>
              </a:rPr>
              <a:t>hat all subunits undergo the transition from one conformation to the other simultaneously</a:t>
            </a:r>
          </a:p>
          <a:p>
            <a:pPr marL="457200" lvl="1" indent="0">
              <a:lnSpc>
                <a:spcPct val="90000"/>
              </a:lnSpc>
              <a:spcBef>
                <a:spcPts val="0"/>
              </a:spcBef>
              <a:buNone/>
              <a:defRPr/>
            </a:pPr>
            <a:endParaRPr lang="en-US" sz="2600" dirty="0" smtClean="0">
              <a:latin typeface="Book Antiqua" pitchFamily="18" charset="0"/>
              <a:ea typeface="ＭＳ Ｐゴシック" charset="-128"/>
            </a:endParaRPr>
          </a:p>
        </p:txBody>
      </p:sp>
    </p:spTree>
    <p:extLst>
      <p:ext uri="{BB962C8B-B14F-4D97-AF65-F5344CB8AC3E}">
        <p14:creationId xmlns:p14="http://schemas.microsoft.com/office/powerpoint/2010/main" val="12667164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l"/>
            <a:r>
              <a:rPr lang="en-US" sz="2800" dirty="0" smtClean="0">
                <a:latin typeface="Book Antiqua" pitchFamily="18" charset="0"/>
              </a:rPr>
              <a:t>The Concerted Model</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35</a:t>
            </a:fld>
            <a:endParaRPr lang="en-US">
              <a:solidFill>
                <a:schemeClr val="tx1"/>
              </a:solidFill>
            </a:endParaRPr>
          </a:p>
        </p:txBody>
      </p:sp>
      <p:pic>
        <p:nvPicPr>
          <p:cNvPr id="8" name="Picture 1"/>
          <p:cNvPicPr>
            <a:picLocks noChangeAspect="1"/>
          </p:cNvPicPr>
          <p:nvPr/>
        </p:nvPicPr>
        <p:blipFill rotWithShape="1">
          <a:blip r:embed="rId2" cstate="print">
            <a:extLst>
              <a:ext uri="{28A0092B-C50C-407E-A947-70E740481C1C}">
                <a14:useLocalDpi xmlns:a14="http://schemas.microsoft.com/office/drawing/2010/main" val="0"/>
              </a:ext>
            </a:extLst>
          </a:blip>
          <a:srcRect r="65227" b="14000"/>
          <a:stretch/>
        </p:blipFill>
        <p:spPr bwMode="auto">
          <a:xfrm>
            <a:off x="3688080" y="1219200"/>
            <a:ext cx="2670900" cy="5020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51442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l"/>
            <a:r>
              <a:rPr lang="en-US" sz="2800" dirty="0" smtClean="0">
                <a:latin typeface="Book Antiqua" pitchFamily="18" charset="0"/>
              </a:rPr>
              <a:t>10. Two Models for Cooperative Binding</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36</a:t>
            </a:fld>
            <a:endParaRPr lang="en-US">
              <a:solidFill>
                <a:schemeClr val="tx1"/>
              </a:solidFill>
            </a:endParaRPr>
          </a:p>
        </p:txBody>
      </p:sp>
      <p:sp>
        <p:nvSpPr>
          <p:cNvPr id="7" name="Rectangle 1027"/>
          <p:cNvSpPr txBox="1">
            <a:spLocks noChangeArrowheads="1"/>
          </p:cNvSpPr>
          <p:nvPr/>
        </p:nvSpPr>
        <p:spPr>
          <a:xfrm>
            <a:off x="381000" y="1219200"/>
            <a:ext cx="8558212" cy="5486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spcBef>
                <a:spcPts val="0"/>
              </a:spcBef>
              <a:buNone/>
              <a:defRPr/>
            </a:pPr>
            <a:r>
              <a:rPr lang="en-US" sz="2600" dirty="0" smtClean="0">
                <a:latin typeface="Book Antiqua" pitchFamily="18" charset="0"/>
                <a:ea typeface="ＭＳ Ｐゴシック" charset="-128"/>
              </a:rPr>
              <a:t>B. The Sequential model</a:t>
            </a:r>
          </a:p>
          <a:p>
            <a:pPr marL="0" indent="0">
              <a:lnSpc>
                <a:spcPct val="90000"/>
              </a:lnSpc>
              <a:spcBef>
                <a:spcPts val="0"/>
              </a:spcBef>
              <a:buNone/>
              <a:defRPr/>
            </a:pPr>
            <a:endParaRPr lang="en-US" sz="2600" dirty="0" smtClean="0">
              <a:latin typeface="Book Antiqua" pitchFamily="18" charset="0"/>
              <a:ea typeface="ＭＳ Ｐゴシック" charset="-128"/>
            </a:endParaRPr>
          </a:p>
          <a:p>
            <a:pPr lvl="1">
              <a:lnSpc>
                <a:spcPct val="90000"/>
              </a:lnSpc>
              <a:spcBef>
                <a:spcPts val="0"/>
              </a:spcBef>
              <a:buFont typeface="Wingdings" pitchFamily="2" charset="2"/>
              <a:buChar char="§"/>
              <a:defRPr/>
            </a:pPr>
            <a:r>
              <a:rPr lang="en-US" sz="2600" dirty="0" smtClean="0">
                <a:latin typeface="Book Antiqua" pitchFamily="18" charset="0"/>
                <a:ea typeface="ＭＳ Ｐゴシック" charset="-128"/>
              </a:rPr>
              <a:t>Ligand binding can induce a change in conformation in an individual subunit</a:t>
            </a:r>
          </a:p>
          <a:p>
            <a:pPr lvl="1">
              <a:lnSpc>
                <a:spcPct val="90000"/>
              </a:lnSpc>
              <a:spcBef>
                <a:spcPts val="0"/>
              </a:spcBef>
              <a:buFont typeface="Wingdings" pitchFamily="2" charset="2"/>
              <a:buChar char="§"/>
              <a:defRPr/>
            </a:pPr>
            <a:endParaRPr lang="en-US" sz="2600" dirty="0" smtClean="0">
              <a:latin typeface="Book Antiqua" pitchFamily="18" charset="0"/>
              <a:ea typeface="ＭＳ Ｐゴシック" charset="-128"/>
            </a:endParaRPr>
          </a:p>
          <a:p>
            <a:pPr lvl="1">
              <a:lnSpc>
                <a:spcPct val="90000"/>
              </a:lnSpc>
              <a:spcBef>
                <a:spcPts val="0"/>
              </a:spcBef>
              <a:buFont typeface="Wingdings" pitchFamily="2" charset="2"/>
              <a:buChar char="§"/>
              <a:defRPr/>
            </a:pPr>
            <a:r>
              <a:rPr lang="en-US" sz="2600" dirty="0" smtClean="0">
                <a:latin typeface="Book Antiqua" pitchFamily="18" charset="0"/>
                <a:ea typeface="ＭＳ Ｐゴシック" charset="-128"/>
              </a:rPr>
              <a:t>A conformational change in one subunit makes a similar change in an adjacent subunit</a:t>
            </a:r>
          </a:p>
          <a:p>
            <a:pPr lvl="1">
              <a:lnSpc>
                <a:spcPct val="90000"/>
              </a:lnSpc>
              <a:spcBef>
                <a:spcPts val="0"/>
              </a:spcBef>
              <a:buFont typeface="Wingdings" pitchFamily="2" charset="2"/>
              <a:buChar char="§"/>
              <a:defRPr/>
            </a:pPr>
            <a:endParaRPr lang="en-US" sz="2600" dirty="0" smtClean="0">
              <a:latin typeface="Book Antiqua" pitchFamily="18" charset="0"/>
              <a:ea typeface="ＭＳ Ｐゴシック" charset="-128"/>
            </a:endParaRPr>
          </a:p>
          <a:p>
            <a:pPr lvl="1">
              <a:lnSpc>
                <a:spcPct val="90000"/>
              </a:lnSpc>
              <a:spcBef>
                <a:spcPts val="0"/>
              </a:spcBef>
              <a:buFont typeface="Wingdings" pitchFamily="2" charset="2"/>
              <a:buChar char="§"/>
              <a:defRPr/>
            </a:pPr>
            <a:r>
              <a:rPr lang="en-US" sz="2600" dirty="0" smtClean="0">
                <a:latin typeface="Book Antiqua" pitchFamily="18" charset="0"/>
                <a:ea typeface="ＭＳ Ｐゴシック" charset="-128"/>
              </a:rPr>
              <a:t>Makes the binding of a second ligand molecule more likely</a:t>
            </a:r>
            <a:endParaRPr lang="en-US" sz="2600" dirty="0">
              <a:latin typeface="Book Antiqua" pitchFamily="18" charset="0"/>
              <a:ea typeface="ＭＳ Ｐゴシック" charset="-128"/>
            </a:endParaRPr>
          </a:p>
        </p:txBody>
      </p:sp>
    </p:spTree>
    <p:extLst>
      <p:ext uri="{BB962C8B-B14F-4D97-AF65-F5344CB8AC3E}">
        <p14:creationId xmlns:p14="http://schemas.microsoft.com/office/powerpoint/2010/main" val="22181162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l"/>
            <a:r>
              <a:rPr lang="en-US" sz="2800" dirty="0" smtClean="0">
                <a:latin typeface="Book Antiqua" pitchFamily="18" charset="0"/>
              </a:rPr>
              <a:t>The Sequential Model</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37</a:t>
            </a:fld>
            <a:endParaRPr lang="en-US">
              <a:solidFill>
                <a:schemeClr val="tx1"/>
              </a:solidFill>
            </a:endParaRPr>
          </a:p>
        </p:txBody>
      </p:sp>
      <p:pic>
        <p:nvPicPr>
          <p:cNvPr id="7"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38409" b="14598"/>
          <a:stretch/>
        </p:blipFill>
        <p:spPr bwMode="auto">
          <a:xfrm>
            <a:off x="2169199" y="1143000"/>
            <a:ext cx="4993601" cy="5262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90174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l"/>
            <a:r>
              <a:rPr lang="en-US" sz="2800" dirty="0" smtClean="0">
                <a:latin typeface="Book Antiqua" pitchFamily="18" charset="0"/>
              </a:rPr>
              <a:t>3. Interaction with Other Molecules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4</a:t>
            </a:fld>
            <a:endParaRPr lang="en-US">
              <a:solidFill>
                <a:schemeClr val="tx1"/>
              </a:solidFill>
            </a:endParaRPr>
          </a:p>
        </p:txBody>
      </p:sp>
      <p:sp>
        <p:nvSpPr>
          <p:cNvPr id="4" name="Content Placeholder 3"/>
          <p:cNvSpPr>
            <a:spLocks noGrp="1"/>
          </p:cNvSpPr>
          <p:nvPr>
            <p:ph idx="1"/>
          </p:nvPr>
        </p:nvSpPr>
        <p:spPr>
          <a:xfrm>
            <a:off x="457200" y="990600"/>
            <a:ext cx="8229600" cy="5867400"/>
          </a:xfrm>
        </p:spPr>
        <p:txBody>
          <a:bodyPr>
            <a:noAutofit/>
          </a:bodyPr>
          <a:lstStyle/>
          <a:p>
            <a:pPr marL="514350" indent="-514350">
              <a:spcBef>
                <a:spcPts val="0"/>
              </a:spcBef>
              <a:buAutoNum type="alphaUcPeriod"/>
            </a:pPr>
            <a:r>
              <a:rPr lang="en-US" sz="2800" dirty="0" smtClean="0">
                <a:latin typeface="Book Antiqua" pitchFamily="18" charset="0"/>
              </a:rPr>
              <a:t>Reversible</a:t>
            </a:r>
            <a:r>
              <a:rPr lang="en-US" sz="2800" dirty="0">
                <a:latin typeface="Book Antiqua" pitchFamily="18" charset="0"/>
              </a:rPr>
              <a:t>, </a:t>
            </a:r>
            <a:r>
              <a:rPr lang="en-US" sz="2800" dirty="0" smtClean="0">
                <a:latin typeface="Book Antiqua" pitchFamily="18" charset="0"/>
              </a:rPr>
              <a:t>transient, specific </a:t>
            </a:r>
            <a:r>
              <a:rPr lang="en-US" sz="2800" dirty="0">
                <a:latin typeface="Book Antiqua" pitchFamily="18" charset="0"/>
              </a:rPr>
              <a:t>process of chemical </a:t>
            </a:r>
            <a:r>
              <a:rPr lang="en-US" sz="2800" dirty="0" smtClean="0">
                <a:latin typeface="Book Antiqua" pitchFamily="18" charset="0"/>
              </a:rPr>
              <a:t>equilibrium</a:t>
            </a:r>
            <a:r>
              <a:rPr lang="en-US" sz="2800" dirty="0">
                <a:latin typeface="Book Antiqua" pitchFamily="18" charset="0"/>
              </a:rPr>
              <a:t>: </a:t>
            </a:r>
            <a:endParaRPr lang="en-US" sz="2800" dirty="0" smtClean="0">
              <a:latin typeface="Book Antiqua" pitchFamily="18" charset="0"/>
            </a:endParaRPr>
          </a:p>
          <a:p>
            <a:pPr marL="0" indent="0" algn="ctr">
              <a:spcBef>
                <a:spcPts val="0"/>
              </a:spcBef>
              <a:buNone/>
            </a:pPr>
            <a:r>
              <a:rPr lang="en-US" sz="2800" dirty="0" smtClean="0">
                <a:latin typeface="Book Antiqua" pitchFamily="18" charset="0"/>
              </a:rPr>
              <a:t>A </a:t>
            </a:r>
            <a:r>
              <a:rPr lang="en-US" sz="2800" dirty="0">
                <a:latin typeface="Book Antiqua" pitchFamily="18" charset="0"/>
              </a:rPr>
              <a:t>+ B  </a:t>
            </a:r>
            <a:r>
              <a:rPr lang="en-US" sz="2800" baseline="30000" dirty="0">
                <a:latin typeface="Book Antiqua" pitchFamily="18" charset="0"/>
                <a:sym typeface="Wingdings" pitchFamily="2" charset="2"/>
              </a:rPr>
              <a:t></a:t>
            </a:r>
            <a:r>
              <a:rPr lang="en-US" sz="2800" baseline="28000" dirty="0">
                <a:latin typeface="Book Antiqua" pitchFamily="18" charset="0"/>
                <a:sym typeface="Symbol" pitchFamily="18" charset="2"/>
              </a:rPr>
              <a:t>  </a:t>
            </a:r>
            <a:r>
              <a:rPr lang="en-US" sz="2800" dirty="0">
                <a:latin typeface="Book Antiqua" pitchFamily="18" charset="0"/>
                <a:sym typeface="Symbol" pitchFamily="18" charset="2"/>
              </a:rPr>
              <a:t>AB</a:t>
            </a:r>
            <a:endParaRPr lang="en-US" sz="2800" dirty="0">
              <a:latin typeface="Book Antiqua" pitchFamily="18" charset="0"/>
            </a:endParaRPr>
          </a:p>
          <a:p>
            <a:pPr marL="0" indent="0">
              <a:lnSpc>
                <a:spcPct val="110000"/>
              </a:lnSpc>
              <a:spcBef>
                <a:spcPts val="0"/>
              </a:spcBef>
              <a:buNone/>
            </a:pPr>
            <a:r>
              <a:rPr lang="en-US" sz="2800" dirty="0" smtClean="0">
                <a:latin typeface="Book Antiqua" pitchFamily="18" charset="0"/>
              </a:rPr>
              <a:t>B. A </a:t>
            </a:r>
            <a:r>
              <a:rPr lang="en-US" sz="2800" dirty="0">
                <a:latin typeface="Book Antiqua" pitchFamily="18" charset="0"/>
              </a:rPr>
              <a:t>molecule that binds to a protein is called a </a:t>
            </a:r>
            <a:br>
              <a:rPr lang="en-US" sz="2800" dirty="0">
                <a:latin typeface="Book Antiqua" pitchFamily="18" charset="0"/>
              </a:rPr>
            </a:br>
            <a:r>
              <a:rPr lang="en-US" sz="2800" dirty="0" smtClean="0">
                <a:latin typeface="Book Antiqua" pitchFamily="18" charset="0"/>
              </a:rPr>
              <a:t>    ligand</a:t>
            </a:r>
          </a:p>
          <a:p>
            <a:pPr lvl="1">
              <a:lnSpc>
                <a:spcPct val="110000"/>
              </a:lnSpc>
              <a:spcBef>
                <a:spcPts val="0"/>
              </a:spcBef>
              <a:buFont typeface="Wingdings" pitchFamily="2" charset="2"/>
              <a:buChar char="§"/>
            </a:pPr>
            <a:r>
              <a:rPr lang="en-US" dirty="0" smtClean="0">
                <a:latin typeface="Book Antiqua" pitchFamily="18" charset="0"/>
              </a:rPr>
              <a:t>Typically </a:t>
            </a:r>
            <a:r>
              <a:rPr lang="en-US" dirty="0">
                <a:latin typeface="Book Antiqua" pitchFamily="18" charset="0"/>
              </a:rPr>
              <a:t>a small </a:t>
            </a:r>
            <a:r>
              <a:rPr lang="en-US" dirty="0" smtClean="0">
                <a:latin typeface="Book Antiqua" pitchFamily="18" charset="0"/>
              </a:rPr>
              <a:t>molecule</a:t>
            </a:r>
          </a:p>
          <a:p>
            <a:pPr lvl="1">
              <a:lnSpc>
                <a:spcPct val="110000"/>
              </a:lnSpc>
              <a:spcBef>
                <a:spcPts val="0"/>
              </a:spcBef>
              <a:buFont typeface="Wingdings" pitchFamily="2" charset="2"/>
              <a:buChar char="§"/>
            </a:pPr>
            <a:r>
              <a:rPr lang="en-US" dirty="0">
                <a:latin typeface="Book Antiqua" pitchFamily="18" charset="0"/>
              </a:rPr>
              <a:t>C</a:t>
            </a:r>
            <a:r>
              <a:rPr lang="en-US" dirty="0" smtClean="0">
                <a:latin typeface="Book Antiqua" pitchFamily="18" charset="0"/>
              </a:rPr>
              <a:t>an be any type of </a:t>
            </a:r>
            <a:r>
              <a:rPr lang="en-US" dirty="0" smtClean="0">
                <a:latin typeface="Book Antiqua" pitchFamily="18" charset="0"/>
              </a:rPr>
              <a:t>species</a:t>
            </a:r>
            <a:r>
              <a:rPr lang="en-US" dirty="0" smtClean="0">
                <a:latin typeface="Book Antiqua" pitchFamily="18" charset="0"/>
              </a:rPr>
              <a:t>, </a:t>
            </a:r>
            <a:r>
              <a:rPr lang="en-US" dirty="0" smtClean="0">
                <a:latin typeface="Book Antiqua" pitchFamily="18" charset="0"/>
              </a:rPr>
              <a:t>even other proteins</a:t>
            </a:r>
          </a:p>
          <a:p>
            <a:pPr marL="0" indent="0">
              <a:lnSpc>
                <a:spcPct val="110000"/>
              </a:lnSpc>
              <a:spcBef>
                <a:spcPts val="0"/>
              </a:spcBef>
              <a:buNone/>
            </a:pPr>
            <a:r>
              <a:rPr lang="en-US" sz="2800" dirty="0" smtClean="0">
                <a:latin typeface="Book Antiqua" pitchFamily="18" charset="0"/>
              </a:rPr>
              <a:t>C. A region in the protein where the ligand binds   </a:t>
            </a:r>
            <a:br>
              <a:rPr lang="en-US" sz="2800" dirty="0" smtClean="0">
                <a:latin typeface="Book Antiqua" pitchFamily="18" charset="0"/>
              </a:rPr>
            </a:br>
            <a:r>
              <a:rPr lang="en-US" sz="2800" dirty="0" smtClean="0">
                <a:latin typeface="Book Antiqua" pitchFamily="18" charset="0"/>
              </a:rPr>
              <a:t>     is called the binding site </a:t>
            </a:r>
          </a:p>
          <a:p>
            <a:pPr lvl="1">
              <a:lnSpc>
                <a:spcPct val="110000"/>
              </a:lnSpc>
              <a:spcBef>
                <a:spcPts val="0"/>
              </a:spcBef>
              <a:buFont typeface="Wingdings" pitchFamily="2" charset="2"/>
              <a:buChar char="§"/>
            </a:pPr>
            <a:r>
              <a:rPr lang="en-US" dirty="0" smtClean="0">
                <a:latin typeface="Book Antiqua" pitchFamily="18" charset="0"/>
              </a:rPr>
              <a:t>Complementary in size, shape, charge,  hydrophobic or hydrophilic character</a:t>
            </a:r>
          </a:p>
          <a:p>
            <a:pPr marL="0" indent="0">
              <a:spcBef>
                <a:spcPts val="0"/>
              </a:spcBef>
              <a:buNone/>
            </a:pPr>
            <a:endParaRPr lang="en-US" sz="2800" dirty="0">
              <a:latin typeface="Book Antiqua" pitchFamily="18" charset="0"/>
            </a:endParaRPr>
          </a:p>
        </p:txBody>
      </p:sp>
      <p:sp>
        <p:nvSpPr>
          <p:cNvPr id="7" name="Rectangle 5"/>
          <p:cNvSpPr>
            <a:spLocks noChangeArrowheads="1"/>
          </p:cNvSpPr>
          <p:nvPr/>
        </p:nvSpPr>
        <p:spPr bwMode="auto">
          <a:xfrm>
            <a:off x="4533900" y="1981200"/>
            <a:ext cx="4191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baseline="-6000" dirty="0">
                <a:latin typeface="Calibri" pitchFamily="34" charset="0"/>
                <a:sym typeface="Wingdings" pitchFamily="2" charset="2"/>
              </a:rPr>
              <a:t></a:t>
            </a:r>
            <a:endParaRPr lang="en-US" sz="2800" baseline="-6000" dirty="0">
              <a:latin typeface="Calibri" pitchFamily="34" charset="0"/>
              <a:sym typeface="Symbol" pitchFamily="18" charset="2"/>
            </a:endParaRPr>
          </a:p>
        </p:txBody>
      </p:sp>
    </p:spTree>
    <p:extLst>
      <p:ext uri="{BB962C8B-B14F-4D97-AF65-F5344CB8AC3E}">
        <p14:creationId xmlns:p14="http://schemas.microsoft.com/office/powerpoint/2010/main" val="32732467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l"/>
            <a:r>
              <a:rPr lang="en-US" sz="2800" dirty="0" smtClean="0">
                <a:latin typeface="Book Antiqua" pitchFamily="18" charset="0"/>
              </a:rPr>
              <a:t>3. Interaction with Other Molecules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5</a:t>
            </a:fld>
            <a:endParaRPr lang="en-US">
              <a:solidFill>
                <a:schemeClr val="tx1"/>
              </a:solidFill>
            </a:endParaRPr>
          </a:p>
        </p:txBody>
      </p:sp>
      <p:sp>
        <p:nvSpPr>
          <p:cNvPr id="4" name="Content Placeholder 3"/>
          <p:cNvSpPr>
            <a:spLocks noGrp="1"/>
          </p:cNvSpPr>
          <p:nvPr>
            <p:ph idx="1"/>
          </p:nvPr>
        </p:nvSpPr>
        <p:spPr>
          <a:xfrm>
            <a:off x="457200" y="990600"/>
            <a:ext cx="8229600" cy="5867400"/>
          </a:xfrm>
        </p:spPr>
        <p:txBody>
          <a:bodyPr>
            <a:noAutofit/>
          </a:bodyPr>
          <a:lstStyle/>
          <a:p>
            <a:pPr marL="0" indent="0">
              <a:spcBef>
                <a:spcPts val="0"/>
              </a:spcBef>
              <a:buNone/>
            </a:pPr>
            <a:r>
              <a:rPr lang="en-US" sz="2800" dirty="0">
                <a:latin typeface="Book Antiqua" pitchFamily="18" charset="0"/>
              </a:rPr>
              <a:t>D</a:t>
            </a:r>
            <a:r>
              <a:rPr lang="en-US" sz="2800" dirty="0" smtClean="0">
                <a:latin typeface="Book Antiqua" pitchFamily="18" charset="0"/>
              </a:rPr>
              <a:t>. The binding site is specific </a:t>
            </a:r>
          </a:p>
          <a:p>
            <a:pPr lvl="1">
              <a:spcBef>
                <a:spcPts val="0"/>
              </a:spcBef>
              <a:buFont typeface="Wingdings" pitchFamily="2" charset="2"/>
              <a:buChar char="§"/>
            </a:pPr>
            <a:r>
              <a:rPr lang="en-US" dirty="0" smtClean="0">
                <a:latin typeface="Book Antiqua" pitchFamily="18" charset="0"/>
              </a:rPr>
              <a:t>Discriminates among thousands of different molecules to selectively bind only one or few ligands</a:t>
            </a:r>
          </a:p>
          <a:p>
            <a:pPr marL="0" lvl="1" indent="0">
              <a:spcBef>
                <a:spcPts val="0"/>
              </a:spcBef>
              <a:buNone/>
            </a:pPr>
            <a:endParaRPr lang="en-US" dirty="0">
              <a:latin typeface="Book Antiqua" pitchFamily="18" charset="0"/>
            </a:endParaRPr>
          </a:p>
          <a:p>
            <a:pPr marL="0" lvl="1" indent="0">
              <a:spcBef>
                <a:spcPts val="0"/>
              </a:spcBef>
              <a:buNone/>
            </a:pPr>
            <a:r>
              <a:rPr lang="en-US" dirty="0">
                <a:latin typeface="Book Antiqua" pitchFamily="18" charset="0"/>
              </a:rPr>
              <a:t>E. </a:t>
            </a:r>
            <a:r>
              <a:rPr lang="en-US" dirty="0" smtClean="0">
                <a:latin typeface="Book Antiqua" pitchFamily="18" charset="0"/>
              </a:rPr>
              <a:t>Ligands bind </a:t>
            </a:r>
            <a:r>
              <a:rPr lang="en-US" dirty="0">
                <a:latin typeface="Book Antiqua" pitchFamily="18" charset="0"/>
              </a:rPr>
              <a:t>via same </a:t>
            </a:r>
            <a:r>
              <a:rPr lang="en-US" dirty="0" err="1">
                <a:latin typeface="Book Antiqua" pitchFamily="18" charset="0"/>
              </a:rPr>
              <a:t>noncovalent</a:t>
            </a:r>
            <a:r>
              <a:rPr lang="en-US" dirty="0">
                <a:latin typeface="Book Antiqua" pitchFamily="18" charset="0"/>
              </a:rPr>
              <a:t> forces that </a:t>
            </a:r>
            <a:r>
              <a:rPr lang="en-US" dirty="0" smtClean="0">
                <a:latin typeface="Book Antiqua" pitchFamily="18" charset="0"/>
              </a:rPr>
              <a:t/>
            </a:r>
            <a:br>
              <a:rPr lang="en-US" dirty="0" smtClean="0">
                <a:latin typeface="Book Antiqua" pitchFamily="18" charset="0"/>
              </a:rPr>
            </a:br>
            <a:r>
              <a:rPr lang="en-US" dirty="0" smtClean="0">
                <a:latin typeface="Book Antiqua" pitchFamily="18" charset="0"/>
              </a:rPr>
              <a:t>    dictate </a:t>
            </a:r>
            <a:r>
              <a:rPr lang="en-US" dirty="0">
                <a:latin typeface="Book Antiqua" pitchFamily="18" charset="0"/>
              </a:rPr>
              <a:t>protein </a:t>
            </a:r>
            <a:r>
              <a:rPr lang="en-US" dirty="0" smtClean="0">
                <a:latin typeface="Book Antiqua" pitchFamily="18" charset="0"/>
              </a:rPr>
              <a:t>structure</a:t>
            </a:r>
            <a:endParaRPr lang="en-US" dirty="0">
              <a:latin typeface="Book Antiqua" pitchFamily="18" charset="0"/>
            </a:endParaRPr>
          </a:p>
          <a:p>
            <a:pPr marL="857250" lvl="2" indent="-457200">
              <a:spcBef>
                <a:spcPts val="0"/>
              </a:spcBef>
              <a:buFont typeface="Wingdings" pitchFamily="2" charset="2"/>
              <a:buChar char="§"/>
            </a:pPr>
            <a:r>
              <a:rPr lang="en-US" sz="2800" dirty="0">
                <a:latin typeface="Book Antiqua" pitchFamily="18" charset="0"/>
              </a:rPr>
              <a:t>Allows the interactions to be </a:t>
            </a:r>
            <a:r>
              <a:rPr lang="en-US" sz="2800" dirty="0" smtClean="0">
                <a:latin typeface="Book Antiqua" pitchFamily="18" charset="0"/>
              </a:rPr>
              <a:t>transient</a:t>
            </a:r>
          </a:p>
          <a:p>
            <a:pPr marL="400050" lvl="2" indent="0">
              <a:spcBef>
                <a:spcPts val="0"/>
              </a:spcBef>
              <a:buNone/>
            </a:pPr>
            <a:endParaRPr lang="en-US" sz="2800" dirty="0" smtClean="0">
              <a:latin typeface="Book Antiqua" pitchFamily="18" charset="0"/>
            </a:endParaRPr>
          </a:p>
          <a:p>
            <a:pPr marL="0" lvl="2" indent="0">
              <a:spcBef>
                <a:spcPts val="0"/>
              </a:spcBef>
              <a:buNone/>
            </a:pPr>
            <a:r>
              <a:rPr lang="en-US" sz="2800" dirty="0" smtClean="0">
                <a:latin typeface="Book Antiqua" pitchFamily="18" charset="0"/>
              </a:rPr>
              <a:t>F. Ligands also bind via covalent interactions that </a:t>
            </a:r>
            <a:br>
              <a:rPr lang="en-US" sz="2800" dirty="0" smtClean="0">
                <a:latin typeface="Book Antiqua" pitchFamily="18" charset="0"/>
              </a:rPr>
            </a:br>
            <a:r>
              <a:rPr lang="en-US" sz="2800" dirty="0" smtClean="0">
                <a:latin typeface="Book Antiqua" pitchFamily="18" charset="0"/>
              </a:rPr>
              <a:t>    can be reversed (moderate affinity)</a:t>
            </a:r>
            <a:endParaRPr lang="en-US" sz="2800" dirty="0">
              <a:latin typeface="Book Antiqua" pitchFamily="18" charset="0"/>
            </a:endParaRPr>
          </a:p>
          <a:p>
            <a:pPr marL="0" lvl="1" indent="0">
              <a:spcBef>
                <a:spcPts val="0"/>
              </a:spcBef>
              <a:buNone/>
            </a:pPr>
            <a:endParaRPr lang="en-US" dirty="0" smtClean="0">
              <a:latin typeface="Book Antiqua" pitchFamily="18" charset="0"/>
            </a:endParaRPr>
          </a:p>
          <a:p>
            <a:pPr marL="0" indent="0">
              <a:spcBef>
                <a:spcPts val="0"/>
              </a:spcBef>
              <a:buNone/>
            </a:pPr>
            <a:endParaRPr lang="en-US" sz="2800" dirty="0">
              <a:latin typeface="Book Antiqua" pitchFamily="18" charset="0"/>
            </a:endParaRPr>
          </a:p>
        </p:txBody>
      </p:sp>
    </p:spTree>
    <p:extLst>
      <p:ext uri="{BB962C8B-B14F-4D97-AF65-F5344CB8AC3E}">
        <p14:creationId xmlns:p14="http://schemas.microsoft.com/office/powerpoint/2010/main" val="5059686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l"/>
            <a:r>
              <a:rPr lang="en-US" sz="2800" dirty="0">
                <a:latin typeface="Book Antiqua" pitchFamily="18" charset="0"/>
              </a:rPr>
              <a:t>4</a:t>
            </a:r>
            <a:r>
              <a:rPr lang="en-US" sz="2800" dirty="0" smtClean="0">
                <a:latin typeface="Book Antiqua" pitchFamily="18" charset="0"/>
              </a:rPr>
              <a:t>. Ligand Binding: Quantitative Description</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6</a:t>
            </a:fld>
            <a:endParaRPr lang="en-US">
              <a:solidFill>
                <a:schemeClr val="tx1"/>
              </a:solidFill>
            </a:endParaRPr>
          </a:p>
        </p:txBody>
      </p:sp>
      <mc:AlternateContent xmlns:mc="http://schemas.openxmlformats.org/markup-compatibility/2006" xmlns:a14="http://schemas.microsoft.com/office/drawing/2010/main">
        <mc:Choice Requires="a14">
          <p:sp>
            <p:nvSpPr>
              <p:cNvPr id="7" name="Rectangle 1027"/>
              <p:cNvSpPr txBox="1">
                <a:spLocks noChangeArrowheads="1"/>
              </p:cNvSpPr>
              <p:nvPr/>
            </p:nvSpPr>
            <p:spPr>
              <a:xfrm>
                <a:off x="381000" y="1219200"/>
                <a:ext cx="8558212" cy="5486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None/>
                  <a:defRPr/>
                </a:pPr>
                <a:r>
                  <a:rPr lang="en-US" sz="2800" dirty="0" smtClean="0">
                    <a:latin typeface="Book Antiqua" pitchFamily="18" charset="0"/>
                    <a:ea typeface="ＭＳ Ｐゴシック" charset="-128"/>
                  </a:rPr>
                  <a:t>Consider a process in which a ligand (L) binds reversibly to a site in a protein (P) </a:t>
                </a:r>
              </a:p>
              <a:p>
                <a:pPr>
                  <a:lnSpc>
                    <a:spcPct val="90000"/>
                  </a:lnSpc>
                  <a:buFontTx/>
                  <a:buNone/>
                  <a:defRPr/>
                </a:pPr>
                <a:endParaRPr lang="en-US" sz="2800" dirty="0" smtClean="0">
                  <a:latin typeface="Book Antiqua" pitchFamily="18" charset="0"/>
                  <a:ea typeface="ＭＳ Ｐゴシック" charset="-128"/>
                </a:endParaRPr>
              </a:p>
              <a:p>
                <a:pPr>
                  <a:lnSpc>
                    <a:spcPct val="90000"/>
                  </a:lnSpc>
                  <a:buFontTx/>
                  <a:buNone/>
                  <a:defRPr/>
                </a:pPr>
                <a:endParaRPr lang="en-US" sz="2800" dirty="0" smtClean="0">
                  <a:latin typeface="Book Antiqua" pitchFamily="18" charset="0"/>
                  <a:ea typeface="ＭＳ Ｐゴシック" charset="-128"/>
                </a:endParaRPr>
              </a:p>
              <a:p>
                <a:pPr>
                  <a:lnSpc>
                    <a:spcPct val="90000"/>
                  </a:lnSpc>
                  <a:buFontTx/>
                  <a:buNone/>
                  <a:defRPr/>
                </a:pPr>
                <a:endParaRPr lang="en-US" sz="2800" dirty="0" smtClean="0">
                  <a:latin typeface="Book Antiqua" pitchFamily="18" charset="0"/>
                  <a:ea typeface="ＭＳ Ｐゴシック" charset="-128"/>
                </a:endParaRPr>
              </a:p>
              <a:p>
                <a:pPr marL="0" indent="0">
                  <a:lnSpc>
                    <a:spcPct val="90000"/>
                  </a:lnSpc>
                  <a:buNone/>
                  <a:defRPr/>
                </a:pPr>
                <a:endParaRPr lang="en-US" sz="2800" dirty="0" smtClean="0">
                  <a:latin typeface="Book Antiqua" pitchFamily="18" charset="0"/>
                  <a:ea typeface="ＭＳ Ｐゴシック" charset="-128"/>
                </a:endParaRPr>
              </a:p>
              <a:p>
                <a:pPr>
                  <a:lnSpc>
                    <a:spcPct val="110000"/>
                  </a:lnSpc>
                  <a:buFont typeface="Wingdings" pitchFamily="2" charset="2"/>
                  <a:buChar char="§"/>
                  <a:defRPr/>
                </a:pPr>
                <a:r>
                  <a:rPr lang="en-US" sz="2800" dirty="0" smtClean="0">
                    <a:latin typeface="Book Antiqua" pitchFamily="18" charset="0"/>
                    <a:ea typeface="ＭＳ Ｐゴシック" charset="-128"/>
                  </a:rPr>
                  <a:t>The kinetics of such a process is described by:</a:t>
                </a:r>
              </a:p>
              <a:p>
                <a:pPr lvl="1">
                  <a:lnSpc>
                    <a:spcPct val="110000"/>
                  </a:lnSpc>
                  <a:defRPr/>
                </a:pPr>
                <a:r>
                  <a:rPr lang="en-US" dirty="0">
                    <a:latin typeface="Book Antiqua" pitchFamily="18" charset="0"/>
                    <a:ea typeface="ＭＳ Ｐゴシック" charset="-128"/>
                  </a:rPr>
                  <a:t>T</a:t>
                </a:r>
                <a:r>
                  <a:rPr lang="en-US" dirty="0" smtClean="0">
                    <a:latin typeface="Book Antiqua" pitchFamily="18" charset="0"/>
                    <a:ea typeface="ＭＳ Ｐゴシック" charset="-128"/>
                  </a:rPr>
                  <a:t>he association rate constant </a:t>
                </a:r>
                <a:r>
                  <a:rPr lang="en-US" i="1" dirty="0" err="1" smtClean="0">
                    <a:latin typeface="Book Antiqua" pitchFamily="18" charset="0"/>
                    <a:ea typeface="ＭＳ Ｐゴシック" charset="-128"/>
                  </a:rPr>
                  <a:t>k</a:t>
                </a:r>
                <a:r>
                  <a:rPr lang="en-US" i="1" baseline="-25000" dirty="0" err="1" smtClean="0">
                    <a:latin typeface="Book Antiqua" pitchFamily="18" charset="0"/>
                    <a:ea typeface="ＭＳ Ｐゴシック" charset="-128"/>
                  </a:rPr>
                  <a:t>a</a:t>
                </a:r>
                <a:r>
                  <a:rPr lang="en-US" dirty="0" smtClean="0">
                    <a:latin typeface="Book Antiqua" pitchFamily="18" charset="0"/>
                    <a:ea typeface="ＭＳ Ｐゴシック" charset="-128"/>
                  </a:rPr>
                  <a:t> or the dissociation rate constant </a:t>
                </a:r>
                <a:r>
                  <a:rPr lang="en-US" i="1" dirty="0" err="1" smtClean="0">
                    <a:latin typeface="Book Antiqua" pitchFamily="18" charset="0"/>
                    <a:ea typeface="ＭＳ Ｐゴシック" charset="-128"/>
                  </a:rPr>
                  <a:t>k</a:t>
                </a:r>
                <a:r>
                  <a:rPr lang="en-US" i="1" baseline="-25000" dirty="0" err="1" smtClean="0">
                    <a:latin typeface="Book Antiqua" pitchFamily="18" charset="0"/>
                    <a:ea typeface="ＭＳ Ｐゴシック" charset="-128"/>
                  </a:rPr>
                  <a:t>d</a:t>
                </a:r>
                <a:endParaRPr lang="en-US" i="1" dirty="0">
                  <a:latin typeface="Book Antiqua" pitchFamily="18" charset="0"/>
                  <a:ea typeface="ＭＳ Ｐゴシック" charset="-128"/>
                </a:endParaRPr>
              </a:p>
              <a:p>
                <a:pPr marL="457200" lvl="1" indent="0" algn="ctr">
                  <a:lnSpc>
                    <a:spcPct val="110000"/>
                  </a:lnSpc>
                  <a:buNone/>
                  <a:defRPr/>
                </a:pPr>
                <a14:m>
                  <m:oMath xmlns:m="http://schemas.openxmlformats.org/officeDocument/2006/math">
                    <m:f>
                      <m:fPr>
                        <m:ctrlPr>
                          <a:rPr lang="en-US" i="1" smtClean="0">
                            <a:latin typeface="Cambria Math"/>
                            <a:ea typeface="ＭＳ Ｐゴシック" charset="-128"/>
                          </a:rPr>
                        </m:ctrlPr>
                      </m:fPr>
                      <m:num>
                        <m:r>
                          <m:rPr>
                            <m:sty m:val="p"/>
                          </m:rPr>
                          <a:rPr lang="en-US" b="0" i="0" smtClean="0">
                            <a:latin typeface="Cambria Math"/>
                            <a:ea typeface="ＭＳ Ｐゴシック" charset="-128"/>
                          </a:rPr>
                          <m:t>d</m:t>
                        </m:r>
                        <m:r>
                          <a:rPr lang="en-US" b="0" i="0" smtClean="0">
                            <a:latin typeface="Cambria Math"/>
                            <a:ea typeface="ＭＳ Ｐゴシック" charset="-128"/>
                          </a:rPr>
                          <m:t>[</m:t>
                        </m:r>
                        <m:r>
                          <m:rPr>
                            <m:sty m:val="p"/>
                          </m:rPr>
                          <a:rPr lang="en-US" b="0" i="0" smtClean="0">
                            <a:latin typeface="Cambria Math"/>
                            <a:ea typeface="ＭＳ Ｐゴシック" charset="-128"/>
                          </a:rPr>
                          <m:t>PL</m:t>
                        </m:r>
                        <m:r>
                          <a:rPr lang="en-US" b="0" i="0" smtClean="0">
                            <a:latin typeface="Cambria Math"/>
                            <a:ea typeface="ＭＳ Ｐゴシック" charset="-128"/>
                          </a:rPr>
                          <m:t>]</m:t>
                        </m:r>
                      </m:num>
                      <m:den>
                        <m:r>
                          <m:rPr>
                            <m:sty m:val="p"/>
                          </m:rPr>
                          <a:rPr lang="en-US" b="0" i="0" smtClean="0">
                            <a:latin typeface="Cambria Math"/>
                            <a:ea typeface="ＭＳ Ｐゴシック" charset="-128"/>
                          </a:rPr>
                          <m:t>dt</m:t>
                        </m:r>
                      </m:den>
                    </m:f>
                    <m:r>
                      <a:rPr lang="en-US" b="0" i="1" smtClean="0">
                        <a:latin typeface="Cambria Math"/>
                        <a:ea typeface="ＭＳ Ｐゴシック" charset="-128"/>
                      </a:rPr>
                      <m:t>= </m:t>
                    </m:r>
                    <m:sSub>
                      <m:sSubPr>
                        <m:ctrlPr>
                          <a:rPr lang="en-US" b="0" i="1" smtClean="0">
                            <a:latin typeface="Cambria Math"/>
                            <a:ea typeface="ＭＳ Ｐゴシック" charset="-128"/>
                          </a:rPr>
                        </m:ctrlPr>
                      </m:sSubPr>
                      <m:e>
                        <m:r>
                          <a:rPr lang="en-US" b="0" i="1" smtClean="0">
                            <a:latin typeface="Cambria Math"/>
                            <a:ea typeface="ＭＳ Ｐゴシック" charset="-128"/>
                          </a:rPr>
                          <m:t>𝑘</m:t>
                        </m:r>
                      </m:e>
                      <m:sub>
                        <m:r>
                          <a:rPr lang="en-US" b="0" i="1" smtClean="0">
                            <a:latin typeface="Cambria Math"/>
                            <a:ea typeface="ＭＳ Ｐゴシック" charset="-128"/>
                          </a:rPr>
                          <m:t>𝑎</m:t>
                        </m:r>
                      </m:sub>
                    </m:sSub>
                    <m:d>
                      <m:dPr>
                        <m:begChr m:val="["/>
                        <m:endChr m:val="]"/>
                        <m:ctrlPr>
                          <a:rPr lang="en-US" b="0" i="1" smtClean="0">
                            <a:latin typeface="Cambria Math"/>
                            <a:ea typeface="ＭＳ Ｐゴシック" charset="-128"/>
                          </a:rPr>
                        </m:ctrlPr>
                      </m:dPr>
                      <m:e>
                        <m:r>
                          <m:rPr>
                            <m:sty m:val="p"/>
                          </m:rPr>
                          <a:rPr lang="en-US" b="0" i="0" smtClean="0">
                            <a:latin typeface="Cambria Math"/>
                            <a:ea typeface="ＭＳ Ｐゴシック" charset="-128"/>
                          </a:rPr>
                          <m:t>P</m:t>
                        </m:r>
                      </m:e>
                    </m:d>
                    <m:d>
                      <m:dPr>
                        <m:begChr m:val="["/>
                        <m:endChr m:val="]"/>
                        <m:ctrlPr>
                          <a:rPr lang="en-US" b="0" i="1" smtClean="0">
                            <a:latin typeface="Cambria Math"/>
                            <a:ea typeface="ＭＳ Ｐゴシック" charset="-128"/>
                          </a:rPr>
                        </m:ctrlPr>
                      </m:dPr>
                      <m:e>
                        <m:r>
                          <m:rPr>
                            <m:sty m:val="p"/>
                          </m:rPr>
                          <a:rPr lang="en-US" b="0" i="0" smtClean="0">
                            <a:latin typeface="Cambria Math"/>
                            <a:ea typeface="ＭＳ Ｐゴシック" charset="-128"/>
                          </a:rPr>
                          <m:t>L</m:t>
                        </m:r>
                      </m:e>
                    </m:d>
                    <m:r>
                      <a:rPr lang="en-US" b="0" i="0" smtClean="0">
                        <a:latin typeface="Cambria Math"/>
                        <a:ea typeface="ＭＳ Ｐゴシック" charset="-128"/>
                      </a:rPr>
                      <m:t>;    </m:t>
                    </m:r>
                  </m:oMath>
                </a14:m>
                <a:r>
                  <a:rPr lang="en-US" dirty="0" smtClean="0">
                    <a:latin typeface="Book Antiqua" pitchFamily="18" charset="0"/>
                    <a:ea typeface="ＭＳ Ｐゴシック" charset="-128"/>
                  </a:rPr>
                  <a:t> - </a:t>
                </a:r>
                <a14:m>
                  <m:oMath xmlns:m="http://schemas.openxmlformats.org/officeDocument/2006/math">
                    <m:f>
                      <m:fPr>
                        <m:ctrlPr>
                          <a:rPr lang="en-US" i="1">
                            <a:latin typeface="Cambria Math"/>
                            <a:ea typeface="ＭＳ Ｐゴシック" charset="-128"/>
                          </a:rPr>
                        </m:ctrlPr>
                      </m:fPr>
                      <m:num>
                        <m:r>
                          <m:rPr>
                            <m:sty m:val="p"/>
                          </m:rPr>
                          <a:rPr lang="en-US">
                            <a:latin typeface="Cambria Math"/>
                            <a:ea typeface="ＭＳ Ｐゴシック" charset="-128"/>
                          </a:rPr>
                          <m:t>d</m:t>
                        </m:r>
                        <m:r>
                          <a:rPr lang="en-US">
                            <a:latin typeface="Cambria Math"/>
                            <a:ea typeface="ＭＳ Ｐゴシック" charset="-128"/>
                          </a:rPr>
                          <m:t>[</m:t>
                        </m:r>
                        <m:r>
                          <m:rPr>
                            <m:sty m:val="p"/>
                          </m:rPr>
                          <a:rPr lang="en-US">
                            <a:latin typeface="Cambria Math"/>
                            <a:ea typeface="ＭＳ Ｐゴシック" charset="-128"/>
                          </a:rPr>
                          <m:t>PL</m:t>
                        </m:r>
                        <m:r>
                          <a:rPr lang="en-US">
                            <a:latin typeface="Cambria Math"/>
                            <a:ea typeface="ＭＳ Ｐゴシック" charset="-128"/>
                          </a:rPr>
                          <m:t>]</m:t>
                        </m:r>
                      </m:num>
                      <m:den>
                        <m:r>
                          <m:rPr>
                            <m:sty m:val="p"/>
                          </m:rPr>
                          <a:rPr lang="en-US">
                            <a:latin typeface="Cambria Math"/>
                            <a:ea typeface="ＭＳ Ｐゴシック" charset="-128"/>
                          </a:rPr>
                          <m:t>dt</m:t>
                        </m:r>
                      </m:den>
                    </m:f>
                    <m:r>
                      <a:rPr lang="en-US" i="1">
                        <a:latin typeface="Cambria Math"/>
                        <a:ea typeface="ＭＳ Ｐゴシック" charset="-128"/>
                      </a:rPr>
                      <m:t>= </m:t>
                    </m:r>
                    <m:sSub>
                      <m:sSubPr>
                        <m:ctrlPr>
                          <a:rPr lang="en-US" i="1">
                            <a:latin typeface="Cambria Math"/>
                            <a:ea typeface="ＭＳ Ｐゴシック" charset="-128"/>
                          </a:rPr>
                        </m:ctrlPr>
                      </m:sSubPr>
                      <m:e>
                        <m:r>
                          <a:rPr lang="en-US" i="1">
                            <a:latin typeface="Cambria Math"/>
                            <a:ea typeface="ＭＳ Ｐゴシック" charset="-128"/>
                          </a:rPr>
                          <m:t>𝑘</m:t>
                        </m:r>
                      </m:e>
                      <m:sub>
                        <m:r>
                          <a:rPr lang="en-US" b="0" i="1" smtClean="0">
                            <a:latin typeface="Cambria Math"/>
                            <a:ea typeface="ＭＳ Ｐゴシック" charset="-128"/>
                          </a:rPr>
                          <m:t>𝑑</m:t>
                        </m:r>
                      </m:sub>
                    </m:sSub>
                    <m:d>
                      <m:dPr>
                        <m:begChr m:val="["/>
                        <m:endChr m:val="]"/>
                        <m:ctrlPr>
                          <a:rPr lang="en-US" i="1">
                            <a:latin typeface="Cambria Math"/>
                            <a:ea typeface="ＭＳ Ｐゴシック" charset="-128"/>
                          </a:rPr>
                        </m:ctrlPr>
                      </m:dPr>
                      <m:e>
                        <m:r>
                          <m:rPr>
                            <m:sty m:val="p"/>
                          </m:rPr>
                          <a:rPr lang="en-US" b="0" i="0" smtClean="0">
                            <a:latin typeface="Cambria Math"/>
                            <a:ea typeface="ＭＳ Ｐゴシック" charset="-128"/>
                          </a:rPr>
                          <m:t>PL</m:t>
                        </m:r>
                      </m:e>
                    </m:d>
                  </m:oMath>
                </a14:m>
                <a:endParaRPr lang="en-US" dirty="0">
                  <a:latin typeface="Book Antiqua" pitchFamily="18" charset="0"/>
                  <a:ea typeface="ＭＳ Ｐゴシック" charset="-128"/>
                </a:endParaRPr>
              </a:p>
              <a:p>
                <a:pPr marL="457200" lvl="1" indent="0" algn="ctr">
                  <a:lnSpc>
                    <a:spcPct val="110000"/>
                  </a:lnSpc>
                  <a:buNone/>
                  <a:defRPr/>
                </a:pPr>
                <a:endParaRPr lang="en-US" dirty="0">
                  <a:latin typeface="Book Antiqua" pitchFamily="18" charset="0"/>
                  <a:ea typeface="ＭＳ Ｐゴシック" charset="-128"/>
                </a:endParaRPr>
              </a:p>
            </p:txBody>
          </p:sp>
        </mc:Choice>
        <mc:Fallback xmlns="">
          <p:sp>
            <p:nvSpPr>
              <p:cNvPr id="7" name="Rectangle 1027"/>
              <p:cNvSpPr txBox="1">
                <a:spLocks noRot="1" noChangeAspect="1" noMove="1" noResize="1" noEditPoints="1" noAdjustHandles="1" noChangeArrowheads="1" noChangeShapeType="1" noTextEdit="1"/>
              </p:cNvSpPr>
              <p:nvPr/>
            </p:nvSpPr>
            <p:spPr>
              <a:xfrm>
                <a:off x="381000" y="1219200"/>
                <a:ext cx="8558212" cy="5486400"/>
              </a:xfrm>
              <a:prstGeom prst="rect">
                <a:avLst/>
              </a:prstGeom>
              <a:blipFill rotWithShape="1">
                <a:blip r:embed="rId2"/>
                <a:stretch>
                  <a:fillRect l="-1497" t="-1889"/>
                </a:stretch>
              </a:blipFill>
            </p:spPr>
            <p:txBody>
              <a:bodyPr/>
              <a:lstStyle/>
              <a:p>
                <a:r>
                  <a:rPr lang="en-US">
                    <a:noFill/>
                  </a:rPr>
                  <a:t> </a:t>
                </a:r>
              </a:p>
            </p:txBody>
          </p:sp>
        </mc:Fallback>
      </mc:AlternateContent>
      <p:sp>
        <p:nvSpPr>
          <p:cNvPr id="8" name="PubPieSlice"/>
          <p:cNvSpPr>
            <a:spLocks noEditPoints="1" noChangeArrowheads="1"/>
          </p:cNvSpPr>
          <p:nvPr/>
        </p:nvSpPr>
        <p:spPr bwMode="auto">
          <a:xfrm>
            <a:off x="838200" y="2286000"/>
            <a:ext cx="1752600" cy="1143000"/>
          </a:xfrm>
          <a:custGeom>
            <a:avLst/>
            <a:gdLst>
              <a:gd name="G0" fmla="+- 0 0 0"/>
              <a:gd name="G1" fmla="sin 10800 17694720"/>
              <a:gd name="G2" fmla="cos 10800 17694720"/>
              <a:gd name="G3" fmla="sin 10800 0"/>
              <a:gd name="G4" fmla="cos 10800 0"/>
              <a:gd name="G5" fmla="+- G1 10800 0"/>
              <a:gd name="G6" fmla="+- G2 10800 0"/>
              <a:gd name="G7" fmla="+- G3 10800 0"/>
              <a:gd name="G8" fmla="+- G4 10800 0"/>
              <a:gd name="G9" fmla="+- 10800 0 0"/>
              <a:gd name="T0" fmla="*/ 10799 w 21600"/>
              <a:gd name="T1" fmla="*/ 0 h 21600"/>
              <a:gd name="T2" fmla="*/ 10800 w 21600"/>
              <a:gd name="T3" fmla="*/ 10800 h 21600"/>
              <a:gd name="T4" fmla="*/ 21600 w 21600"/>
              <a:gd name="T5" fmla="*/ 10800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10799" y="0"/>
                </a:moveTo>
                <a:cubicBezTo>
                  <a:pt x="4834" y="0"/>
                  <a:pt x="-1" y="4835"/>
                  <a:pt x="-1" y="10799"/>
                </a:cubicBezTo>
                <a:cubicBezTo>
                  <a:pt x="0" y="16764"/>
                  <a:pt x="4835" y="21600"/>
                  <a:pt x="10800" y="21600"/>
                </a:cubicBezTo>
                <a:cubicBezTo>
                  <a:pt x="16764" y="21600"/>
                  <a:pt x="21600" y="16764"/>
                  <a:pt x="21600" y="10800"/>
                </a:cubicBezTo>
                <a:lnTo>
                  <a:pt x="10800" y="10800"/>
                </a:lnTo>
                <a:close/>
              </a:path>
            </a:pathLst>
          </a:custGeom>
          <a:solidFill>
            <a:srgbClr val="FFFFCC"/>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eaLnBrk="0" hangingPunct="0">
              <a:defRPr/>
            </a:pPr>
            <a:endParaRPr lang="en-US">
              <a:latin typeface="Arial" charset="0"/>
              <a:ea typeface="ＭＳ Ｐゴシック" charset="-128"/>
            </a:endParaRPr>
          </a:p>
        </p:txBody>
      </p:sp>
      <p:sp>
        <p:nvSpPr>
          <p:cNvPr id="9" name="Text Box 1030"/>
          <p:cNvSpPr txBox="1">
            <a:spLocks noChangeArrowheads="1"/>
          </p:cNvSpPr>
          <p:nvPr/>
        </p:nvSpPr>
        <p:spPr bwMode="auto">
          <a:xfrm>
            <a:off x="2895600" y="2590800"/>
            <a:ext cx="4921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sz="3200" b="1"/>
              <a:t>+</a:t>
            </a:r>
            <a:r>
              <a:rPr lang="en-US"/>
              <a:t> </a:t>
            </a:r>
          </a:p>
        </p:txBody>
      </p:sp>
      <p:sp>
        <p:nvSpPr>
          <p:cNvPr id="10" name="AutoShape 1031"/>
          <p:cNvSpPr>
            <a:spLocks noChangeArrowheads="1"/>
          </p:cNvSpPr>
          <p:nvPr/>
        </p:nvSpPr>
        <p:spPr bwMode="auto">
          <a:xfrm>
            <a:off x="3733800" y="2590800"/>
            <a:ext cx="838200" cy="533400"/>
          </a:xfrm>
          <a:prstGeom prst="rtTriangle">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11" name="PubPieSlice"/>
          <p:cNvSpPr>
            <a:spLocks noEditPoints="1" noChangeArrowheads="1"/>
          </p:cNvSpPr>
          <p:nvPr/>
        </p:nvSpPr>
        <p:spPr bwMode="auto">
          <a:xfrm>
            <a:off x="6172200" y="2286000"/>
            <a:ext cx="1752600" cy="1143000"/>
          </a:xfrm>
          <a:custGeom>
            <a:avLst/>
            <a:gdLst>
              <a:gd name="G0" fmla="+- 0 0 0"/>
              <a:gd name="G1" fmla="sin 10800 17694720"/>
              <a:gd name="G2" fmla="cos 10800 17694720"/>
              <a:gd name="G3" fmla="sin 10800 0"/>
              <a:gd name="G4" fmla="cos 10800 0"/>
              <a:gd name="G5" fmla="+- G1 10800 0"/>
              <a:gd name="G6" fmla="+- G2 10800 0"/>
              <a:gd name="G7" fmla="+- G3 10800 0"/>
              <a:gd name="G8" fmla="+- G4 10800 0"/>
              <a:gd name="G9" fmla="+- 10800 0 0"/>
              <a:gd name="T0" fmla="*/ 10799 w 21600"/>
              <a:gd name="T1" fmla="*/ 0 h 21600"/>
              <a:gd name="T2" fmla="*/ 10800 w 21600"/>
              <a:gd name="T3" fmla="*/ 10800 h 21600"/>
              <a:gd name="T4" fmla="*/ 21600 w 21600"/>
              <a:gd name="T5" fmla="*/ 10800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10799" y="0"/>
                </a:moveTo>
                <a:cubicBezTo>
                  <a:pt x="4834" y="0"/>
                  <a:pt x="-1" y="4835"/>
                  <a:pt x="-1" y="10799"/>
                </a:cubicBezTo>
                <a:cubicBezTo>
                  <a:pt x="0" y="16764"/>
                  <a:pt x="4835" y="21600"/>
                  <a:pt x="10800" y="21600"/>
                </a:cubicBezTo>
                <a:cubicBezTo>
                  <a:pt x="16764" y="21600"/>
                  <a:pt x="21600" y="16764"/>
                  <a:pt x="21600" y="10800"/>
                </a:cubicBezTo>
                <a:lnTo>
                  <a:pt x="10800" y="10800"/>
                </a:lnTo>
                <a:close/>
              </a:path>
            </a:pathLst>
          </a:custGeom>
          <a:solidFill>
            <a:srgbClr val="FFFFCC"/>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eaLnBrk="0" hangingPunct="0">
              <a:defRPr/>
            </a:pPr>
            <a:endParaRPr lang="en-US">
              <a:ea typeface="ＭＳ Ｐゴシック" charset="-128"/>
            </a:endParaRPr>
          </a:p>
        </p:txBody>
      </p:sp>
      <p:sp>
        <p:nvSpPr>
          <p:cNvPr id="12" name="Line 1035"/>
          <p:cNvSpPr>
            <a:spLocks noChangeShapeType="1"/>
          </p:cNvSpPr>
          <p:nvPr/>
        </p:nvSpPr>
        <p:spPr bwMode="auto">
          <a:xfrm>
            <a:off x="5029200" y="2743200"/>
            <a:ext cx="762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Line 1036"/>
          <p:cNvSpPr>
            <a:spLocks noChangeShapeType="1"/>
          </p:cNvSpPr>
          <p:nvPr/>
        </p:nvSpPr>
        <p:spPr bwMode="auto">
          <a:xfrm flipH="1">
            <a:off x="5029200" y="2895600"/>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 name="Text Box 1037"/>
          <p:cNvSpPr txBox="1">
            <a:spLocks noChangeArrowheads="1"/>
          </p:cNvSpPr>
          <p:nvPr/>
        </p:nvSpPr>
        <p:spPr bwMode="auto">
          <a:xfrm>
            <a:off x="5165725" y="2249487"/>
            <a:ext cx="420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i="1"/>
              <a:t>k</a:t>
            </a:r>
            <a:r>
              <a:rPr lang="en-US" i="1" baseline="-25000"/>
              <a:t>a</a:t>
            </a:r>
          </a:p>
        </p:txBody>
      </p:sp>
      <p:sp>
        <p:nvSpPr>
          <p:cNvPr id="15" name="Text Box 1038"/>
          <p:cNvSpPr txBox="1">
            <a:spLocks noChangeArrowheads="1"/>
          </p:cNvSpPr>
          <p:nvPr/>
        </p:nvSpPr>
        <p:spPr bwMode="auto">
          <a:xfrm>
            <a:off x="5181600" y="2895600"/>
            <a:ext cx="420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i="1"/>
              <a:t>k</a:t>
            </a:r>
            <a:r>
              <a:rPr lang="en-US" i="1" baseline="-25000"/>
              <a:t>d</a:t>
            </a:r>
          </a:p>
        </p:txBody>
      </p:sp>
      <p:sp>
        <p:nvSpPr>
          <p:cNvPr id="16" name="AutoShape 1034"/>
          <p:cNvSpPr>
            <a:spLocks noChangeArrowheads="1"/>
          </p:cNvSpPr>
          <p:nvPr/>
        </p:nvSpPr>
        <p:spPr bwMode="auto">
          <a:xfrm>
            <a:off x="7086600" y="2286000"/>
            <a:ext cx="838200" cy="533400"/>
          </a:xfrm>
          <a:prstGeom prst="rtTriangle">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18" name="Rectangle 1041"/>
          <p:cNvSpPr>
            <a:spLocks noChangeArrowheads="1"/>
          </p:cNvSpPr>
          <p:nvPr/>
        </p:nvSpPr>
        <p:spPr bwMode="auto">
          <a:xfrm>
            <a:off x="1371600" y="2971800"/>
            <a:ext cx="3706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2400" dirty="0">
                <a:latin typeface="Book Antiqua" pitchFamily="18" charset="0"/>
              </a:rPr>
              <a:t>P</a:t>
            </a:r>
          </a:p>
        </p:txBody>
      </p:sp>
      <p:sp>
        <p:nvSpPr>
          <p:cNvPr id="19" name="Rectangle 1041"/>
          <p:cNvSpPr>
            <a:spLocks noChangeArrowheads="1"/>
          </p:cNvSpPr>
          <p:nvPr/>
        </p:nvSpPr>
        <p:spPr bwMode="auto">
          <a:xfrm>
            <a:off x="6629400" y="2895600"/>
            <a:ext cx="609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sz="2400" dirty="0" smtClean="0">
                <a:latin typeface="Book Antiqua" pitchFamily="18" charset="0"/>
              </a:rPr>
              <a:t>PL</a:t>
            </a:r>
            <a:endParaRPr lang="en-US" sz="2400" dirty="0">
              <a:latin typeface="Book Antiqua" pitchFamily="18" charset="0"/>
            </a:endParaRPr>
          </a:p>
        </p:txBody>
      </p:sp>
      <p:sp>
        <p:nvSpPr>
          <p:cNvPr id="20" name="Rectangle 1041"/>
          <p:cNvSpPr>
            <a:spLocks noChangeArrowheads="1"/>
          </p:cNvSpPr>
          <p:nvPr/>
        </p:nvSpPr>
        <p:spPr bwMode="auto">
          <a:xfrm>
            <a:off x="3744186" y="2667000"/>
            <a:ext cx="3706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2400" dirty="0" smtClean="0">
                <a:latin typeface="Book Antiqua" pitchFamily="18" charset="0"/>
              </a:rPr>
              <a:t>L</a:t>
            </a:r>
            <a:endParaRPr lang="en-US" sz="2400" dirty="0">
              <a:latin typeface="Book Antiqua" pitchFamily="18" charset="0"/>
            </a:endParaRPr>
          </a:p>
        </p:txBody>
      </p:sp>
    </p:spTree>
    <p:extLst>
      <p:ext uri="{BB962C8B-B14F-4D97-AF65-F5344CB8AC3E}">
        <p14:creationId xmlns:p14="http://schemas.microsoft.com/office/powerpoint/2010/main" val="13585958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l"/>
            <a:r>
              <a:rPr lang="en-US" sz="2800" dirty="0">
                <a:latin typeface="Book Antiqua" pitchFamily="18" charset="0"/>
              </a:rPr>
              <a:t>4</a:t>
            </a:r>
            <a:r>
              <a:rPr lang="en-US" sz="2800" dirty="0" smtClean="0">
                <a:latin typeface="Book Antiqua" pitchFamily="18" charset="0"/>
              </a:rPr>
              <a:t>. Ligand Binding: Quantitative Description</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7</a:t>
            </a:fld>
            <a:endParaRPr lang="en-US">
              <a:solidFill>
                <a:schemeClr val="tx1"/>
              </a:solidFill>
            </a:endParaRPr>
          </a:p>
        </p:txBody>
      </p:sp>
      <mc:AlternateContent xmlns:mc="http://schemas.openxmlformats.org/markup-compatibility/2006" xmlns:a14="http://schemas.microsoft.com/office/drawing/2010/main">
        <mc:Choice Requires="a14">
          <p:sp>
            <p:nvSpPr>
              <p:cNvPr id="21" name="Rectangle 1027"/>
              <p:cNvSpPr txBox="1">
                <a:spLocks noChangeArrowheads="1"/>
              </p:cNvSpPr>
              <p:nvPr/>
            </p:nvSpPr>
            <p:spPr>
              <a:xfrm>
                <a:off x="381000" y="1219200"/>
                <a:ext cx="8558212" cy="5486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Bef>
                    <a:spcPts val="0"/>
                  </a:spcBef>
                  <a:buFont typeface="Wingdings" pitchFamily="2" charset="2"/>
                  <a:buChar char="§"/>
                  <a:defRPr/>
                </a:pPr>
                <a:r>
                  <a:rPr lang="en-US" sz="2800" dirty="0" smtClean="0">
                    <a:latin typeface="Book Antiqua" pitchFamily="18" charset="0"/>
                    <a:ea typeface="ＭＳ Ｐゴシック" charset="-128"/>
                  </a:rPr>
                  <a:t>The process will reach equilibrium where the association and dissociation rates are equal.</a:t>
                </a:r>
              </a:p>
              <a:p>
                <a:pPr>
                  <a:lnSpc>
                    <a:spcPct val="90000"/>
                  </a:lnSpc>
                  <a:spcBef>
                    <a:spcPts val="0"/>
                  </a:spcBef>
                  <a:buFont typeface="Wingdings" pitchFamily="2" charset="2"/>
                  <a:buChar char="§"/>
                  <a:defRPr/>
                </a:pPr>
                <a:endParaRPr lang="en-US" sz="2800" dirty="0" smtClean="0">
                  <a:latin typeface="Book Antiqua" pitchFamily="18" charset="0"/>
                  <a:ea typeface="ＭＳ Ｐゴシック" charset="-128"/>
                </a:endParaRPr>
              </a:p>
              <a:p>
                <a:pPr marL="0" indent="0">
                  <a:lnSpc>
                    <a:spcPct val="90000"/>
                  </a:lnSpc>
                  <a:spcBef>
                    <a:spcPts val="0"/>
                  </a:spcBef>
                  <a:buNone/>
                  <a:defRPr/>
                </a:pPr>
                <a14:m>
                  <m:oMathPara xmlns:m="http://schemas.openxmlformats.org/officeDocument/2006/math">
                    <m:oMathParaPr>
                      <m:jc m:val="centerGroup"/>
                    </m:oMathParaPr>
                    <m:oMath xmlns:m="http://schemas.openxmlformats.org/officeDocument/2006/math">
                      <m:sSub>
                        <m:sSubPr>
                          <m:ctrlPr>
                            <a:rPr lang="en-US" sz="2800" i="1">
                              <a:latin typeface="Cambria Math"/>
                              <a:ea typeface="ＭＳ Ｐゴシック" charset="-128"/>
                            </a:rPr>
                          </m:ctrlPr>
                        </m:sSubPr>
                        <m:e>
                          <m:r>
                            <a:rPr lang="en-US" sz="2800" i="1">
                              <a:latin typeface="Cambria Math"/>
                              <a:ea typeface="ＭＳ Ｐゴシック" charset="-128"/>
                            </a:rPr>
                            <m:t>𝑘</m:t>
                          </m:r>
                        </m:e>
                        <m:sub>
                          <m:r>
                            <a:rPr lang="en-US" sz="2800" i="1">
                              <a:latin typeface="Cambria Math"/>
                              <a:ea typeface="ＭＳ Ｐゴシック" charset="-128"/>
                            </a:rPr>
                            <m:t>𝑎</m:t>
                          </m:r>
                        </m:sub>
                      </m:sSub>
                      <m:d>
                        <m:dPr>
                          <m:begChr m:val="["/>
                          <m:endChr m:val="]"/>
                          <m:ctrlPr>
                            <a:rPr lang="en-US" sz="2800" i="1">
                              <a:latin typeface="Cambria Math"/>
                              <a:ea typeface="ＭＳ Ｐゴシック" charset="-128"/>
                            </a:rPr>
                          </m:ctrlPr>
                        </m:dPr>
                        <m:e>
                          <m:r>
                            <m:rPr>
                              <m:sty m:val="p"/>
                            </m:rPr>
                            <a:rPr lang="en-US" sz="2800">
                              <a:latin typeface="Cambria Math"/>
                              <a:ea typeface="ＭＳ Ｐゴシック" charset="-128"/>
                            </a:rPr>
                            <m:t>P</m:t>
                          </m:r>
                        </m:e>
                      </m:d>
                      <m:d>
                        <m:dPr>
                          <m:begChr m:val="["/>
                          <m:endChr m:val="]"/>
                          <m:ctrlPr>
                            <a:rPr lang="en-US" sz="2800" i="1">
                              <a:latin typeface="Cambria Math"/>
                              <a:ea typeface="ＭＳ Ｐゴシック" charset="-128"/>
                            </a:rPr>
                          </m:ctrlPr>
                        </m:dPr>
                        <m:e>
                          <m:r>
                            <m:rPr>
                              <m:sty m:val="p"/>
                            </m:rPr>
                            <a:rPr lang="en-US" sz="2800">
                              <a:latin typeface="Cambria Math"/>
                              <a:ea typeface="ＭＳ Ｐゴシック" charset="-128"/>
                            </a:rPr>
                            <m:t>L</m:t>
                          </m:r>
                        </m:e>
                      </m:d>
                      <m:r>
                        <a:rPr lang="en-US" sz="2800" b="0" i="0" smtClean="0">
                          <a:latin typeface="Cambria Math"/>
                          <a:ea typeface="ＭＳ Ｐゴシック" charset="-128"/>
                        </a:rPr>
                        <m:t> </m:t>
                      </m:r>
                      <m:r>
                        <a:rPr lang="en-US" sz="2800" i="1">
                          <a:latin typeface="Cambria Math"/>
                          <a:ea typeface="ＭＳ Ｐゴシック" charset="-128"/>
                        </a:rPr>
                        <m:t>= </m:t>
                      </m:r>
                      <m:sSub>
                        <m:sSubPr>
                          <m:ctrlPr>
                            <a:rPr lang="en-US" sz="2800" i="1">
                              <a:latin typeface="Cambria Math"/>
                              <a:ea typeface="ＭＳ Ｐゴシック" charset="-128"/>
                            </a:rPr>
                          </m:ctrlPr>
                        </m:sSubPr>
                        <m:e>
                          <m:r>
                            <a:rPr lang="en-US" sz="2800" i="1">
                              <a:latin typeface="Cambria Math"/>
                              <a:ea typeface="ＭＳ Ｐゴシック" charset="-128"/>
                            </a:rPr>
                            <m:t>𝑘</m:t>
                          </m:r>
                        </m:e>
                        <m:sub>
                          <m:r>
                            <a:rPr lang="en-US" sz="2800" i="1">
                              <a:latin typeface="Cambria Math"/>
                              <a:ea typeface="ＭＳ Ｐゴシック" charset="-128"/>
                            </a:rPr>
                            <m:t>𝑑</m:t>
                          </m:r>
                        </m:sub>
                      </m:sSub>
                      <m:d>
                        <m:dPr>
                          <m:begChr m:val="["/>
                          <m:endChr m:val="]"/>
                          <m:ctrlPr>
                            <a:rPr lang="en-US" sz="2800" i="1">
                              <a:latin typeface="Cambria Math"/>
                              <a:ea typeface="ＭＳ Ｐゴシック" charset="-128"/>
                            </a:rPr>
                          </m:ctrlPr>
                        </m:dPr>
                        <m:e>
                          <m:r>
                            <m:rPr>
                              <m:sty m:val="p"/>
                            </m:rPr>
                            <a:rPr lang="en-US" sz="2800">
                              <a:latin typeface="Cambria Math"/>
                              <a:ea typeface="ＭＳ Ｐゴシック" charset="-128"/>
                            </a:rPr>
                            <m:t>PL</m:t>
                          </m:r>
                        </m:e>
                      </m:d>
                    </m:oMath>
                  </m:oMathPara>
                </a14:m>
                <a:endParaRPr lang="en-US" sz="2800" dirty="0" smtClean="0">
                  <a:latin typeface="Book Antiqua" pitchFamily="18" charset="0"/>
                  <a:ea typeface="ＭＳ Ｐゴシック" charset="-128"/>
                </a:endParaRPr>
              </a:p>
              <a:p>
                <a:pPr marL="0" indent="0">
                  <a:lnSpc>
                    <a:spcPct val="90000"/>
                  </a:lnSpc>
                  <a:spcBef>
                    <a:spcPts val="0"/>
                  </a:spcBef>
                  <a:buNone/>
                  <a:defRPr/>
                </a:pPr>
                <a:endParaRPr lang="en-US" sz="2800" dirty="0">
                  <a:latin typeface="Book Antiqua" pitchFamily="18" charset="0"/>
                  <a:ea typeface="ＭＳ Ｐゴシック" charset="-128"/>
                </a:endParaRPr>
              </a:p>
              <a:p>
                <a:pPr>
                  <a:lnSpc>
                    <a:spcPct val="90000"/>
                  </a:lnSpc>
                  <a:spcBef>
                    <a:spcPts val="0"/>
                  </a:spcBef>
                  <a:buFont typeface="Wingdings" pitchFamily="2" charset="2"/>
                  <a:buChar char="§"/>
                  <a:defRPr/>
                </a:pPr>
                <a:r>
                  <a:rPr lang="en-US" sz="2800" dirty="0" smtClean="0">
                    <a:latin typeface="Book Antiqua" pitchFamily="18" charset="0"/>
                    <a:ea typeface="ＭＳ Ｐゴシック" charset="-128"/>
                  </a:rPr>
                  <a:t>Equilibrium is characterized by the equilibrium constant </a:t>
                </a:r>
                <a:r>
                  <a:rPr lang="en-US" sz="2800" dirty="0" err="1" smtClean="0">
                    <a:latin typeface="Book Antiqua" pitchFamily="18" charset="0"/>
                    <a:ea typeface="ＭＳ Ｐゴシック" charset="-128"/>
                  </a:rPr>
                  <a:t>K</a:t>
                </a:r>
                <a:r>
                  <a:rPr lang="en-US" sz="2800" baseline="-25000" dirty="0" err="1" smtClean="0">
                    <a:latin typeface="Book Antiqua" pitchFamily="18" charset="0"/>
                    <a:ea typeface="ＭＳ Ｐゴシック" charset="-128"/>
                  </a:rPr>
                  <a:t>a</a:t>
                </a:r>
                <a:r>
                  <a:rPr lang="en-US" sz="2800" dirty="0" smtClean="0">
                    <a:latin typeface="Book Antiqua" pitchFamily="18" charset="0"/>
                    <a:ea typeface="ＭＳ Ｐゴシック" charset="-128"/>
                  </a:rPr>
                  <a:t>, AKA the association constant (M</a:t>
                </a:r>
                <a:r>
                  <a:rPr lang="en-US" sz="2800" baseline="30000" dirty="0" smtClean="0">
                    <a:latin typeface="Book Antiqua" pitchFamily="18" charset="0"/>
                    <a:ea typeface="ＭＳ Ｐゴシック" charset="-128"/>
                  </a:rPr>
                  <a:t>-1</a:t>
                </a:r>
                <a:r>
                  <a:rPr lang="en-US" sz="2800" dirty="0" smtClean="0">
                    <a:latin typeface="Book Antiqua" pitchFamily="18" charset="0"/>
                    <a:ea typeface="ＭＳ Ｐゴシック" charset="-128"/>
                  </a:rPr>
                  <a:t>)</a:t>
                </a:r>
                <a:endParaRPr lang="en-US" sz="2800" baseline="-25000" dirty="0" smtClean="0">
                  <a:latin typeface="Book Antiqua" pitchFamily="18" charset="0"/>
                  <a:ea typeface="ＭＳ Ｐゴシック" charset="-128"/>
                </a:endParaRPr>
              </a:p>
              <a:p>
                <a:pPr>
                  <a:lnSpc>
                    <a:spcPct val="90000"/>
                  </a:lnSpc>
                  <a:spcBef>
                    <a:spcPts val="0"/>
                  </a:spcBef>
                  <a:buFont typeface="Wingdings" pitchFamily="2" charset="2"/>
                  <a:buChar char="§"/>
                  <a:defRPr/>
                </a:pPr>
                <a:endParaRPr lang="en-US" sz="2800" baseline="-25000" dirty="0">
                  <a:latin typeface="Book Antiqua" pitchFamily="18" charset="0"/>
                  <a:ea typeface="ＭＳ Ｐゴシック" charset="-128"/>
                </a:endParaRPr>
              </a:p>
              <a:p>
                <a:pPr marL="0" indent="0">
                  <a:lnSpc>
                    <a:spcPct val="90000"/>
                  </a:lnSpc>
                  <a:spcBef>
                    <a:spcPts val="0"/>
                  </a:spcBef>
                  <a:buNone/>
                  <a:defRPr/>
                </a:pPr>
                <a14:m>
                  <m:oMathPara xmlns:m="http://schemas.openxmlformats.org/officeDocument/2006/math">
                    <m:oMathParaPr>
                      <m:jc m:val="centerGroup"/>
                    </m:oMathParaPr>
                    <m:oMath xmlns:m="http://schemas.openxmlformats.org/officeDocument/2006/math">
                      <m:sSub>
                        <m:sSubPr>
                          <m:ctrlPr>
                            <a:rPr lang="en-US" sz="2800" i="1" smtClean="0">
                              <a:latin typeface="Cambria Math"/>
                              <a:ea typeface="ＭＳ Ｐゴシック" charset="-128"/>
                            </a:rPr>
                          </m:ctrlPr>
                        </m:sSubPr>
                        <m:e>
                          <m:r>
                            <m:rPr>
                              <m:sty m:val="p"/>
                            </m:rPr>
                            <a:rPr lang="en-US" sz="2800" b="0" i="0" smtClean="0">
                              <a:latin typeface="Cambria Math"/>
                              <a:ea typeface="ＭＳ Ｐゴシック" charset="-128"/>
                            </a:rPr>
                            <m:t>K</m:t>
                          </m:r>
                        </m:e>
                        <m:sub>
                          <m:r>
                            <m:rPr>
                              <m:sty m:val="p"/>
                            </m:rPr>
                            <a:rPr lang="en-US" sz="2800" b="0" i="0" smtClean="0">
                              <a:latin typeface="Cambria Math"/>
                              <a:ea typeface="ＭＳ Ｐゴシック" charset="-128"/>
                            </a:rPr>
                            <m:t>a</m:t>
                          </m:r>
                        </m:sub>
                      </m:sSub>
                      <m:r>
                        <a:rPr lang="en-US" sz="2800" i="0">
                          <a:latin typeface="Cambria Math"/>
                          <a:ea typeface="ＭＳ Ｐゴシック" charset="-128"/>
                        </a:rPr>
                        <m:t> = </m:t>
                      </m:r>
                      <m:f>
                        <m:fPr>
                          <m:ctrlPr>
                            <a:rPr lang="en-US" sz="2800" i="1" smtClean="0">
                              <a:latin typeface="Cambria Math"/>
                              <a:ea typeface="ＭＳ Ｐゴシック" charset="-128"/>
                            </a:rPr>
                          </m:ctrlPr>
                        </m:fPr>
                        <m:num>
                          <m:r>
                            <a:rPr lang="en-US" sz="2800" b="0" i="0" smtClean="0">
                              <a:latin typeface="Cambria Math"/>
                              <a:ea typeface="ＭＳ Ｐゴシック" charset="-128"/>
                            </a:rPr>
                            <m:t>[</m:t>
                          </m:r>
                          <m:r>
                            <m:rPr>
                              <m:sty m:val="p"/>
                            </m:rPr>
                            <a:rPr lang="en-US" sz="2800" b="0" i="0" smtClean="0">
                              <a:latin typeface="Cambria Math"/>
                              <a:ea typeface="ＭＳ Ｐゴシック" charset="-128"/>
                            </a:rPr>
                            <m:t>PL</m:t>
                          </m:r>
                          <m:r>
                            <a:rPr lang="en-US" sz="2800" b="0" i="0" smtClean="0">
                              <a:latin typeface="Cambria Math"/>
                              <a:ea typeface="ＭＳ Ｐゴシック" charset="-128"/>
                            </a:rPr>
                            <m:t>]</m:t>
                          </m:r>
                        </m:num>
                        <m:den>
                          <m:d>
                            <m:dPr>
                              <m:begChr m:val="["/>
                              <m:endChr m:val="]"/>
                              <m:ctrlPr>
                                <a:rPr lang="en-US" sz="2800" b="0" i="1" smtClean="0">
                                  <a:latin typeface="Cambria Math"/>
                                  <a:ea typeface="ＭＳ Ｐゴシック" charset="-128"/>
                                </a:rPr>
                              </m:ctrlPr>
                            </m:dPr>
                            <m:e>
                              <m:r>
                                <m:rPr>
                                  <m:sty m:val="p"/>
                                </m:rPr>
                                <a:rPr lang="en-US" sz="2800" b="0" i="0" smtClean="0">
                                  <a:latin typeface="Cambria Math"/>
                                  <a:ea typeface="ＭＳ Ｐゴシック" charset="-128"/>
                                </a:rPr>
                                <m:t>P</m:t>
                              </m:r>
                            </m:e>
                          </m:d>
                          <m:r>
                            <a:rPr lang="en-US" sz="2800" b="0" i="0" smtClean="0">
                              <a:latin typeface="Cambria Math"/>
                              <a:ea typeface="ＭＳ Ｐゴシック" charset="-128"/>
                            </a:rPr>
                            <m:t>[</m:t>
                          </m:r>
                          <m:r>
                            <m:rPr>
                              <m:sty m:val="p"/>
                            </m:rPr>
                            <a:rPr lang="en-US" sz="2800" b="0" i="0" smtClean="0">
                              <a:latin typeface="Cambria Math"/>
                              <a:ea typeface="ＭＳ Ｐゴシック" charset="-128"/>
                            </a:rPr>
                            <m:t>L</m:t>
                          </m:r>
                          <m:r>
                            <a:rPr lang="en-US" sz="2800" b="0" i="0" smtClean="0">
                              <a:latin typeface="Cambria Math"/>
                              <a:ea typeface="ＭＳ Ｐゴシック" charset="-128"/>
                            </a:rPr>
                            <m:t>]</m:t>
                          </m:r>
                        </m:den>
                      </m:f>
                      <m:r>
                        <a:rPr lang="en-US" sz="2800" b="0" i="1" smtClean="0">
                          <a:latin typeface="Cambria Math"/>
                          <a:ea typeface="ＭＳ Ｐゴシック" charset="-128"/>
                        </a:rPr>
                        <m:t>= </m:t>
                      </m:r>
                      <m:f>
                        <m:fPr>
                          <m:ctrlPr>
                            <a:rPr lang="en-US" sz="2800" b="0" i="1" smtClean="0">
                              <a:latin typeface="Cambria Math"/>
                              <a:ea typeface="ＭＳ Ｐゴシック" charset="-128"/>
                            </a:rPr>
                          </m:ctrlPr>
                        </m:fPr>
                        <m:num>
                          <m:sSub>
                            <m:sSubPr>
                              <m:ctrlPr>
                                <a:rPr lang="en-US" sz="2800" b="0" i="1" smtClean="0">
                                  <a:latin typeface="Cambria Math"/>
                                  <a:ea typeface="ＭＳ Ｐゴシック" charset="-128"/>
                                </a:rPr>
                              </m:ctrlPr>
                            </m:sSubPr>
                            <m:e>
                              <m:r>
                                <a:rPr lang="en-US" sz="2800" b="0" i="1" smtClean="0">
                                  <a:latin typeface="Cambria Math"/>
                                  <a:ea typeface="ＭＳ Ｐゴシック" charset="-128"/>
                                </a:rPr>
                                <m:t>𝑘</m:t>
                              </m:r>
                            </m:e>
                            <m:sub>
                              <m:r>
                                <a:rPr lang="en-US" sz="2800" b="0" i="1" smtClean="0">
                                  <a:latin typeface="Cambria Math"/>
                                  <a:ea typeface="ＭＳ Ｐゴシック" charset="-128"/>
                                </a:rPr>
                                <m:t>𝑎</m:t>
                              </m:r>
                            </m:sub>
                          </m:sSub>
                        </m:num>
                        <m:den>
                          <m:sSub>
                            <m:sSubPr>
                              <m:ctrlPr>
                                <a:rPr lang="en-US" sz="2800" b="0" i="1" smtClean="0">
                                  <a:latin typeface="Cambria Math"/>
                                  <a:ea typeface="ＭＳ Ｐゴシック" charset="-128"/>
                                </a:rPr>
                              </m:ctrlPr>
                            </m:sSubPr>
                            <m:e>
                              <m:r>
                                <a:rPr lang="en-US" sz="2800" b="0" i="1" smtClean="0">
                                  <a:latin typeface="Cambria Math"/>
                                  <a:ea typeface="ＭＳ Ｐゴシック" charset="-128"/>
                                </a:rPr>
                                <m:t>𝑘</m:t>
                              </m:r>
                            </m:e>
                            <m:sub>
                              <m:r>
                                <a:rPr lang="en-US" sz="2800" b="0" i="1" smtClean="0">
                                  <a:latin typeface="Cambria Math"/>
                                  <a:ea typeface="ＭＳ Ｐゴシック" charset="-128"/>
                                </a:rPr>
                                <m:t>𝑑</m:t>
                              </m:r>
                            </m:sub>
                          </m:sSub>
                        </m:den>
                      </m:f>
                    </m:oMath>
                  </m:oMathPara>
                </a14:m>
                <a:endParaRPr lang="en-US" sz="2800" dirty="0" smtClean="0">
                  <a:latin typeface="Book Antiqua" pitchFamily="18" charset="0"/>
                  <a:ea typeface="ＭＳ Ｐゴシック" charset="-128"/>
                </a:endParaRPr>
              </a:p>
              <a:p>
                <a:pPr>
                  <a:lnSpc>
                    <a:spcPct val="90000"/>
                  </a:lnSpc>
                  <a:spcBef>
                    <a:spcPts val="0"/>
                  </a:spcBef>
                  <a:buFont typeface="Wingdings" pitchFamily="2" charset="2"/>
                  <a:buChar char="§"/>
                  <a:defRPr/>
                </a:pPr>
                <a:r>
                  <a:rPr lang="en-US" sz="2800" dirty="0" smtClean="0">
                    <a:latin typeface="Book Antiqua" pitchFamily="18" charset="0"/>
                    <a:ea typeface="ＭＳ Ｐゴシック" charset="-128"/>
                  </a:rPr>
                  <a:t>It is more common to consider the dissociation constant </a:t>
                </a:r>
                <a:r>
                  <a:rPr lang="en-US" sz="2800" dirty="0" err="1" smtClean="0">
                    <a:latin typeface="Book Antiqua" pitchFamily="18" charset="0"/>
                    <a:ea typeface="ＭＳ Ｐゴシック" charset="-128"/>
                  </a:rPr>
                  <a:t>K</a:t>
                </a:r>
                <a:r>
                  <a:rPr lang="en-US" sz="2800" baseline="-25000" dirty="0" err="1" smtClean="0">
                    <a:latin typeface="Book Antiqua" pitchFamily="18" charset="0"/>
                    <a:ea typeface="ＭＳ Ｐゴシック" charset="-128"/>
                  </a:rPr>
                  <a:t>d</a:t>
                </a:r>
                <a:r>
                  <a:rPr lang="en-US" sz="2800" baseline="-25000" dirty="0" smtClean="0">
                    <a:latin typeface="Book Antiqua" pitchFamily="18" charset="0"/>
                    <a:ea typeface="ＭＳ Ｐゴシック" charset="-128"/>
                  </a:rPr>
                  <a:t> </a:t>
                </a:r>
                <a:r>
                  <a:rPr lang="en-US" sz="2800" dirty="0" smtClean="0">
                    <a:latin typeface="Book Antiqua" pitchFamily="18" charset="0"/>
                    <a:ea typeface="ＭＳ Ｐゴシック" charset="-128"/>
                  </a:rPr>
                  <a:t>(M)</a:t>
                </a:r>
              </a:p>
              <a:p>
                <a:pPr marL="0" indent="0">
                  <a:lnSpc>
                    <a:spcPct val="90000"/>
                  </a:lnSpc>
                  <a:spcBef>
                    <a:spcPts val="0"/>
                  </a:spcBef>
                  <a:buNone/>
                  <a:defRPr/>
                </a:pPr>
                <a14:m>
                  <m:oMathPara xmlns:m="http://schemas.openxmlformats.org/officeDocument/2006/math">
                    <m:oMathParaPr>
                      <m:jc m:val="centerGroup"/>
                    </m:oMathParaPr>
                    <m:oMath xmlns:m="http://schemas.openxmlformats.org/officeDocument/2006/math">
                      <m:sSub>
                        <m:sSubPr>
                          <m:ctrlPr>
                            <a:rPr lang="en-US" sz="2800" i="1">
                              <a:latin typeface="Cambria Math"/>
                              <a:ea typeface="ＭＳ Ｐゴシック" charset="-128"/>
                            </a:rPr>
                          </m:ctrlPr>
                        </m:sSubPr>
                        <m:e>
                          <m:r>
                            <m:rPr>
                              <m:sty m:val="p"/>
                            </m:rPr>
                            <a:rPr lang="en-US" sz="2800" i="0">
                              <a:latin typeface="Cambria Math"/>
                              <a:ea typeface="ＭＳ Ｐゴシック" charset="-128"/>
                            </a:rPr>
                            <m:t>K</m:t>
                          </m:r>
                        </m:e>
                        <m:sub>
                          <m:r>
                            <m:rPr>
                              <m:sty m:val="p"/>
                            </m:rPr>
                            <a:rPr lang="en-US" sz="2800" i="0">
                              <a:latin typeface="Cambria Math"/>
                              <a:ea typeface="ＭＳ Ｐゴシック" charset="-128"/>
                            </a:rPr>
                            <m:t>a</m:t>
                          </m:r>
                        </m:sub>
                      </m:sSub>
                      <m:r>
                        <a:rPr lang="en-US" sz="2800" i="0">
                          <a:latin typeface="Cambria Math"/>
                          <a:ea typeface="ＭＳ Ｐゴシック" charset="-128"/>
                        </a:rPr>
                        <m:t> = </m:t>
                      </m:r>
                      <m:f>
                        <m:fPr>
                          <m:ctrlPr>
                            <a:rPr lang="en-US" sz="2800" i="1">
                              <a:latin typeface="Cambria Math"/>
                              <a:ea typeface="ＭＳ Ｐゴシック" charset="-128"/>
                            </a:rPr>
                          </m:ctrlPr>
                        </m:fPr>
                        <m:num>
                          <m:r>
                            <a:rPr lang="en-US" sz="2800" b="0" i="0" smtClean="0">
                              <a:latin typeface="Cambria Math"/>
                              <a:ea typeface="ＭＳ Ｐゴシック" charset="-128"/>
                            </a:rPr>
                            <m:t>1</m:t>
                          </m:r>
                        </m:num>
                        <m:den>
                          <m:sSub>
                            <m:sSubPr>
                              <m:ctrlPr>
                                <a:rPr lang="en-US" sz="2800" i="1" smtClean="0">
                                  <a:latin typeface="Cambria Math"/>
                                  <a:ea typeface="ＭＳ Ｐゴシック" charset="-128"/>
                                </a:rPr>
                              </m:ctrlPr>
                            </m:sSubPr>
                            <m:e>
                              <m:r>
                                <m:rPr>
                                  <m:sty m:val="p"/>
                                </m:rPr>
                                <a:rPr lang="en-US" sz="2800" b="0" i="0" smtClean="0">
                                  <a:latin typeface="Cambria Math"/>
                                  <a:ea typeface="ＭＳ Ｐゴシック" charset="-128"/>
                                </a:rPr>
                                <m:t>K</m:t>
                              </m:r>
                            </m:e>
                            <m:sub>
                              <m:r>
                                <m:rPr>
                                  <m:sty m:val="p"/>
                                </m:rPr>
                                <a:rPr lang="en-US" sz="2800" b="0" i="0" smtClean="0">
                                  <a:latin typeface="Cambria Math"/>
                                  <a:ea typeface="ＭＳ Ｐゴシック" charset="-128"/>
                                </a:rPr>
                                <m:t>d</m:t>
                              </m:r>
                            </m:sub>
                          </m:sSub>
                        </m:den>
                      </m:f>
                    </m:oMath>
                  </m:oMathPara>
                </a14:m>
                <a:endParaRPr lang="en-US" sz="2800" dirty="0">
                  <a:latin typeface="Book Antiqua" pitchFamily="18" charset="0"/>
                  <a:ea typeface="ＭＳ Ｐゴシック" charset="-128"/>
                </a:endParaRPr>
              </a:p>
            </p:txBody>
          </p:sp>
        </mc:Choice>
        <mc:Fallback xmlns="">
          <p:sp>
            <p:nvSpPr>
              <p:cNvPr id="21" name="Rectangle 1027"/>
              <p:cNvSpPr txBox="1">
                <a:spLocks noRot="1" noChangeAspect="1" noMove="1" noResize="1" noEditPoints="1" noAdjustHandles="1" noChangeArrowheads="1" noChangeShapeType="1" noTextEdit="1"/>
              </p:cNvSpPr>
              <p:nvPr/>
            </p:nvSpPr>
            <p:spPr>
              <a:xfrm>
                <a:off x="381000" y="1219200"/>
                <a:ext cx="8558212" cy="5486400"/>
              </a:xfrm>
              <a:prstGeom prst="rect">
                <a:avLst/>
              </a:prstGeom>
              <a:blipFill rotWithShape="1">
                <a:blip r:embed="rId2"/>
                <a:stretch>
                  <a:fillRect l="-1283" t="-1889"/>
                </a:stretch>
              </a:blipFill>
            </p:spPr>
            <p:txBody>
              <a:bodyPr/>
              <a:lstStyle/>
              <a:p>
                <a:r>
                  <a:rPr lang="en-US">
                    <a:noFill/>
                  </a:rPr>
                  <a:t> </a:t>
                </a:r>
              </a:p>
            </p:txBody>
          </p:sp>
        </mc:Fallback>
      </mc:AlternateContent>
    </p:spTree>
    <p:extLst>
      <p:ext uri="{BB962C8B-B14F-4D97-AF65-F5344CB8AC3E}">
        <p14:creationId xmlns:p14="http://schemas.microsoft.com/office/powerpoint/2010/main" val="33087131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l"/>
            <a:r>
              <a:rPr lang="en-US" sz="2800" dirty="0">
                <a:latin typeface="Book Antiqua" pitchFamily="18" charset="0"/>
              </a:rPr>
              <a:t>4</a:t>
            </a:r>
            <a:r>
              <a:rPr lang="en-US" sz="2800" dirty="0" smtClean="0">
                <a:latin typeface="Book Antiqua" pitchFamily="18" charset="0"/>
              </a:rPr>
              <a:t>. Ligand Binding: Quantitative Description</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8</a:t>
            </a:fld>
            <a:endParaRPr lang="en-US">
              <a:solidFill>
                <a:schemeClr val="tx1"/>
              </a:solidFill>
            </a:endParaRPr>
          </a:p>
        </p:txBody>
      </p:sp>
      <p:sp>
        <p:nvSpPr>
          <p:cNvPr id="21" name="Rectangle 1027"/>
          <p:cNvSpPr txBox="1">
            <a:spLocks noChangeArrowheads="1"/>
          </p:cNvSpPr>
          <p:nvPr/>
        </p:nvSpPr>
        <p:spPr>
          <a:xfrm>
            <a:off x="228600" y="1219200"/>
            <a:ext cx="5105400" cy="5486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Bef>
                <a:spcPts val="0"/>
              </a:spcBef>
              <a:buFont typeface="Wingdings" pitchFamily="2" charset="2"/>
              <a:buChar char="§"/>
              <a:defRPr/>
            </a:pPr>
            <a:r>
              <a:rPr lang="en-US" sz="2400" dirty="0" smtClean="0">
                <a:latin typeface="Book Antiqua" pitchFamily="18" charset="0"/>
                <a:ea typeface="ＭＳ Ｐゴシック" charset="-128"/>
              </a:rPr>
              <a:t>In practice, we can often determine the fraction of occupied binding site (</a:t>
            </a:r>
            <a:r>
              <a:rPr lang="el-GR" sz="2400" dirty="0" smtClean="0">
                <a:latin typeface="Book Antiqua" pitchFamily="18" charset="0"/>
                <a:ea typeface="ＭＳ Ｐゴシック" charset="-128"/>
              </a:rPr>
              <a:t>θ</a:t>
            </a:r>
            <a:r>
              <a:rPr lang="en-US" sz="2400" dirty="0" smtClean="0">
                <a:latin typeface="Book Antiqua" pitchFamily="18" charset="0"/>
                <a:ea typeface="ＭＳ Ｐゴシック" charset="-128"/>
              </a:rPr>
              <a:t>)</a:t>
            </a:r>
          </a:p>
          <a:p>
            <a:pPr>
              <a:lnSpc>
                <a:spcPct val="90000"/>
              </a:lnSpc>
              <a:spcBef>
                <a:spcPts val="0"/>
              </a:spcBef>
              <a:buFont typeface="Wingdings" pitchFamily="2" charset="2"/>
              <a:buChar char="§"/>
              <a:defRPr/>
            </a:pPr>
            <a:endParaRPr lang="en-US" sz="2400" dirty="0">
              <a:latin typeface="Book Antiqua" pitchFamily="18" charset="0"/>
              <a:ea typeface="ＭＳ Ｐゴシック" charset="-128"/>
            </a:endParaRPr>
          </a:p>
          <a:p>
            <a:pPr>
              <a:lnSpc>
                <a:spcPct val="110000"/>
              </a:lnSpc>
              <a:buFont typeface="Wingdings" pitchFamily="2" charset="2"/>
              <a:buChar char="§"/>
            </a:pPr>
            <a:r>
              <a:rPr lang="en-US" sz="2400" dirty="0">
                <a:latin typeface="Book Antiqua" pitchFamily="18" charset="0"/>
              </a:rPr>
              <a:t>Substituting [PL] with </a:t>
            </a:r>
            <a:r>
              <a:rPr lang="en-US" sz="2400" dirty="0" err="1">
                <a:latin typeface="Book Antiqua" pitchFamily="18" charset="0"/>
              </a:rPr>
              <a:t>K</a:t>
            </a:r>
            <a:r>
              <a:rPr lang="en-US" sz="2400" baseline="-25000" dirty="0" err="1">
                <a:latin typeface="Book Antiqua" pitchFamily="18" charset="0"/>
              </a:rPr>
              <a:t>a</a:t>
            </a:r>
            <a:r>
              <a:rPr lang="en-US" sz="2400" dirty="0">
                <a:latin typeface="Book Antiqua" pitchFamily="18" charset="0"/>
              </a:rPr>
              <a:t>[L][P],  we’ll eliminate [PL]</a:t>
            </a:r>
          </a:p>
          <a:p>
            <a:pPr>
              <a:lnSpc>
                <a:spcPct val="110000"/>
              </a:lnSpc>
              <a:buFontTx/>
              <a:buChar char="•"/>
            </a:pPr>
            <a:endParaRPr lang="en-US" sz="2400" dirty="0">
              <a:latin typeface="Book Antiqua" pitchFamily="18" charset="0"/>
            </a:endParaRPr>
          </a:p>
          <a:p>
            <a:pPr>
              <a:lnSpc>
                <a:spcPct val="110000"/>
              </a:lnSpc>
              <a:buFont typeface="Wingdings" pitchFamily="2" charset="2"/>
              <a:buChar char="§"/>
            </a:pPr>
            <a:r>
              <a:rPr lang="en-US" sz="2400" dirty="0">
                <a:latin typeface="Book Antiqua" pitchFamily="18" charset="0"/>
              </a:rPr>
              <a:t>Eliminating [P] and rearranging gives the result in terms of equilibrium association </a:t>
            </a:r>
            <a:r>
              <a:rPr lang="en-US" sz="2400" dirty="0" smtClean="0">
                <a:latin typeface="Book Antiqua" pitchFamily="18" charset="0"/>
              </a:rPr>
              <a:t>constant and ultimately equilibrium dissociation constant</a:t>
            </a:r>
            <a:endParaRPr lang="en-US" sz="2400" dirty="0">
              <a:latin typeface="Book Antiqua" pitchFamily="18" charset="0"/>
            </a:endParaRPr>
          </a:p>
          <a:p>
            <a:pPr>
              <a:lnSpc>
                <a:spcPct val="90000"/>
              </a:lnSpc>
              <a:spcBef>
                <a:spcPts val="0"/>
              </a:spcBef>
              <a:buFont typeface="Wingdings" pitchFamily="2" charset="2"/>
              <a:buChar char="§"/>
              <a:defRPr/>
            </a:pPr>
            <a:endParaRPr lang="en-US" sz="2400" dirty="0" smtClean="0">
              <a:latin typeface="Book Antiqua" pitchFamily="18" charset="0"/>
              <a:ea typeface="ＭＳ Ｐゴシック" charset="-128"/>
            </a:endParaRPr>
          </a:p>
          <a:p>
            <a:pPr marL="0" indent="0">
              <a:lnSpc>
                <a:spcPct val="90000"/>
              </a:lnSpc>
              <a:spcBef>
                <a:spcPts val="0"/>
              </a:spcBef>
              <a:buNone/>
              <a:defRPr/>
            </a:pPr>
            <a:endParaRPr lang="en-US" sz="2400" dirty="0" smtClean="0">
              <a:latin typeface="Book Antiqua" pitchFamily="18" charset="0"/>
              <a:ea typeface="ＭＳ Ｐゴシック" charset="-128"/>
            </a:endParaRPr>
          </a:p>
          <a:p>
            <a:pPr marL="0" indent="0">
              <a:lnSpc>
                <a:spcPct val="90000"/>
              </a:lnSpc>
              <a:spcBef>
                <a:spcPts val="0"/>
              </a:spcBef>
              <a:buNone/>
              <a:defRPr/>
            </a:pPr>
            <a:endParaRPr lang="en-US" sz="2400" dirty="0">
              <a:latin typeface="Book Antiqua" pitchFamily="18" charset="0"/>
              <a:ea typeface="ＭＳ Ｐゴシック" charset="-128"/>
            </a:endParaRPr>
          </a:p>
        </p:txBody>
      </p:sp>
      <mc:AlternateContent xmlns:mc="http://schemas.openxmlformats.org/markup-compatibility/2006" xmlns:a14="http://schemas.microsoft.com/office/drawing/2010/main">
        <mc:Choice Requires="a14">
          <p:sp>
            <p:nvSpPr>
              <p:cNvPr id="3" name="Rectangle 2"/>
              <p:cNvSpPr/>
              <p:nvPr/>
            </p:nvSpPr>
            <p:spPr>
              <a:xfrm>
                <a:off x="5105400" y="1905000"/>
                <a:ext cx="2441630" cy="8628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2400" i="0" smtClean="0">
                          <a:latin typeface="Cambria Math"/>
                          <a:ea typeface="ＭＳ Ｐゴシック" charset="-128"/>
                        </a:rPr>
                        <m:t>θ</m:t>
                      </m:r>
                      <m:r>
                        <a:rPr lang="en-US" sz="2400" i="0">
                          <a:latin typeface="Cambria Math"/>
                          <a:ea typeface="ＭＳ Ｐゴシック" charset="-128"/>
                        </a:rPr>
                        <m:t> =</m:t>
                      </m:r>
                      <m:r>
                        <a:rPr lang="en-US" sz="2400" i="0" smtClean="0">
                          <a:latin typeface="Cambria Math"/>
                          <a:ea typeface="ＭＳ Ｐゴシック" charset="-128"/>
                        </a:rPr>
                        <m:t> </m:t>
                      </m:r>
                      <m:sSub>
                        <m:sSubPr>
                          <m:ctrlPr>
                            <a:rPr lang="en-US" sz="2400" i="1">
                              <a:latin typeface="Cambria Math"/>
                              <a:ea typeface="ＭＳ Ｐゴシック" charset="-128"/>
                            </a:rPr>
                          </m:ctrlPr>
                        </m:sSubPr>
                        <m:e>
                          <m:f>
                            <m:fPr>
                              <m:ctrlPr>
                                <a:rPr lang="en-US" sz="2400" i="1" smtClean="0">
                                  <a:latin typeface="Cambria Math"/>
                                  <a:ea typeface="ＭＳ Ｐゴシック" charset="-128"/>
                                </a:rPr>
                              </m:ctrlPr>
                            </m:fPr>
                            <m:num>
                              <m:r>
                                <a:rPr lang="en-US" sz="2400" b="0" i="0" smtClean="0">
                                  <a:latin typeface="Cambria Math"/>
                                  <a:ea typeface="ＭＳ Ｐゴシック" charset="-128"/>
                                </a:rPr>
                                <m:t>[</m:t>
                              </m:r>
                              <m:r>
                                <m:rPr>
                                  <m:sty m:val="p"/>
                                </m:rPr>
                                <a:rPr lang="en-US" sz="2400" b="0" i="0" smtClean="0">
                                  <a:latin typeface="Cambria Math"/>
                                  <a:ea typeface="ＭＳ Ｐゴシック" charset="-128"/>
                                </a:rPr>
                                <m:t>PL</m:t>
                              </m:r>
                              <m:r>
                                <a:rPr lang="en-US" sz="2400" b="0" i="0" smtClean="0">
                                  <a:latin typeface="Cambria Math"/>
                                  <a:ea typeface="ＭＳ Ｐゴシック" charset="-128"/>
                                </a:rPr>
                                <m:t>]</m:t>
                              </m:r>
                            </m:num>
                            <m:den>
                              <m:d>
                                <m:dPr>
                                  <m:begChr m:val="["/>
                                  <m:endChr m:val="]"/>
                                  <m:ctrlPr>
                                    <a:rPr lang="en-US" sz="2400" b="0" i="1" smtClean="0">
                                      <a:latin typeface="Cambria Math"/>
                                      <a:ea typeface="ＭＳ Ｐゴシック" charset="-128"/>
                                    </a:rPr>
                                  </m:ctrlPr>
                                </m:dPr>
                                <m:e>
                                  <m:r>
                                    <m:rPr>
                                      <m:sty m:val="p"/>
                                    </m:rPr>
                                    <a:rPr lang="en-US" sz="2400" b="0" i="0" smtClean="0">
                                      <a:latin typeface="Cambria Math"/>
                                      <a:ea typeface="ＭＳ Ｐゴシック" charset="-128"/>
                                    </a:rPr>
                                    <m:t>PL</m:t>
                                  </m:r>
                                </m:e>
                              </m:d>
                              <m:r>
                                <a:rPr lang="en-US" sz="2400" b="0" i="0" smtClean="0">
                                  <a:latin typeface="Cambria Math"/>
                                  <a:ea typeface="ＭＳ Ｐゴシック" charset="-128"/>
                                </a:rPr>
                                <m:t>+[</m:t>
                              </m:r>
                              <m:r>
                                <m:rPr>
                                  <m:sty m:val="p"/>
                                </m:rPr>
                                <a:rPr lang="en-US" sz="2400" b="0" i="0" smtClean="0">
                                  <a:latin typeface="Cambria Math"/>
                                  <a:ea typeface="ＭＳ Ｐゴシック" charset="-128"/>
                                </a:rPr>
                                <m:t>P</m:t>
                              </m:r>
                              <m:r>
                                <a:rPr lang="en-US" sz="2400" b="0" i="0" smtClean="0">
                                  <a:latin typeface="Cambria Math"/>
                                  <a:ea typeface="ＭＳ Ｐゴシック" charset="-128"/>
                                </a:rPr>
                                <m:t>]</m:t>
                              </m:r>
                            </m:den>
                          </m:f>
                          <m:r>
                            <a:rPr lang="en-US" sz="2400" b="0" i="0" smtClean="0">
                              <a:latin typeface="Cambria Math"/>
                              <a:ea typeface="ＭＳ Ｐゴシック" charset="-128"/>
                            </a:rPr>
                            <m:t> </m:t>
                          </m:r>
                        </m:e>
                        <m:sub>
                          <m:r>
                            <a:rPr lang="en-US" sz="2400" b="0" i="0" smtClean="0">
                              <a:latin typeface="Cambria Math"/>
                              <a:ea typeface="ＭＳ Ｐゴシック" charset="-128"/>
                            </a:rPr>
                            <m:t> </m:t>
                          </m:r>
                        </m:sub>
                      </m:sSub>
                    </m:oMath>
                  </m:oMathPara>
                </a14:m>
                <a:endParaRPr lang="en-US" sz="2400" dirty="0"/>
              </a:p>
            </p:txBody>
          </p:sp>
        </mc:Choice>
        <mc:Fallback xmlns="">
          <p:sp>
            <p:nvSpPr>
              <p:cNvPr id="3" name="Rectangle 2"/>
              <p:cNvSpPr>
                <a:spLocks noRot="1" noChangeAspect="1" noMove="1" noResize="1" noEditPoints="1" noAdjustHandles="1" noChangeArrowheads="1" noChangeShapeType="1" noTextEdit="1"/>
              </p:cNvSpPr>
              <p:nvPr/>
            </p:nvSpPr>
            <p:spPr>
              <a:xfrm>
                <a:off x="5105400" y="1905000"/>
                <a:ext cx="2441630" cy="862865"/>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5105400" y="3314670"/>
                <a:ext cx="3013389" cy="8763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2400" i="0" smtClean="0">
                          <a:latin typeface="Cambria Math"/>
                          <a:ea typeface="ＭＳ Ｐゴシック" charset="-128"/>
                        </a:rPr>
                        <m:t>θ</m:t>
                      </m:r>
                      <m:r>
                        <a:rPr lang="en-US" sz="2400" i="0">
                          <a:latin typeface="Cambria Math"/>
                          <a:ea typeface="ＭＳ Ｐゴシック" charset="-128"/>
                        </a:rPr>
                        <m:t> =</m:t>
                      </m:r>
                      <m:r>
                        <a:rPr lang="en-US" sz="2400" i="0" smtClean="0">
                          <a:latin typeface="Cambria Math"/>
                          <a:ea typeface="ＭＳ Ｐゴシック" charset="-128"/>
                        </a:rPr>
                        <m:t> </m:t>
                      </m:r>
                      <m:sSub>
                        <m:sSubPr>
                          <m:ctrlPr>
                            <a:rPr lang="en-US" sz="2400" i="1">
                              <a:latin typeface="Cambria Math"/>
                              <a:ea typeface="ＭＳ Ｐゴシック" charset="-128"/>
                            </a:rPr>
                          </m:ctrlPr>
                        </m:sSubPr>
                        <m:e>
                          <m:f>
                            <m:fPr>
                              <m:ctrlPr>
                                <a:rPr lang="en-US" sz="2400" i="1" smtClean="0">
                                  <a:latin typeface="Cambria Math"/>
                                  <a:ea typeface="ＭＳ Ｐゴシック" charset="-128"/>
                                </a:rPr>
                              </m:ctrlPr>
                            </m:fPr>
                            <m:num>
                              <m:sSub>
                                <m:sSubPr>
                                  <m:ctrlPr>
                                    <a:rPr lang="en-US" sz="2400" i="1" smtClean="0">
                                      <a:latin typeface="Cambria Math"/>
                                      <a:ea typeface="ＭＳ Ｐゴシック" charset="-128"/>
                                    </a:rPr>
                                  </m:ctrlPr>
                                </m:sSubPr>
                                <m:e>
                                  <m:r>
                                    <m:rPr>
                                      <m:sty m:val="p"/>
                                    </m:rPr>
                                    <a:rPr lang="en-US" sz="2400" b="0" i="0" smtClean="0">
                                      <a:latin typeface="Cambria Math"/>
                                      <a:ea typeface="ＭＳ Ｐゴシック" charset="-128"/>
                                    </a:rPr>
                                    <m:t>K</m:t>
                                  </m:r>
                                </m:e>
                                <m:sub>
                                  <m:r>
                                    <m:rPr>
                                      <m:sty m:val="p"/>
                                    </m:rPr>
                                    <a:rPr lang="en-US" sz="2400" b="0" i="0" smtClean="0">
                                      <a:latin typeface="Cambria Math"/>
                                      <a:ea typeface="ＭＳ Ｐゴシック" charset="-128"/>
                                    </a:rPr>
                                    <m:t>a</m:t>
                                  </m:r>
                                </m:sub>
                              </m:sSub>
                              <m:d>
                                <m:dPr>
                                  <m:begChr m:val="["/>
                                  <m:endChr m:val="]"/>
                                  <m:ctrlPr>
                                    <a:rPr lang="en-US" sz="2400" b="0" i="1" smtClean="0">
                                      <a:latin typeface="Cambria Math"/>
                                      <a:ea typeface="ＭＳ Ｐゴシック" charset="-128"/>
                                    </a:rPr>
                                  </m:ctrlPr>
                                </m:dPr>
                                <m:e>
                                  <m:r>
                                    <m:rPr>
                                      <m:sty m:val="p"/>
                                    </m:rPr>
                                    <a:rPr lang="en-US" sz="2400" b="0" i="0" smtClean="0">
                                      <a:latin typeface="Cambria Math"/>
                                      <a:ea typeface="ＭＳ Ｐゴシック" charset="-128"/>
                                    </a:rPr>
                                    <m:t>P</m:t>
                                  </m:r>
                                </m:e>
                              </m:d>
                              <m:r>
                                <a:rPr lang="en-US" sz="2400" b="0" i="0" smtClean="0">
                                  <a:latin typeface="Cambria Math"/>
                                  <a:ea typeface="ＭＳ Ｐゴシック" charset="-128"/>
                                </a:rPr>
                                <m:t>[</m:t>
                              </m:r>
                              <m:r>
                                <m:rPr>
                                  <m:sty m:val="p"/>
                                </m:rPr>
                                <a:rPr lang="en-US" sz="2400" b="0" i="0" smtClean="0">
                                  <a:latin typeface="Cambria Math"/>
                                  <a:ea typeface="ＭＳ Ｐゴシック" charset="-128"/>
                                </a:rPr>
                                <m:t>L</m:t>
                              </m:r>
                              <m:r>
                                <a:rPr lang="en-US" sz="2400" b="0" i="0" smtClean="0">
                                  <a:latin typeface="Cambria Math"/>
                                  <a:ea typeface="ＭＳ Ｐゴシック" charset="-128"/>
                                </a:rPr>
                                <m:t>]</m:t>
                              </m:r>
                            </m:num>
                            <m:den>
                              <m:sSub>
                                <m:sSubPr>
                                  <m:ctrlPr>
                                    <a:rPr lang="en-US" sz="2400" i="1">
                                      <a:latin typeface="Cambria Math"/>
                                      <a:ea typeface="ＭＳ Ｐゴシック" charset="-128"/>
                                    </a:rPr>
                                  </m:ctrlPr>
                                </m:sSubPr>
                                <m:e>
                                  <m:r>
                                    <m:rPr>
                                      <m:sty m:val="p"/>
                                    </m:rPr>
                                    <a:rPr lang="en-US" sz="2400" i="0">
                                      <a:latin typeface="Cambria Math"/>
                                      <a:ea typeface="ＭＳ Ｐゴシック" charset="-128"/>
                                    </a:rPr>
                                    <m:t>K</m:t>
                                  </m:r>
                                </m:e>
                                <m:sub>
                                  <m:r>
                                    <m:rPr>
                                      <m:sty m:val="p"/>
                                    </m:rPr>
                                    <a:rPr lang="en-US" sz="2400" i="0">
                                      <a:latin typeface="Cambria Math"/>
                                      <a:ea typeface="ＭＳ Ｐゴシック" charset="-128"/>
                                    </a:rPr>
                                    <m:t>a</m:t>
                                  </m:r>
                                </m:sub>
                              </m:sSub>
                              <m:d>
                                <m:dPr>
                                  <m:begChr m:val="["/>
                                  <m:endChr m:val="]"/>
                                  <m:ctrlPr>
                                    <a:rPr lang="en-US" sz="2400" i="1">
                                      <a:latin typeface="Cambria Math"/>
                                      <a:ea typeface="ＭＳ Ｐゴシック" charset="-128"/>
                                    </a:rPr>
                                  </m:ctrlPr>
                                </m:dPr>
                                <m:e>
                                  <m:r>
                                    <m:rPr>
                                      <m:sty m:val="p"/>
                                    </m:rPr>
                                    <a:rPr lang="en-US" sz="2400" i="0">
                                      <a:latin typeface="Cambria Math"/>
                                      <a:ea typeface="ＭＳ Ｐゴシック" charset="-128"/>
                                    </a:rPr>
                                    <m:t>P</m:t>
                                  </m:r>
                                </m:e>
                              </m:d>
                              <m:r>
                                <a:rPr lang="en-US" sz="2400" i="0">
                                  <a:latin typeface="Cambria Math"/>
                                  <a:ea typeface="ＭＳ Ｐゴシック" charset="-128"/>
                                </a:rPr>
                                <m:t>[</m:t>
                              </m:r>
                              <m:r>
                                <m:rPr>
                                  <m:sty m:val="p"/>
                                </m:rPr>
                                <a:rPr lang="en-US" sz="2400" i="0">
                                  <a:latin typeface="Cambria Math"/>
                                  <a:ea typeface="ＭＳ Ｐゴシック" charset="-128"/>
                                </a:rPr>
                                <m:t>L</m:t>
                              </m:r>
                              <m:r>
                                <a:rPr lang="en-US" sz="2400" b="0" i="0" smtClean="0">
                                  <a:latin typeface="Cambria Math"/>
                                  <a:ea typeface="ＭＳ Ｐゴシック" charset="-128"/>
                                </a:rPr>
                                <m:t>]+[</m:t>
                              </m:r>
                              <m:r>
                                <m:rPr>
                                  <m:sty m:val="p"/>
                                </m:rPr>
                                <a:rPr lang="en-US" sz="2400" b="0" i="0" smtClean="0">
                                  <a:latin typeface="Cambria Math"/>
                                  <a:ea typeface="ＭＳ Ｐゴシック" charset="-128"/>
                                </a:rPr>
                                <m:t>P</m:t>
                              </m:r>
                              <m:r>
                                <a:rPr lang="en-US" sz="2400" b="0" i="0" smtClean="0">
                                  <a:latin typeface="Cambria Math"/>
                                  <a:ea typeface="ＭＳ Ｐゴシック" charset="-128"/>
                                </a:rPr>
                                <m:t>]</m:t>
                              </m:r>
                            </m:den>
                          </m:f>
                          <m:r>
                            <a:rPr lang="en-US" sz="2400" b="0" i="0" smtClean="0">
                              <a:latin typeface="Cambria Math"/>
                              <a:ea typeface="ＭＳ Ｐゴシック" charset="-128"/>
                            </a:rPr>
                            <m:t> </m:t>
                          </m:r>
                        </m:e>
                        <m:sub>
                          <m:r>
                            <a:rPr lang="en-US" sz="2400" b="0" i="0" smtClean="0">
                              <a:latin typeface="Cambria Math"/>
                              <a:ea typeface="ＭＳ Ｐゴシック" charset="-128"/>
                            </a:rPr>
                            <m:t> </m:t>
                          </m:r>
                        </m:sub>
                      </m:sSub>
                    </m:oMath>
                  </m:oMathPara>
                </a14:m>
                <a:endParaRPr lang="en-US" sz="2400" dirty="0"/>
              </a:p>
            </p:txBody>
          </p:sp>
        </mc:Choice>
        <mc:Fallback xmlns="">
          <p:sp>
            <p:nvSpPr>
              <p:cNvPr id="7" name="Rectangle 6"/>
              <p:cNvSpPr>
                <a:spLocks noRot="1" noChangeAspect="1" noMove="1" noResize="1" noEditPoints="1" noAdjustHandles="1" noChangeArrowheads="1" noChangeShapeType="1" noTextEdit="1"/>
              </p:cNvSpPr>
              <p:nvPr/>
            </p:nvSpPr>
            <p:spPr>
              <a:xfrm>
                <a:off x="5105400" y="3314670"/>
                <a:ext cx="3013389" cy="876330"/>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ectangle 7"/>
              <p:cNvSpPr/>
              <p:nvPr/>
            </p:nvSpPr>
            <p:spPr>
              <a:xfrm>
                <a:off x="5105400" y="4343400"/>
                <a:ext cx="2181944" cy="115679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2400" i="0" smtClean="0">
                          <a:latin typeface="Cambria Math"/>
                          <a:ea typeface="ＭＳ Ｐゴシック" charset="-128"/>
                        </a:rPr>
                        <m:t>θ</m:t>
                      </m:r>
                      <m:r>
                        <a:rPr lang="en-US" sz="2400" i="0">
                          <a:latin typeface="Cambria Math"/>
                          <a:ea typeface="ＭＳ Ｐゴシック" charset="-128"/>
                        </a:rPr>
                        <m:t> =</m:t>
                      </m:r>
                      <m:r>
                        <a:rPr lang="en-US" sz="2400" i="0" smtClean="0">
                          <a:latin typeface="Cambria Math"/>
                          <a:ea typeface="ＭＳ Ｐゴシック" charset="-128"/>
                        </a:rPr>
                        <m:t> </m:t>
                      </m:r>
                      <m:sSub>
                        <m:sSubPr>
                          <m:ctrlPr>
                            <a:rPr lang="en-US" sz="2400" i="1">
                              <a:latin typeface="Cambria Math"/>
                              <a:ea typeface="ＭＳ Ｐゴシック" charset="-128"/>
                            </a:rPr>
                          </m:ctrlPr>
                        </m:sSubPr>
                        <m:e>
                          <m:f>
                            <m:fPr>
                              <m:ctrlPr>
                                <a:rPr lang="en-US" sz="2400" i="1" smtClean="0">
                                  <a:latin typeface="Cambria Math"/>
                                  <a:ea typeface="ＭＳ Ｐゴシック" charset="-128"/>
                                </a:rPr>
                              </m:ctrlPr>
                            </m:fPr>
                            <m:num>
                              <m:r>
                                <a:rPr lang="en-US" sz="2400" b="0" i="0" smtClean="0">
                                  <a:latin typeface="Cambria Math"/>
                                  <a:ea typeface="ＭＳ Ｐゴシック" charset="-128"/>
                                </a:rPr>
                                <m:t>[</m:t>
                              </m:r>
                              <m:r>
                                <m:rPr>
                                  <m:sty m:val="p"/>
                                </m:rPr>
                                <a:rPr lang="en-US" sz="2400" b="0" i="0" smtClean="0">
                                  <a:latin typeface="Cambria Math"/>
                                  <a:ea typeface="ＭＳ Ｐゴシック" charset="-128"/>
                                </a:rPr>
                                <m:t>L</m:t>
                              </m:r>
                              <m:r>
                                <a:rPr lang="en-US" sz="2400" b="0" i="0" smtClean="0">
                                  <a:latin typeface="Cambria Math"/>
                                  <a:ea typeface="ＭＳ Ｐゴシック" charset="-128"/>
                                </a:rPr>
                                <m:t>]</m:t>
                              </m:r>
                            </m:num>
                            <m:den>
                              <m:r>
                                <a:rPr lang="en-US" sz="2400" i="0">
                                  <a:latin typeface="Cambria Math"/>
                                  <a:ea typeface="ＭＳ Ｐゴシック" charset="-128"/>
                                </a:rPr>
                                <m:t>[</m:t>
                              </m:r>
                              <m:r>
                                <m:rPr>
                                  <m:sty m:val="p"/>
                                </m:rPr>
                                <a:rPr lang="en-US" sz="2400" i="0">
                                  <a:latin typeface="Cambria Math"/>
                                  <a:ea typeface="ＭＳ Ｐゴシック" charset="-128"/>
                                </a:rPr>
                                <m:t>L</m:t>
                              </m:r>
                              <m:r>
                                <a:rPr lang="en-US" sz="2400" b="0" i="0" smtClean="0">
                                  <a:latin typeface="Cambria Math"/>
                                  <a:ea typeface="ＭＳ Ｐゴシック" charset="-128"/>
                                </a:rPr>
                                <m:t>]+</m:t>
                              </m:r>
                              <m:f>
                                <m:fPr>
                                  <m:ctrlPr>
                                    <a:rPr lang="en-US" sz="2400" b="0" i="1" smtClean="0">
                                      <a:latin typeface="Cambria Math"/>
                                      <a:ea typeface="ＭＳ Ｐゴシック" charset="-128"/>
                                    </a:rPr>
                                  </m:ctrlPr>
                                </m:fPr>
                                <m:num>
                                  <m:r>
                                    <a:rPr lang="en-US" sz="2400" b="0" i="0" smtClean="0">
                                      <a:latin typeface="Cambria Math"/>
                                      <a:ea typeface="ＭＳ Ｐゴシック" charset="-128"/>
                                    </a:rPr>
                                    <m:t>1</m:t>
                                  </m:r>
                                </m:num>
                                <m:den>
                                  <m:sSub>
                                    <m:sSubPr>
                                      <m:ctrlPr>
                                        <a:rPr lang="en-US" sz="2400" b="0" i="1" smtClean="0">
                                          <a:latin typeface="Cambria Math"/>
                                          <a:ea typeface="ＭＳ Ｐゴシック" charset="-128"/>
                                        </a:rPr>
                                      </m:ctrlPr>
                                    </m:sSubPr>
                                    <m:e>
                                      <m:r>
                                        <m:rPr>
                                          <m:sty m:val="p"/>
                                        </m:rPr>
                                        <a:rPr lang="en-US" sz="2400" b="0" i="0" smtClean="0">
                                          <a:latin typeface="Cambria Math"/>
                                          <a:ea typeface="ＭＳ Ｐゴシック" charset="-128"/>
                                        </a:rPr>
                                        <m:t>K</m:t>
                                      </m:r>
                                    </m:e>
                                    <m:sub>
                                      <m:r>
                                        <m:rPr>
                                          <m:sty m:val="p"/>
                                        </m:rPr>
                                        <a:rPr lang="en-US" sz="2400" b="0" i="0" smtClean="0">
                                          <a:latin typeface="Cambria Math"/>
                                          <a:ea typeface="ＭＳ Ｐゴシック" charset="-128"/>
                                        </a:rPr>
                                        <m:t>a</m:t>
                                      </m:r>
                                    </m:sub>
                                  </m:sSub>
                                </m:den>
                              </m:f>
                            </m:den>
                          </m:f>
                          <m:r>
                            <a:rPr lang="en-US" sz="2400" b="0" i="0" smtClean="0">
                              <a:latin typeface="Cambria Math"/>
                              <a:ea typeface="ＭＳ Ｐゴシック" charset="-128"/>
                            </a:rPr>
                            <m:t> </m:t>
                          </m:r>
                        </m:e>
                        <m:sub>
                          <m:r>
                            <a:rPr lang="en-US" sz="2400" b="0" i="0" smtClean="0">
                              <a:latin typeface="Cambria Math"/>
                              <a:ea typeface="ＭＳ Ｐゴシック" charset="-128"/>
                            </a:rPr>
                            <m:t> </m:t>
                          </m:r>
                        </m:sub>
                      </m:sSub>
                    </m:oMath>
                  </m:oMathPara>
                </a14:m>
                <a:endParaRPr lang="en-US" sz="2400" dirty="0"/>
              </a:p>
            </p:txBody>
          </p:sp>
        </mc:Choice>
        <mc:Fallback>
          <p:sp>
            <p:nvSpPr>
              <p:cNvPr id="8" name="Rectangle 7"/>
              <p:cNvSpPr>
                <a:spLocks noRot="1" noChangeAspect="1" noMove="1" noResize="1" noEditPoints="1" noAdjustHandles="1" noChangeArrowheads="1" noChangeShapeType="1" noTextEdit="1"/>
              </p:cNvSpPr>
              <p:nvPr/>
            </p:nvSpPr>
            <p:spPr>
              <a:xfrm>
                <a:off x="5105400" y="4343400"/>
                <a:ext cx="2181944" cy="115679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Rectangle 8"/>
              <p:cNvSpPr/>
              <p:nvPr/>
            </p:nvSpPr>
            <p:spPr>
              <a:xfrm>
                <a:off x="5105400" y="5486400"/>
                <a:ext cx="2187457" cy="8588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2400" i="0" smtClean="0">
                          <a:latin typeface="Cambria Math"/>
                          <a:ea typeface="ＭＳ Ｐゴシック" charset="-128"/>
                        </a:rPr>
                        <m:t>θ</m:t>
                      </m:r>
                      <m:r>
                        <a:rPr lang="en-US" sz="2400" i="0">
                          <a:latin typeface="Cambria Math"/>
                          <a:ea typeface="ＭＳ Ｐゴシック" charset="-128"/>
                        </a:rPr>
                        <m:t> =</m:t>
                      </m:r>
                      <m:r>
                        <a:rPr lang="en-US" sz="2400" i="0" smtClean="0">
                          <a:latin typeface="Cambria Math"/>
                          <a:ea typeface="ＭＳ Ｐゴシック" charset="-128"/>
                        </a:rPr>
                        <m:t> </m:t>
                      </m:r>
                      <m:sSub>
                        <m:sSubPr>
                          <m:ctrlPr>
                            <a:rPr lang="en-US" sz="2400" i="1">
                              <a:latin typeface="Cambria Math"/>
                              <a:ea typeface="ＭＳ Ｐゴシック" charset="-128"/>
                            </a:rPr>
                          </m:ctrlPr>
                        </m:sSubPr>
                        <m:e>
                          <m:f>
                            <m:fPr>
                              <m:ctrlPr>
                                <a:rPr lang="en-US" sz="2400" i="1" smtClean="0">
                                  <a:latin typeface="Cambria Math"/>
                                  <a:ea typeface="ＭＳ Ｐゴシック" charset="-128"/>
                                </a:rPr>
                              </m:ctrlPr>
                            </m:fPr>
                            <m:num>
                              <m:r>
                                <a:rPr lang="en-US" sz="2400" b="0" i="0" smtClean="0">
                                  <a:latin typeface="Cambria Math"/>
                                  <a:ea typeface="ＭＳ Ｐゴシック" charset="-128"/>
                                </a:rPr>
                                <m:t>[</m:t>
                              </m:r>
                              <m:r>
                                <m:rPr>
                                  <m:sty m:val="p"/>
                                </m:rPr>
                                <a:rPr lang="en-US" sz="2400" b="0" i="0" smtClean="0">
                                  <a:latin typeface="Cambria Math"/>
                                  <a:ea typeface="ＭＳ Ｐゴシック" charset="-128"/>
                                </a:rPr>
                                <m:t>L</m:t>
                              </m:r>
                              <m:r>
                                <a:rPr lang="en-US" sz="2400" b="0" i="0" smtClean="0">
                                  <a:latin typeface="Cambria Math"/>
                                  <a:ea typeface="ＭＳ Ｐゴシック" charset="-128"/>
                                </a:rPr>
                                <m:t>]</m:t>
                              </m:r>
                            </m:num>
                            <m:den>
                              <m:d>
                                <m:dPr>
                                  <m:begChr m:val="["/>
                                  <m:endChr m:val="]"/>
                                  <m:ctrlPr>
                                    <a:rPr lang="en-US" sz="2400" i="1">
                                      <a:latin typeface="Cambria Math"/>
                                      <a:ea typeface="ＭＳ Ｐゴシック" charset="-128"/>
                                    </a:rPr>
                                  </m:ctrlPr>
                                </m:dPr>
                                <m:e>
                                  <m:r>
                                    <m:rPr>
                                      <m:sty m:val="p"/>
                                    </m:rPr>
                                    <a:rPr lang="en-US" sz="2400" i="0">
                                      <a:latin typeface="Cambria Math"/>
                                      <a:ea typeface="ＭＳ Ｐゴシック" charset="-128"/>
                                    </a:rPr>
                                    <m:t>L</m:t>
                                  </m:r>
                                </m:e>
                              </m:d>
                              <m:r>
                                <a:rPr lang="en-US" sz="2400" b="0" i="0" smtClean="0">
                                  <a:latin typeface="Cambria Math"/>
                                  <a:ea typeface="ＭＳ Ｐゴシック" charset="-128"/>
                                </a:rPr>
                                <m:t>+</m:t>
                              </m:r>
                              <m:sSub>
                                <m:sSubPr>
                                  <m:ctrlPr>
                                    <a:rPr lang="en-US" sz="2400" b="0" i="1" smtClean="0">
                                      <a:latin typeface="Cambria Math"/>
                                      <a:ea typeface="ＭＳ Ｐゴシック" charset="-128"/>
                                    </a:rPr>
                                  </m:ctrlPr>
                                </m:sSubPr>
                                <m:e>
                                  <m:r>
                                    <m:rPr>
                                      <m:sty m:val="p"/>
                                    </m:rPr>
                                    <a:rPr lang="en-US" sz="2400" b="0" i="0" smtClean="0">
                                      <a:latin typeface="Cambria Math"/>
                                      <a:ea typeface="ＭＳ Ｐゴシック" charset="-128"/>
                                    </a:rPr>
                                    <m:t>K</m:t>
                                  </m:r>
                                </m:e>
                                <m:sub>
                                  <m:r>
                                    <m:rPr>
                                      <m:sty m:val="p"/>
                                    </m:rPr>
                                    <a:rPr lang="en-US" sz="2400" b="0" i="0" smtClean="0">
                                      <a:latin typeface="Cambria Math"/>
                                      <a:ea typeface="ＭＳ Ｐゴシック" charset="-128"/>
                                    </a:rPr>
                                    <m:t>d</m:t>
                                  </m:r>
                                </m:sub>
                              </m:sSub>
                            </m:den>
                          </m:f>
                          <m:r>
                            <a:rPr lang="en-US" sz="2400" b="0" i="0" smtClean="0">
                              <a:latin typeface="Cambria Math"/>
                              <a:ea typeface="ＭＳ Ｐゴシック" charset="-128"/>
                            </a:rPr>
                            <m:t> </m:t>
                          </m:r>
                        </m:e>
                        <m:sub>
                          <m:r>
                            <a:rPr lang="en-US" sz="2400" b="0" i="0" smtClean="0">
                              <a:latin typeface="Cambria Math"/>
                              <a:ea typeface="ＭＳ Ｐゴシック" charset="-128"/>
                            </a:rPr>
                            <m:t> </m:t>
                          </m:r>
                        </m:sub>
                      </m:sSub>
                    </m:oMath>
                  </m:oMathPara>
                </a14:m>
                <a:endParaRPr lang="en-US" sz="2400" dirty="0"/>
              </a:p>
            </p:txBody>
          </p:sp>
        </mc:Choice>
        <mc:Fallback>
          <p:sp>
            <p:nvSpPr>
              <p:cNvPr id="9" name="Rectangle 8"/>
              <p:cNvSpPr>
                <a:spLocks noRot="1" noChangeAspect="1" noMove="1" noResize="1" noEditPoints="1" noAdjustHandles="1" noChangeArrowheads="1" noChangeShapeType="1" noTextEdit="1"/>
              </p:cNvSpPr>
              <p:nvPr/>
            </p:nvSpPr>
            <p:spPr>
              <a:xfrm>
                <a:off x="5105400" y="5486400"/>
                <a:ext cx="2187457" cy="85882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5105400" y="838200"/>
                <a:ext cx="4092146" cy="8585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2400" i="0" smtClean="0">
                          <a:latin typeface="Cambria Math"/>
                          <a:ea typeface="ＭＳ Ｐゴシック" charset="-128"/>
                        </a:rPr>
                        <m:t>θ</m:t>
                      </m:r>
                      <m:r>
                        <a:rPr lang="en-US" sz="2400" i="0">
                          <a:latin typeface="Cambria Math"/>
                          <a:ea typeface="ＭＳ Ｐゴシック" charset="-128"/>
                        </a:rPr>
                        <m:t> =</m:t>
                      </m:r>
                      <m:r>
                        <a:rPr lang="en-US" sz="2400" i="0" smtClean="0">
                          <a:latin typeface="Cambria Math"/>
                          <a:ea typeface="ＭＳ Ｐゴシック" charset="-128"/>
                        </a:rPr>
                        <m:t> </m:t>
                      </m:r>
                      <m:sSub>
                        <m:sSubPr>
                          <m:ctrlPr>
                            <a:rPr lang="en-US" sz="2400" i="1">
                              <a:latin typeface="Cambria Math"/>
                              <a:ea typeface="ＭＳ Ｐゴシック" charset="-128"/>
                            </a:rPr>
                          </m:ctrlPr>
                        </m:sSubPr>
                        <m:e>
                          <m:f>
                            <m:fPr>
                              <m:ctrlPr>
                                <a:rPr lang="en-US" sz="2400" i="1" smtClean="0">
                                  <a:latin typeface="Cambria Math"/>
                                  <a:ea typeface="ＭＳ Ｐゴシック" charset="-128"/>
                                </a:rPr>
                              </m:ctrlPr>
                            </m:fPr>
                            <m:num>
                              <m:r>
                                <m:rPr>
                                  <m:sty m:val="p"/>
                                </m:rPr>
                                <a:rPr lang="en-US" sz="2400" b="0" i="0" smtClean="0">
                                  <a:latin typeface="Cambria Math"/>
                                  <a:ea typeface="ＭＳ Ｐゴシック" charset="-128"/>
                                </a:rPr>
                                <m:t>Binding</m:t>
                              </m:r>
                              <m:r>
                                <a:rPr lang="en-US" sz="2400" b="0" i="0" smtClean="0">
                                  <a:latin typeface="Cambria Math"/>
                                  <a:ea typeface="ＭＳ Ｐゴシック" charset="-128"/>
                                </a:rPr>
                                <m:t> </m:t>
                              </m:r>
                              <m:r>
                                <m:rPr>
                                  <m:sty m:val="p"/>
                                </m:rPr>
                                <a:rPr lang="en-US" sz="2400" b="0" i="0" smtClean="0">
                                  <a:latin typeface="Cambria Math"/>
                                  <a:ea typeface="ＭＳ Ｐゴシック" charset="-128"/>
                                </a:rPr>
                                <m:t>Sites</m:t>
                              </m:r>
                              <m:r>
                                <a:rPr lang="en-US" sz="2400" b="0" i="0" smtClean="0">
                                  <a:latin typeface="Cambria Math"/>
                                  <a:ea typeface="ＭＳ Ｐゴシック" charset="-128"/>
                                </a:rPr>
                                <m:t> </m:t>
                              </m:r>
                              <m:r>
                                <m:rPr>
                                  <m:sty m:val="p"/>
                                </m:rPr>
                                <a:rPr lang="en-US" sz="2400" b="0" i="0" smtClean="0">
                                  <a:latin typeface="Cambria Math"/>
                                  <a:ea typeface="ＭＳ Ｐゴシック" charset="-128"/>
                                </a:rPr>
                                <m:t>Occupied</m:t>
                              </m:r>
                            </m:num>
                            <m:den>
                              <m:r>
                                <m:rPr>
                                  <m:sty m:val="p"/>
                                </m:rPr>
                                <a:rPr lang="en-US" sz="2400" b="0" i="0" smtClean="0">
                                  <a:latin typeface="Cambria Math"/>
                                  <a:ea typeface="ＭＳ Ｐゴシック" charset="-128"/>
                                </a:rPr>
                                <m:t>Total</m:t>
                              </m:r>
                              <m:r>
                                <a:rPr lang="en-US" sz="2400" b="0" i="0" smtClean="0">
                                  <a:latin typeface="Cambria Math"/>
                                  <a:ea typeface="ＭＳ Ｐゴシック" charset="-128"/>
                                </a:rPr>
                                <m:t> </m:t>
                              </m:r>
                              <m:r>
                                <m:rPr>
                                  <m:sty m:val="p"/>
                                </m:rPr>
                                <a:rPr lang="en-US" sz="2400" b="0" i="0" smtClean="0">
                                  <a:latin typeface="Cambria Math"/>
                                  <a:ea typeface="ＭＳ Ｐゴシック" charset="-128"/>
                                </a:rPr>
                                <m:t>binding</m:t>
                              </m:r>
                              <m:r>
                                <a:rPr lang="en-US" sz="2400" b="0" i="0" smtClean="0">
                                  <a:latin typeface="Cambria Math"/>
                                  <a:ea typeface="ＭＳ Ｐゴシック" charset="-128"/>
                                </a:rPr>
                                <m:t> </m:t>
                              </m:r>
                              <m:r>
                                <m:rPr>
                                  <m:sty m:val="p"/>
                                </m:rPr>
                                <a:rPr lang="en-US" sz="2400" b="0" i="0" smtClean="0">
                                  <a:latin typeface="Cambria Math"/>
                                  <a:ea typeface="ＭＳ Ｐゴシック" charset="-128"/>
                                </a:rPr>
                                <m:t>sites</m:t>
                              </m:r>
                            </m:den>
                          </m:f>
                          <m:r>
                            <a:rPr lang="en-US" sz="2400" b="0" i="0" smtClean="0">
                              <a:latin typeface="Cambria Math"/>
                              <a:ea typeface="ＭＳ Ｐゴシック" charset="-128"/>
                            </a:rPr>
                            <m:t> </m:t>
                          </m:r>
                        </m:e>
                        <m:sub>
                          <m:r>
                            <a:rPr lang="en-US" sz="2400" b="0" i="0" smtClean="0">
                              <a:latin typeface="Cambria Math"/>
                              <a:ea typeface="ＭＳ Ｐゴシック" charset="-128"/>
                            </a:rPr>
                            <m:t> </m:t>
                          </m:r>
                        </m:sub>
                      </m:sSub>
                    </m:oMath>
                  </m:oMathPara>
                </a14:m>
                <a:endParaRPr lang="en-US" sz="2400" dirty="0"/>
              </a:p>
            </p:txBody>
          </p:sp>
        </mc:Choice>
        <mc:Fallback xmlns="">
          <p:sp>
            <p:nvSpPr>
              <p:cNvPr id="10" name="Rectangle 9"/>
              <p:cNvSpPr>
                <a:spLocks noRot="1" noChangeAspect="1" noMove="1" noResize="1" noEditPoints="1" noAdjustHandles="1" noChangeArrowheads="1" noChangeShapeType="1" noTextEdit="1"/>
              </p:cNvSpPr>
              <p:nvPr/>
            </p:nvSpPr>
            <p:spPr>
              <a:xfrm>
                <a:off x="5105400" y="838200"/>
                <a:ext cx="4092146" cy="858505"/>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689547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l"/>
            <a:r>
              <a:rPr lang="en-US" sz="2800" dirty="0" smtClean="0">
                <a:latin typeface="Book Antiqua" pitchFamily="18" charset="0"/>
              </a:rPr>
              <a:t>4I. Ligand Binding: Graphical Analysis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9</a:t>
            </a:fld>
            <a:endParaRPr lang="en-US">
              <a:solidFill>
                <a:schemeClr val="tx1"/>
              </a:solidFill>
            </a:endParaRPr>
          </a:p>
        </p:txBody>
      </p:sp>
      <p:sp>
        <p:nvSpPr>
          <p:cNvPr id="21" name="Rectangle 1027"/>
          <p:cNvSpPr txBox="1">
            <a:spLocks noChangeArrowheads="1"/>
          </p:cNvSpPr>
          <p:nvPr/>
        </p:nvSpPr>
        <p:spPr>
          <a:xfrm>
            <a:off x="381000" y="990600"/>
            <a:ext cx="8558212" cy="5486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Bef>
                <a:spcPts val="0"/>
              </a:spcBef>
              <a:buFont typeface="Wingdings" pitchFamily="2" charset="2"/>
              <a:buChar char="§"/>
              <a:defRPr/>
            </a:pPr>
            <a:r>
              <a:rPr lang="el-GR" sz="2800" dirty="0" smtClean="0">
                <a:latin typeface="Book Antiqua" pitchFamily="18" charset="0"/>
                <a:ea typeface="ＭＳ Ｐゴシック" charset="-128"/>
              </a:rPr>
              <a:t>θ</a:t>
            </a:r>
            <a:r>
              <a:rPr lang="en-US" sz="2800" dirty="0" smtClean="0">
                <a:latin typeface="Book Antiqua" pitchFamily="18" charset="0"/>
                <a:ea typeface="ＭＳ Ｐゴシック" charset="-128"/>
              </a:rPr>
              <a:t> is a hyperbolic function of [L]</a:t>
            </a:r>
          </a:p>
          <a:p>
            <a:pPr>
              <a:lnSpc>
                <a:spcPct val="90000"/>
              </a:lnSpc>
              <a:spcBef>
                <a:spcPts val="0"/>
              </a:spcBef>
              <a:buFont typeface="Wingdings" pitchFamily="2" charset="2"/>
              <a:buChar char="§"/>
              <a:defRPr/>
            </a:pPr>
            <a:endParaRPr lang="en-US" sz="2800" dirty="0" smtClean="0">
              <a:latin typeface="Book Antiqua" pitchFamily="18" charset="0"/>
              <a:ea typeface="ＭＳ Ｐゴシック" charset="-128"/>
            </a:endParaRPr>
          </a:p>
          <a:p>
            <a:pPr>
              <a:lnSpc>
                <a:spcPct val="90000"/>
              </a:lnSpc>
              <a:spcBef>
                <a:spcPts val="0"/>
              </a:spcBef>
              <a:buFont typeface="Wingdings" pitchFamily="2" charset="2"/>
              <a:buChar char="§"/>
              <a:defRPr/>
            </a:pPr>
            <a:r>
              <a:rPr lang="en-US" sz="2800" dirty="0" smtClean="0">
                <a:latin typeface="Book Antiqua" pitchFamily="18" charset="0"/>
                <a:ea typeface="ＭＳ Ｐゴシック" charset="-128"/>
              </a:rPr>
              <a:t>Experimentally</a:t>
            </a:r>
          </a:p>
          <a:p>
            <a:pPr lvl="1">
              <a:lnSpc>
                <a:spcPct val="90000"/>
              </a:lnSpc>
              <a:spcBef>
                <a:spcPts val="0"/>
              </a:spcBef>
              <a:defRPr/>
            </a:pPr>
            <a:r>
              <a:rPr lang="en-US" sz="2400" dirty="0" smtClean="0">
                <a:latin typeface="Book Antiqua" pitchFamily="18" charset="0"/>
                <a:ea typeface="ＭＳ Ｐゴシック" charset="-128"/>
              </a:rPr>
              <a:t>[L] is known</a:t>
            </a:r>
          </a:p>
          <a:p>
            <a:pPr lvl="1">
              <a:lnSpc>
                <a:spcPct val="90000"/>
              </a:lnSpc>
              <a:spcBef>
                <a:spcPts val="0"/>
              </a:spcBef>
              <a:defRPr/>
            </a:pPr>
            <a:r>
              <a:rPr lang="en-US" sz="2400" dirty="0" err="1" smtClean="0">
                <a:latin typeface="Book Antiqua" pitchFamily="18" charset="0"/>
                <a:ea typeface="ＭＳ Ｐゴシック" charset="-128"/>
              </a:rPr>
              <a:t>K</a:t>
            </a:r>
            <a:r>
              <a:rPr lang="en-US" sz="2400" baseline="-25000" dirty="0" err="1" smtClean="0">
                <a:latin typeface="Book Antiqua" pitchFamily="18" charset="0"/>
                <a:ea typeface="ＭＳ Ｐゴシック" charset="-128"/>
              </a:rPr>
              <a:t>d</a:t>
            </a:r>
            <a:r>
              <a:rPr lang="en-US" sz="2400" dirty="0" smtClean="0">
                <a:latin typeface="Book Antiqua" pitchFamily="18" charset="0"/>
                <a:ea typeface="ＭＳ Ｐゴシック" charset="-128"/>
              </a:rPr>
              <a:t> can be determined graphically or via least-squares regression</a:t>
            </a:r>
            <a:endParaRPr lang="en-US" sz="2800" dirty="0">
              <a:latin typeface="Book Antiqua" pitchFamily="18" charset="0"/>
              <a:ea typeface="ＭＳ Ｐゴシック" charset="-128"/>
            </a:endParaRPr>
          </a:p>
        </p:txBody>
      </p:sp>
      <p:pic>
        <p:nvPicPr>
          <p:cNvPr id="7"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7185"/>
          <a:stretch/>
        </p:blipFill>
        <p:spPr bwMode="auto">
          <a:xfrm>
            <a:off x="609600" y="3200400"/>
            <a:ext cx="4965700" cy="3546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486400" y="3352800"/>
            <a:ext cx="3276600" cy="2554545"/>
          </a:xfrm>
          <a:prstGeom prst="rect">
            <a:avLst/>
          </a:prstGeom>
          <a:noFill/>
        </p:spPr>
        <p:txBody>
          <a:bodyPr wrap="square" rtlCol="0">
            <a:spAutoFit/>
          </a:bodyPr>
          <a:lstStyle/>
          <a:p>
            <a:r>
              <a:rPr lang="en-US" sz="2400" dirty="0" smtClean="0">
                <a:latin typeface="Book Antiqua" pitchFamily="18" charset="0"/>
              </a:rPr>
              <a:t>When [L] = </a:t>
            </a:r>
            <a:r>
              <a:rPr lang="en-US" sz="2400" dirty="0" err="1" smtClean="0">
                <a:latin typeface="Book Antiqua" pitchFamily="18" charset="0"/>
              </a:rPr>
              <a:t>K</a:t>
            </a:r>
            <a:r>
              <a:rPr lang="en-US" sz="2400" baseline="-25000" dirty="0" err="1" smtClean="0">
                <a:latin typeface="Book Antiqua" pitchFamily="18" charset="0"/>
              </a:rPr>
              <a:t>d</a:t>
            </a:r>
            <a:r>
              <a:rPr lang="en-US" sz="2400" baseline="-25000" dirty="0" smtClean="0">
                <a:latin typeface="Book Antiqua" pitchFamily="18" charset="0"/>
              </a:rPr>
              <a:t>, </a:t>
            </a:r>
            <a:r>
              <a:rPr lang="el-GR" sz="2400" dirty="0" smtClean="0">
                <a:latin typeface="Book Antiqua" pitchFamily="18" charset="0"/>
                <a:ea typeface="ＭＳ Ｐゴシック" charset="-128"/>
              </a:rPr>
              <a:t>θ</a:t>
            </a:r>
            <a:r>
              <a:rPr lang="en-US" sz="2400" dirty="0" smtClean="0">
                <a:latin typeface="Book Antiqua" pitchFamily="18" charset="0"/>
                <a:ea typeface="ＭＳ Ｐゴシック" charset="-128"/>
              </a:rPr>
              <a:t> = 0.5.</a:t>
            </a:r>
          </a:p>
          <a:p>
            <a:endParaRPr lang="en-US" sz="2400" baseline="-25000" dirty="0">
              <a:latin typeface="Book Antiqua" pitchFamily="18" charset="0"/>
              <a:ea typeface="ＭＳ Ｐゴシック" charset="-128"/>
            </a:endParaRPr>
          </a:p>
          <a:p>
            <a:r>
              <a:rPr lang="en-US" sz="2400" dirty="0" smtClean="0">
                <a:latin typeface="Book Antiqua" pitchFamily="18" charset="0"/>
                <a:ea typeface="ＭＳ Ｐゴシック" charset="-128"/>
              </a:rPr>
              <a:t>[L] &lt; </a:t>
            </a:r>
            <a:r>
              <a:rPr lang="en-US" sz="2400" dirty="0" err="1" smtClean="0">
                <a:latin typeface="Book Antiqua" pitchFamily="18" charset="0"/>
              </a:rPr>
              <a:t>K</a:t>
            </a:r>
            <a:r>
              <a:rPr lang="en-US" sz="2400" baseline="-25000" dirty="0" err="1" smtClean="0">
                <a:latin typeface="Book Antiqua" pitchFamily="18" charset="0"/>
              </a:rPr>
              <a:t>d</a:t>
            </a:r>
            <a:r>
              <a:rPr lang="en-US" sz="2400" dirty="0" smtClean="0">
                <a:latin typeface="Book Antiqua" pitchFamily="18" charset="0"/>
              </a:rPr>
              <a:t>, progressively less of the protein has ligand bound.</a:t>
            </a:r>
          </a:p>
          <a:p>
            <a:endParaRPr lang="en-US" sz="2400" dirty="0">
              <a:latin typeface="Book Antiqua" pitchFamily="18" charset="0"/>
            </a:endParaRPr>
          </a:p>
          <a:p>
            <a:r>
              <a:rPr lang="el-GR" sz="2400" dirty="0">
                <a:latin typeface="Book Antiqua" pitchFamily="18" charset="0"/>
                <a:ea typeface="ＭＳ Ｐゴシック" charset="-128"/>
              </a:rPr>
              <a:t>θ</a:t>
            </a:r>
            <a:r>
              <a:rPr lang="en-US" sz="2400" dirty="0">
                <a:latin typeface="Book Antiqua" pitchFamily="18" charset="0"/>
                <a:ea typeface="ＭＳ Ｐゴシック" charset="-128"/>
              </a:rPr>
              <a:t> = </a:t>
            </a:r>
            <a:r>
              <a:rPr lang="en-US" sz="2400" dirty="0" smtClean="0">
                <a:latin typeface="Book Antiqua" pitchFamily="18" charset="0"/>
                <a:ea typeface="ＭＳ Ｐゴシック" charset="-128"/>
              </a:rPr>
              <a:t>0.9, </a:t>
            </a:r>
            <a:r>
              <a:rPr lang="en-US" sz="2400" dirty="0">
                <a:latin typeface="Book Antiqua" pitchFamily="18" charset="0"/>
              </a:rPr>
              <a:t>[L] </a:t>
            </a:r>
            <a:r>
              <a:rPr lang="en-US" sz="2400" dirty="0" smtClean="0">
                <a:latin typeface="Book Antiqua" pitchFamily="18" charset="0"/>
              </a:rPr>
              <a:t>= 9 x </a:t>
            </a:r>
            <a:r>
              <a:rPr lang="en-US" sz="2400" dirty="0" err="1">
                <a:latin typeface="Book Antiqua" pitchFamily="18" charset="0"/>
              </a:rPr>
              <a:t>K</a:t>
            </a:r>
            <a:r>
              <a:rPr lang="en-US" sz="2400" baseline="-25000" dirty="0" err="1">
                <a:latin typeface="Book Antiqua" pitchFamily="18" charset="0"/>
              </a:rPr>
              <a:t>d</a:t>
            </a:r>
            <a:endParaRPr lang="en-US" sz="2400" dirty="0">
              <a:latin typeface="Book Antiqua" pitchFamily="18" charset="0"/>
            </a:endParaRPr>
          </a:p>
        </p:txBody>
      </p:sp>
    </p:spTree>
    <p:extLst>
      <p:ext uri="{BB962C8B-B14F-4D97-AF65-F5344CB8AC3E}">
        <p14:creationId xmlns:p14="http://schemas.microsoft.com/office/powerpoint/2010/main" val="11160288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4086</TotalTime>
  <Words>1858</Words>
  <Application>Microsoft Office PowerPoint</Application>
  <PresentationFormat>On-screen Show (4:3)</PresentationFormat>
  <Paragraphs>302</Paragraphs>
  <Slides>37</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Office Theme</vt:lpstr>
      <vt:lpstr>CS ChemDraw Drawing</vt:lpstr>
      <vt:lpstr>PowerPoint Presentation</vt:lpstr>
      <vt:lpstr>1. Protein Function</vt:lpstr>
      <vt:lpstr>2. Globular Protein Functions</vt:lpstr>
      <vt:lpstr>3. Interaction with Other Molecules</vt:lpstr>
      <vt:lpstr>3. Interaction with Other Molecules</vt:lpstr>
      <vt:lpstr>4. Ligand Binding: Quantitative Description</vt:lpstr>
      <vt:lpstr>4. Ligand Binding: Quantitative Description</vt:lpstr>
      <vt:lpstr>4. Ligand Binding: Quantitative Description</vt:lpstr>
      <vt:lpstr>4I. Ligand Binding: Graphical Analysis</vt:lpstr>
      <vt:lpstr>4Ib. Binding of O2 to Myoglobin is Hyperbolic</vt:lpstr>
      <vt:lpstr>4Ic. Binding Strengths</vt:lpstr>
      <vt:lpstr>5. Binding Specificity Models</vt:lpstr>
      <vt:lpstr>5. Binding Specificity</vt:lpstr>
      <vt:lpstr>6. The Complexity of Ligand Binding</vt:lpstr>
      <vt:lpstr>6I. O2 binding to the Protoporphyrin IX core</vt:lpstr>
      <vt:lpstr>6II. O2 binding in Myoglobin</vt:lpstr>
      <vt:lpstr>6III. O2 binding in Hemoglobin</vt:lpstr>
      <vt:lpstr>6IIIb. Hemoglobin Structure</vt:lpstr>
      <vt:lpstr>6IIIc. Hemoglobin Tense State (T State) Structure</vt:lpstr>
      <vt:lpstr>6IIIc. Hemoglobin Tense State (T State) Structure</vt:lpstr>
      <vt:lpstr>6IIId. T State to Relaxed (R) State Transition</vt:lpstr>
      <vt:lpstr>6IIId. T State to Relaxed (R) State Transition</vt:lpstr>
      <vt:lpstr>6IIId. T State to Relaxed (R) State Transition</vt:lpstr>
      <vt:lpstr>6IIIe. The Reversibility and Cooperativity of            O2-Hemoglobin Binding</vt:lpstr>
      <vt:lpstr>O2-Myoglobin Binding Profile</vt:lpstr>
      <vt:lpstr>6IIIe. The Reversibility and Cooperativity of            O2-Hemoglobin Binding</vt:lpstr>
      <vt:lpstr>O2-Hemoglobin Binding Profile</vt:lpstr>
      <vt:lpstr>6IIIe. The Reversibility and Cooperativity of            O2-Hemoglobin Binding</vt:lpstr>
      <vt:lpstr>7. Modulators for Allosteric Proteins</vt:lpstr>
      <vt:lpstr>8. Cooperativity and Variations in Structural      Stability</vt:lpstr>
      <vt:lpstr>9. Cooperative Ligand Binding: Quantitative Description</vt:lpstr>
      <vt:lpstr>9. Cooperative Ligand Binding: Quantitative Description</vt:lpstr>
      <vt:lpstr>Hill Plot</vt:lpstr>
      <vt:lpstr>10. Two Models for Cooperative Binding</vt:lpstr>
      <vt:lpstr>The Concerted Model</vt:lpstr>
      <vt:lpstr>10. Two Models for Cooperative Binding</vt:lpstr>
      <vt:lpstr>The Sequential Model</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atinoco9278</dc:creator>
  <cp:lastModifiedBy>atinoco9278</cp:lastModifiedBy>
  <cp:revision>169</cp:revision>
  <dcterms:created xsi:type="dcterms:W3CDTF">2012-12-24T03:15:39Z</dcterms:created>
  <dcterms:modified xsi:type="dcterms:W3CDTF">2013-01-31T14:57:27Z</dcterms:modified>
</cp:coreProperties>
</file>