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89" r:id="rId3"/>
    <p:sldId id="275" r:id="rId4"/>
    <p:sldId id="278" r:id="rId5"/>
    <p:sldId id="279" r:id="rId6"/>
    <p:sldId id="280" r:id="rId7"/>
    <p:sldId id="281" r:id="rId8"/>
    <p:sldId id="283" r:id="rId9"/>
    <p:sldId id="282" r:id="rId10"/>
    <p:sldId id="284" r:id="rId11"/>
    <p:sldId id="285" r:id="rId12"/>
    <p:sldId id="274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7" autoAdjust="0"/>
    <p:restoredTop sz="94660"/>
  </p:normalViewPr>
  <p:slideViewPr>
    <p:cSldViewPr>
      <p:cViewPr>
        <p:scale>
          <a:sx n="50" d="100"/>
          <a:sy n="50" d="100"/>
        </p:scale>
        <p:origin x="-2165" y="-7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4235-7BC6-4C7B-82F2-D1EE6A928500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BE28-E52B-4931-BD96-1FC174FB752C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41D-4205-4A66-A79E-BFBD9BC8E88B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1A1-5021-42B7-BCCB-5BB1D9EB2441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AF1E-6275-4BFA-810B-24052C90894A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3BF1-9655-43EF-94EF-C4C623D429C4}" type="datetime1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8EF9-F750-4113-9359-05CE6B2B52EA}" type="datetime1">
              <a:rPr lang="en-US" smtClean="0"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D8E9-AEA6-412A-8236-F33C81727B5E}" type="datetime1">
              <a:rPr lang="en-US" smtClean="0"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9A41-CD41-4C65-97CC-6AC123F0E62C}" type="datetime1">
              <a:rPr lang="en-US" smtClean="0"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096-B86B-4E87-8420-A2A0CC7E2B3D}" type="datetime1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443-D062-4106-B790-29CFB387FE1B}" type="datetime1">
              <a:rPr lang="en-US" smtClean="0"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EA1-70FE-4FFC-A625-40DC06360AD5}" type="datetime1">
              <a:rPr lang="en-US" smtClean="0"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1430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Binding and Structural Factors that Influence Protein Function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And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The Application of Protein Function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2900" dirty="0" smtClean="0">
                <a:latin typeface="Book Antiqua" pitchFamily="18" charset="0"/>
              </a:rPr>
              <a:t>Chapter 5 (Page 170-182)</a:t>
            </a:r>
          </a:p>
          <a:p>
            <a:pPr algn="ctr">
              <a:tabLst>
                <a:tab pos="2060575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1IV. </a:t>
            </a:r>
            <a:r>
              <a:rPr lang="en-US" sz="2800" dirty="0" smtClean="0">
                <a:latin typeface="Book Antiqua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 Effect on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binding to Hemoglobin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748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binds as a </a:t>
            </a: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carbamate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group to the </a:t>
            </a:r>
            <a:r>
              <a:rPr lang="el-G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-amino group at the amino-terminal end of each globin chain, forming </a:t>
            </a: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carbaminohemoglobin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. </a:t>
            </a:r>
            <a:b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</a:br>
            <a:endParaRPr lang="en-U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This reaction produces 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, which contributes to the Bohr effect.</a:t>
            </a: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The bound </a:t>
            </a: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carbamates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also form additional salt bridges that stabilize the T state and promote the release of 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38248"/>
              </p:ext>
            </p:extLst>
          </p:nvPr>
        </p:nvGraphicFramePr>
        <p:xfrm>
          <a:off x="1898650" y="1143000"/>
          <a:ext cx="5345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S ChemDraw Drawing" r:id="rId3" imgW="5344742" imgH="987552" progId="ChemDraw.Document.6.0">
                  <p:embed/>
                </p:oleObj>
              </mc:Choice>
              <mc:Fallback>
                <p:oleObj name="CS ChemDraw Drawing" r:id="rId3" imgW="5344742" imgH="98755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650" y="1143000"/>
                        <a:ext cx="5345113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1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1IV. </a:t>
            </a:r>
            <a:r>
              <a:rPr lang="en-US" sz="2800" dirty="0" smtClean="0">
                <a:latin typeface="Book Antiqua" pitchFamily="18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 Effect on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binding to Hemoglobin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1392174"/>
            <a:ext cx="7872984" cy="4475226"/>
            <a:chOff x="990600" y="1392174"/>
            <a:chExt cx="7872984" cy="4475226"/>
          </a:xfrm>
        </p:grpSpPr>
        <p:pic>
          <p:nvPicPr>
            <p:cNvPr id="7" name="Picture 4" descr="http://www.medquarterly.co.uk/mq88V1/MQIMAGES/Notes/Biochemistry/Proteins_html_m6d5108c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392174"/>
              <a:ext cx="7872984" cy="4475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781800" y="2667000"/>
              <a:ext cx="1066800" cy="289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1800" y="26670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13.3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kPa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683913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kPa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9530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kPa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Heterotropic</a:t>
            </a:r>
            <a:r>
              <a:rPr lang="en-US" sz="2800" dirty="0" smtClean="0">
                <a:latin typeface="Book Antiqua" pitchFamily="18" charset="0"/>
              </a:rPr>
              <a:t> Allosteric Modulation of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   binding to Hemoglobin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5662613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2,3-bisphosphoglycerate (BPG) helps to modulate the release of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to tissues.</a:t>
            </a: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High [BPG] in erythrocytes 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There is an inverse relationship between the binding of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and the binding of BPG to hemoglobin.</a:t>
            </a: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3"/>
          <a:stretch/>
        </p:blipFill>
        <p:spPr bwMode="auto">
          <a:xfrm>
            <a:off x="6119813" y="1828800"/>
            <a:ext cx="27717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5638800"/>
            <a:ext cx="8610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HbBPG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+    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              HbO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+   BPG</a:t>
            </a:r>
            <a:endParaRPr lang="en-US" sz="2400" baseline="30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US" sz="2600" dirty="0" smtClean="0">
              <a:latin typeface="Book Antiqu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5791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59436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Heterotropic</a:t>
            </a:r>
            <a:r>
              <a:rPr lang="en-US" sz="2800" dirty="0" smtClean="0">
                <a:latin typeface="Book Antiqua" pitchFamily="18" charset="0"/>
              </a:rPr>
              <a:t> Allosteric Modulation of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   binding to Hemoglobin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BPG plays an important role in the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physiological adaptation to the lower p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at </a:t>
            </a:r>
            <a:b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    high altitudes.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Lower </a:t>
            </a:r>
            <a:r>
              <a:rPr lang="en-US" sz="2400" dirty="0" smtClean="0">
                <a:latin typeface="Book Antiqua" pitchFamily="18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results in lower 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release in tissues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[BPG] increases to counter this and facilitates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400" baseline="-25000" dirty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release</a:t>
            </a:r>
            <a:endParaRPr lang="en-US" sz="24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2895600" y="3505200"/>
            <a:ext cx="2858262" cy="33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7"/>
          <a:stretch/>
        </p:blipFill>
        <p:spPr bwMode="auto">
          <a:xfrm>
            <a:off x="304800" y="2981980"/>
            <a:ext cx="8534400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Heterotropic</a:t>
            </a:r>
            <a:r>
              <a:rPr lang="en-US" sz="2800" dirty="0" smtClean="0">
                <a:latin typeface="Book Antiqua" pitchFamily="18" charset="0"/>
              </a:rPr>
              <a:t> Allosteric Modulation of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   binding to Hemoglobin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D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One molecule of BPG binds to the central cavity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of HB stabilizing the T state conformation. This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cavity is lined with positively charged AA, 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which interact with the negatively charged BPG.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128657"/>
            <a:ext cx="533400" cy="42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6128657"/>
            <a:ext cx="533400" cy="42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6258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T State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6258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R</a:t>
            </a:r>
            <a:r>
              <a:rPr lang="en-US" sz="2800" dirty="0" smtClean="0">
                <a:latin typeface="Book Antiqua" pitchFamily="18" charset="0"/>
              </a:rPr>
              <a:t> State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0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Summaryof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 binding to Hemoglobin</a:t>
            </a: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Hb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(O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)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+  CO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+ 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+ BPG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          Hb-CO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-H-BPG   +   4O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endParaRPr lang="en-US" sz="2600" dirty="0" smtClean="0">
              <a:latin typeface="Book Antiqu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800" y="29718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5800" y="31242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209800" y="3390901"/>
            <a:ext cx="4114800" cy="4190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209800" y="2133600"/>
            <a:ext cx="4114800" cy="4190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38400" y="1600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binding in lungs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8400" y="374398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release in peripheral tissues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6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A Single AA Mutation in Hemoglobin Results in Impaired Function 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and Disease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16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Sickle Cell Anemia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Sickle-cell anemia is a genetic disease in which an individual has inherited the allele (variant gene) for sickle-cell hemoglobin from both parents.</a:t>
            </a:r>
          </a:p>
          <a:p>
            <a:pPr marL="0" indent="0">
              <a:buNone/>
            </a:pPr>
            <a:endParaRPr lang="en-US" sz="1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Book Antiqua" pitchFamily="18" charset="0"/>
              </a:rPr>
              <a:t>A Val is substituted for a </a:t>
            </a:r>
            <a:r>
              <a:rPr lang="en-US" sz="2800" dirty="0" err="1" smtClean="0">
                <a:latin typeface="Book Antiqua" pitchFamily="18" charset="0"/>
              </a:rPr>
              <a:t>Glu</a:t>
            </a:r>
            <a:r>
              <a:rPr lang="en-US" sz="2800" dirty="0" smtClean="0">
                <a:latin typeface="Book Antiqua" pitchFamily="18" charset="0"/>
              </a:rPr>
              <a:t> at position 6 in the two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Book Antiqua" pitchFamily="18" charset="0"/>
              </a:rPr>
              <a:t> chains forming hemoglobin 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Book Antiqua" pitchFamily="18" charset="0"/>
              </a:rPr>
              <a:t>Two fewer negative charges than normal hemoglobin 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Book Antiqua" pitchFamily="18" charset="0"/>
              </a:rPr>
              <a:t>The Val creates a “sticky” hydrophobic </a:t>
            </a:r>
            <a:r>
              <a:rPr lang="en-US" sz="2400" smtClean="0">
                <a:latin typeface="Book Antiqua" pitchFamily="18" charset="0"/>
              </a:rPr>
              <a:t>contact ,which </a:t>
            </a:r>
            <a:r>
              <a:rPr lang="en-US" sz="2400" dirty="0" smtClean="0">
                <a:latin typeface="Book Antiqua" pitchFamily="18" charset="0"/>
              </a:rPr>
              <a:t>is on the outer surface of the molecule.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Book Antiqua" pitchFamily="18" charset="0"/>
              </a:rPr>
              <a:t>Deoxyhemoglobin</a:t>
            </a:r>
            <a:r>
              <a:rPr lang="en-US" sz="2400" dirty="0" smtClean="0">
                <a:latin typeface="Book Antiqua" pitchFamily="18" charset="0"/>
              </a:rPr>
              <a:t> S is poorly soluble and the “</a:t>
            </a:r>
            <a:r>
              <a:rPr lang="en-US" sz="2400" dirty="0" err="1" smtClean="0">
                <a:latin typeface="Book Antiqua" pitchFamily="18" charset="0"/>
              </a:rPr>
              <a:t>sticky”spots</a:t>
            </a:r>
            <a:r>
              <a:rPr lang="en-US" sz="2400" dirty="0" smtClean="0">
                <a:latin typeface="Book Antiqua" pitchFamily="18" charset="0"/>
              </a:rPr>
              <a:t> cause the protein to associate abnormally with each other forming long, fibrous aggregates </a:t>
            </a:r>
          </a:p>
        </p:txBody>
      </p:sp>
    </p:spTree>
    <p:extLst>
      <p:ext uri="{BB962C8B-B14F-4D97-AF65-F5344CB8AC3E}">
        <p14:creationId xmlns:p14="http://schemas.microsoft.com/office/powerpoint/2010/main" val="22112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2. Formation of </a:t>
            </a:r>
            <a:r>
              <a:rPr lang="en-US" sz="2800" dirty="0" err="1" smtClean="0">
                <a:latin typeface="Book Antiqua" pitchFamily="18" charset="0"/>
              </a:rPr>
              <a:t>Hb</a:t>
            </a:r>
            <a:r>
              <a:rPr lang="en-US" sz="2800" dirty="0" smtClean="0">
                <a:latin typeface="Book Antiqua" pitchFamily="18" charset="0"/>
              </a:rPr>
              <a:t> Strands in Sickle-Cell Anemia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3"/>
          <a:stretch/>
        </p:blipFill>
        <p:spPr bwMode="auto">
          <a:xfrm>
            <a:off x="3300413" y="1371601"/>
            <a:ext cx="2543175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5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Hemoglobin S changes </a:t>
            </a:r>
            <a:r>
              <a:rPr lang="en-US" sz="2800" dirty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ell Structure and 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Transport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334000" cy="5486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Book Antiqua" pitchFamily="18" charset="0"/>
              </a:rPr>
              <a:t>A</a:t>
            </a:r>
            <a:r>
              <a:rPr lang="en-US" sz="2400" dirty="0" smtClean="0">
                <a:latin typeface="Book Antiqua" pitchFamily="18" charset="0"/>
              </a:rPr>
              <a:t>. The insoluble fibers of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deoxygenated hemoglobin </a:t>
            </a:r>
            <a:r>
              <a:rPr lang="en-US" sz="2400" dirty="0" smtClean="0">
                <a:latin typeface="Book Antiqua" pitchFamily="18" charset="0"/>
              </a:rPr>
              <a:t>S </a:t>
            </a:r>
            <a:r>
              <a:rPr lang="en-US" sz="2400" dirty="0" smtClean="0">
                <a:latin typeface="Book Antiqua" pitchFamily="18" charset="0"/>
              </a:rPr>
              <a:t>are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responsible </a:t>
            </a:r>
            <a:r>
              <a:rPr lang="en-US" sz="2400" dirty="0" smtClean="0">
                <a:latin typeface="Book Antiqua" pitchFamily="18" charset="0"/>
              </a:rPr>
              <a:t>for the deformed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   sickle shape of the erythrocytes.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Book Antiqua" pitchFamily="18" charset="0"/>
              </a:rPr>
              <a:t>B</a:t>
            </a:r>
            <a:r>
              <a:rPr lang="en-US" sz="2400" dirty="0" smtClean="0">
                <a:latin typeface="Book Antiqua" pitchFamily="18" charset="0"/>
              </a:rPr>
              <a:t>. The proportion of sickled cells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increases greatly as blood is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deoxygenated.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. Patients have fewer erythrocytes,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suffer lots of pain, and have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difficulty breathing due to much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lower O</a:t>
            </a:r>
            <a:r>
              <a:rPr lang="en-US" sz="2400" baseline="-25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 release.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"/>
          <a:stretch/>
        </p:blipFill>
        <p:spPr bwMode="auto">
          <a:xfrm>
            <a:off x="5638800" y="1371601"/>
            <a:ext cx="2990850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The Complexity of Hemoglobin Binding O</a:t>
            </a:r>
            <a:r>
              <a:rPr lang="en-US" sz="3400" baseline="-25000" dirty="0" smtClean="0">
                <a:latin typeface="Book Antiqua" pitchFamily="18" charset="0"/>
              </a:rPr>
              <a:t>2 </a:t>
            </a:r>
            <a:r>
              <a:rPr lang="en-US" sz="3400" dirty="0" smtClean="0">
                <a:latin typeface="Book Antiqua" pitchFamily="18" charset="0"/>
              </a:rPr>
              <a:t>Beyond </a:t>
            </a:r>
          </a:p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Subunit </a:t>
            </a:r>
            <a:r>
              <a:rPr lang="en-US" sz="3400" dirty="0" err="1" smtClean="0">
                <a:latin typeface="Book Antiqua" pitchFamily="18" charset="0"/>
              </a:rPr>
              <a:t>Cooperativity</a:t>
            </a:r>
            <a:endParaRPr lang="en-US" sz="3400" dirty="0" smtClean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2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4</a:t>
            </a:r>
            <a:r>
              <a:rPr lang="en-US" sz="2800" dirty="0" smtClean="0">
                <a:latin typeface="Book Antiqua" pitchFamily="18" charset="0"/>
              </a:rPr>
              <a:t>. General Stats on Sickle Cell Anemia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A. Untreated homozygous individuals generally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die in childhood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B. Treated individuals have a life expectancy 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the 50s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C. Sickle-cell anemia is prevalent in areas where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malaria is abundant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Book Antiqua" pitchFamily="18" charset="0"/>
              </a:rPr>
              <a:t>Heterozygous individuals exhibit a resistance to malaria </a:t>
            </a:r>
          </a:p>
        </p:txBody>
      </p:sp>
    </p:spTree>
    <p:extLst>
      <p:ext uri="{BB962C8B-B14F-4D97-AF65-F5344CB8AC3E}">
        <p14:creationId xmlns:p14="http://schemas.microsoft.com/office/powerpoint/2010/main" val="35739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Technological Application of 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Protein Function from the 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Immune System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21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Two Types of Immune Systems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Cellular immune 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Targets own cells that have been infected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Destroys viruses and bacteria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Key players: Macrophages, killer T cells (</a:t>
            </a:r>
            <a:r>
              <a:rPr lang="en-US" sz="2400" dirty="0" err="1" smtClean="0">
                <a:latin typeface="Book Antiqua" pitchFamily="18" charset="0"/>
              </a:rPr>
              <a:t>T</a:t>
            </a:r>
            <a:r>
              <a:rPr lang="en-US" sz="2400" baseline="-25000" dirty="0" err="1" smtClean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), and inflammatory cells 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dirty="0" smtClean="0">
                <a:latin typeface="Book Antiqua" pitchFamily="18" charset="0"/>
              </a:rPr>
              <a:t>TH</a:t>
            </a:r>
            <a:r>
              <a:rPr lang="en-US" sz="2400" baseline="-25000" dirty="0" smtClean="0">
                <a:latin typeface="Book Antiqua" pitchFamily="18" charset="0"/>
              </a:rPr>
              <a:t>1</a:t>
            </a:r>
            <a:r>
              <a:rPr lang="en-US" sz="2400" dirty="0" smtClean="0">
                <a:latin typeface="Book Antiqua" pitchFamily="18" charset="0"/>
              </a:rPr>
              <a:t>), T-cell receptors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B. </a:t>
            </a:r>
            <a:r>
              <a:rPr lang="en-US" sz="2800" dirty="0" err="1" smtClean="0">
                <a:latin typeface="Book Antiqua" pitchFamily="18" charset="0"/>
              </a:rPr>
              <a:t>Humoral</a:t>
            </a:r>
            <a:r>
              <a:rPr lang="en-US" sz="2800" dirty="0" smtClean="0">
                <a:latin typeface="Book Antiqua" pitchFamily="18" charset="0"/>
              </a:rPr>
              <a:t> “fluid” immune 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Targets </a:t>
            </a:r>
            <a:r>
              <a:rPr lang="en-US" sz="2400" dirty="0" err="1" smtClean="0">
                <a:latin typeface="Book Antiqua" pitchFamily="18" charset="0"/>
              </a:rPr>
              <a:t>extracelllar</a:t>
            </a:r>
            <a:r>
              <a:rPr lang="en-US" sz="2400" dirty="0" smtClean="0">
                <a:latin typeface="Book Antiqua" pitchFamily="18" charset="0"/>
              </a:rPr>
              <a:t> pathogens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Recognizes foreign proteins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Key players: B-lymphocytes, helper T-cells </a:t>
            </a:r>
            <a:r>
              <a:rPr lang="en-US" sz="2400" dirty="0">
                <a:latin typeface="Book Antiqua" pitchFamily="18" charset="0"/>
              </a:rPr>
              <a:t>(</a:t>
            </a:r>
            <a:r>
              <a:rPr lang="en-US" sz="2400" dirty="0" smtClean="0">
                <a:latin typeface="Book Antiqua" pitchFamily="18" charset="0"/>
              </a:rPr>
              <a:t>TH</a:t>
            </a:r>
            <a:r>
              <a:rPr lang="en-US" sz="2400" baseline="-25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), soluble proteins called </a:t>
            </a:r>
            <a:r>
              <a:rPr lang="en-US" sz="2400" b="1" dirty="0" smtClean="0">
                <a:latin typeface="Book Antiqua" pitchFamily="18" charset="0"/>
              </a:rPr>
              <a:t>antibodies</a:t>
            </a:r>
            <a:r>
              <a:rPr lang="en-US" sz="2400" dirty="0" smtClean="0">
                <a:latin typeface="Book Antiqua" pitchFamily="18" charset="0"/>
              </a:rPr>
              <a:t> (or </a:t>
            </a:r>
            <a:r>
              <a:rPr lang="en-US" sz="2400" dirty="0" err="1" smtClean="0">
                <a:latin typeface="Book Antiqua" pitchFamily="18" charset="0"/>
              </a:rPr>
              <a:t>immunglobulins</a:t>
            </a:r>
            <a:r>
              <a:rPr lang="en-US" sz="2400" dirty="0" smtClean="0">
                <a:latin typeface="Book Antiqua" pitchFamily="18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Antibody-Antigen Interactions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Any molecule or pathogen capable of eliciting an immune response and that specifically binds an antibody is called an antigen.</a:t>
            </a: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An antigen may be a virus, a bacterial cell wall, a protein, or other macromolecule.</a:t>
            </a: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An antibody binds only a particular molecular structure within the antigen, called its antigenic determinant or epitope.</a:t>
            </a: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099304" cy="286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Antibody-Antigen Interactions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07892"/>
            <a:ext cx="8610600" cy="2819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D. Polyclonal antibodies are those produced by many 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 different B lymphocytes responding to one antigen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    and recognize different epitopes.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   </a:t>
            </a:r>
            <a:r>
              <a:rPr lang="en-US" sz="2600" dirty="0" smtClean="0">
                <a:latin typeface="Book Antiqua" pitchFamily="18" charset="0"/>
              </a:rPr>
              <a:t>Monoclonal antibodies are synthesized by a 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population of identical B cells, are homogenous, and 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recognize one epitope on the antigen.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6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Using Antibody-Antigen Interactions for Protein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Identification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There are several techniques that take advantage of antibody-antigen interactions for purifying and detecting specific proteins.</a:t>
            </a:r>
          </a:p>
          <a:p>
            <a:pPr marL="0" indent="0"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A. Protein Purification:</a:t>
            </a:r>
          </a:p>
          <a:p>
            <a:pPr marL="0" indent="0">
              <a:buNone/>
            </a:pP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 - Affinity Chromatography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An antibody is covalently attached to a resin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A protein that </a:t>
            </a:r>
            <a:r>
              <a:rPr lang="en-US" sz="2400" dirty="0" smtClean="0">
                <a:latin typeface="Book Antiqua" pitchFamily="18" charset="0"/>
              </a:rPr>
              <a:t>binds </a:t>
            </a:r>
            <a:r>
              <a:rPr lang="en-US" sz="2400" dirty="0" smtClean="0">
                <a:latin typeface="Book Antiqua" pitchFamily="18" charset="0"/>
              </a:rPr>
              <a:t>the antibody will bind to the column</a:t>
            </a:r>
          </a:p>
          <a:p>
            <a:pPr marL="457200" lvl="1" indent="0">
              <a:buNone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Using Antibody-Antigen Interactions for Protein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Identification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B. Protein Identification:</a:t>
            </a:r>
          </a:p>
          <a:p>
            <a:pPr marL="0" indent="0">
              <a:buNone/>
            </a:pPr>
            <a:r>
              <a:rPr lang="en-US" sz="2800" dirty="0">
                <a:latin typeface="Book Antiqua" pitchFamily="18" charset="0"/>
              </a:rPr>
              <a:t>I</a:t>
            </a:r>
            <a:r>
              <a:rPr lang="en-US" sz="2800" dirty="0" smtClean="0">
                <a:latin typeface="Book Antiqua" pitchFamily="18" charset="0"/>
              </a:rPr>
              <a:t>. Radioactively labeled antibody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label reveals the presence of the protein in solution or its location in a gel.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Can even reveal the location of the protein within a cell.</a:t>
            </a:r>
          </a:p>
          <a:p>
            <a:pPr marL="0" indent="0">
              <a:buNone/>
            </a:pPr>
            <a:endParaRPr lang="en-US" sz="10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II. ELISA (enzyme-linked </a:t>
            </a:r>
            <a:r>
              <a:rPr lang="en-US" sz="2800" dirty="0" err="1" smtClean="0">
                <a:latin typeface="Book Antiqua" pitchFamily="18" charset="0"/>
              </a:rPr>
              <a:t>immunoabsorbent</a:t>
            </a:r>
            <a:r>
              <a:rPr lang="en-US" sz="2800" dirty="0" smtClean="0">
                <a:latin typeface="Book Antiqua" pitchFamily="18" charset="0"/>
              </a:rPr>
              <a:t>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assay)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Based on adsorbing proteins to an inert surface.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Book Antiqua" pitchFamily="18" charset="0"/>
              </a:rPr>
              <a:t>An inexpensive nonspecific protein (i.e. albumin) is used to block unbound areas of the </a:t>
            </a:r>
            <a:r>
              <a:rPr lang="en-US" sz="2400" dirty="0" smtClean="0">
                <a:latin typeface="Book Antiqua" pitchFamily="18" charset="0"/>
              </a:rPr>
              <a:t>surface.</a:t>
            </a:r>
            <a:endParaRPr lang="en-US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Using Antibody-Antigen Interactions for Protein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Identification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surface is treated with a solution containing the primary antibody-an antibody against the protein of interest.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Unbound antibody is washed away and the surface is treated with a solution containing antibodies (secondary antibodies) against the primary antibodies.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These antibodies are linked to an enzymatic reaction that catalyzes the formation of a colored product.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enzyme substrate is added.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Product formation (monitored by color intensity) is proportional to [protein] of interest.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Adsorbent Based Method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/>
        </p:blipFill>
        <p:spPr bwMode="auto">
          <a:xfrm>
            <a:off x="304800" y="1219200"/>
            <a:ext cx="8534400" cy="50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8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Adsorbent Based Method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5"/>
          <a:stretch/>
        </p:blipFill>
        <p:spPr bwMode="auto">
          <a:xfrm>
            <a:off x="1828592" y="1146602"/>
            <a:ext cx="5486608" cy="460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7222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dirty="0">
                <a:latin typeface="Book Antiqua" pitchFamily="18" charset="0"/>
              </a:rPr>
              <a:t>Product formation (monitored by color intensity) </a:t>
            </a:r>
            <a:r>
              <a:rPr lang="en-US" sz="2400" dirty="0" smtClean="0">
                <a:latin typeface="Book Antiqua" pitchFamily="18" charset="0"/>
              </a:rPr>
              <a:t>is proportional </a:t>
            </a:r>
            <a:r>
              <a:rPr lang="en-US" sz="2400" dirty="0">
                <a:latin typeface="Book Antiqua" pitchFamily="18" charset="0"/>
              </a:rPr>
              <a:t>to [protein] of interest.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Hemoglobin in Cellular Respiration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A. Carries 4 O</a:t>
            </a:r>
            <a:r>
              <a:rPr lang="en-US" sz="2800" baseline="-25000" dirty="0" smtClean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molecules from the lung to the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tissues via erythrocytes.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2050" name="Picture 2" descr="http://www.coheadquarters.com/Animations/lngO2hr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360795" cy="40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6302215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 Antiqua" pitchFamily="18" charset="0"/>
              </a:rPr>
              <a:t>Courtesy of www.coheadquarters.com</a:t>
            </a:r>
            <a:endParaRPr lang="en-US" sz="1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Using Antibody-Antigen Interactions for Protein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Identification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III. </a:t>
            </a:r>
            <a:r>
              <a:rPr lang="en-US" sz="2800" dirty="0" err="1" smtClean="0">
                <a:latin typeface="Book Antiqua" pitchFamily="18" charset="0"/>
              </a:rPr>
              <a:t>Immunoblot</a:t>
            </a:r>
            <a:r>
              <a:rPr lang="en-US" sz="2800" dirty="0" smtClean="0">
                <a:latin typeface="Book Antiqua" pitchFamily="18" charset="0"/>
              </a:rPr>
              <a:t> assay (Western Blot)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Proteins that have been </a:t>
            </a:r>
            <a:r>
              <a:rPr lang="en-US" sz="2400" dirty="0" err="1" smtClean="0">
                <a:latin typeface="Book Antiqua" pitchFamily="18" charset="0"/>
              </a:rPr>
              <a:t>seperated</a:t>
            </a:r>
            <a:r>
              <a:rPr lang="en-US" sz="2400" dirty="0" smtClean="0">
                <a:latin typeface="Book Antiqua" pitchFamily="18" charset="0"/>
              </a:rPr>
              <a:t> by SDS PAGE are transferred </a:t>
            </a:r>
            <a:r>
              <a:rPr lang="en-US" sz="2400" dirty="0" err="1" smtClean="0">
                <a:latin typeface="Book Antiqua" pitchFamily="18" charset="0"/>
              </a:rPr>
              <a:t>electrophoretically</a:t>
            </a:r>
            <a:r>
              <a:rPr lang="en-US" sz="2400" dirty="0" smtClean="0">
                <a:latin typeface="Book Antiqua" pitchFamily="18" charset="0"/>
              </a:rPr>
              <a:t> to a nitrocellulose membrane.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membrane is blocked, then </a:t>
            </a:r>
            <a:r>
              <a:rPr lang="en-US" sz="2400" dirty="0" smtClean="0">
                <a:latin typeface="Book Antiqua" pitchFamily="18" charset="0"/>
              </a:rPr>
              <a:t>treated </a:t>
            </a:r>
            <a:r>
              <a:rPr lang="en-US" sz="2400" dirty="0" smtClean="0">
                <a:latin typeface="Book Antiqua" pitchFamily="18" charset="0"/>
              </a:rPr>
              <a:t>with primary and then secondary antibody, which is labeled.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detection of the bound, labeled secondary antibody indicates the presence of the protein of interest.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Provides molecular weight information.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A monoclonal primary antibody </a:t>
            </a:r>
            <a:r>
              <a:rPr lang="en-US" sz="2400" dirty="0" smtClean="0">
                <a:latin typeface="Book Antiqua" pitchFamily="18" charset="0"/>
              </a:rPr>
              <a:t>is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usually more specific than polyclonal antibodies.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Cheaper assay than ELISA but not as quantitative.</a:t>
            </a:r>
            <a:endParaRPr lang="en-US" dirty="0">
              <a:latin typeface="Book Antiqua" pitchFamily="18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buAutoNum type="alphaUcPeriod"/>
            </a:pP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16" y="1011936"/>
            <a:ext cx="4101084" cy="48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Western Blot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867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Band intensities tell you about relative amounts of proteins.</a:t>
            </a:r>
            <a:endParaRPr lang="en-US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Hemoglobin in Cellular Respiration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ook Antiqua" pitchFamily="18" charset="0"/>
              </a:rPr>
              <a:t>B. Carries two end products of cellular respiration,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CO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and </a:t>
            </a:r>
            <a:r>
              <a:rPr lang="en-US" sz="2800" dirty="0">
                <a:latin typeface="Book Antiqua" pitchFamily="18" charset="0"/>
              </a:rPr>
              <a:t>H</a:t>
            </a:r>
            <a:r>
              <a:rPr lang="en-US" sz="2800" baseline="30000" dirty="0" smtClean="0">
                <a:latin typeface="Book Antiqua" pitchFamily="18" charset="0"/>
              </a:rPr>
              <a:t>+</a:t>
            </a:r>
            <a:r>
              <a:rPr lang="en-US" sz="2800" dirty="0" smtClean="0">
                <a:latin typeface="Book Antiqua" pitchFamily="18" charset="0"/>
              </a:rPr>
              <a:t>, from the tissues to the lungs and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kidneys, where they are excreted.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8" name="Picture 2" descr="http://static.sharendipity.com/b/5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3627120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hemistry.wustl.edu/%7Eedudev/LabTutorials/Hemoglobin/images/circula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1981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400550" y="5504765"/>
            <a:ext cx="1847850" cy="591235"/>
          </a:xfrm>
          <a:prstGeom prst="straightConnector1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flipH="1">
            <a:off x="2763982" y="5257800"/>
            <a:ext cx="665018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57822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Mitochondrion:</a:t>
            </a:r>
          </a:p>
          <a:p>
            <a:r>
              <a:rPr lang="en-US" dirty="0" smtClean="0">
                <a:latin typeface="Book Antiqua" pitchFamily="18" charset="0"/>
              </a:rPr>
              <a:t>Site of CO</a:t>
            </a:r>
            <a:r>
              <a:rPr lang="en-US" baseline="-25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</a:t>
            </a:r>
          </a:p>
          <a:p>
            <a:r>
              <a:rPr lang="en-US" dirty="0" smtClean="0">
                <a:latin typeface="Book Antiqua" pitchFamily="18" charset="0"/>
              </a:rPr>
              <a:t>Production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3810000"/>
            <a:ext cx="4267200" cy="293233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772400" y="40386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10200" y="40386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72400" y="4202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O</a:t>
            </a:r>
            <a:r>
              <a:rPr lang="en-US" baseline="-25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4191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CO</a:t>
            </a:r>
            <a:r>
              <a:rPr lang="en-US" baseline="-25000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8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1I. CO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 in Equilibrium with H</a:t>
            </a:r>
            <a:r>
              <a:rPr lang="en-US" sz="2800" baseline="30000" dirty="0" smtClean="0">
                <a:latin typeface="Book Antiqua" pitchFamily="18" charset="0"/>
              </a:rPr>
              <a:t>+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CO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(g)</a:t>
            </a:r>
            <a:r>
              <a:rPr lang="en-US" sz="2800" baseline="-25000" dirty="0" smtClean="0">
                <a:latin typeface="Book Antiqua" pitchFamily="18" charset="0"/>
              </a:rPr>
              <a:t>  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en-US" sz="2800" dirty="0" smtClean="0">
                <a:latin typeface="Book Antiqua" pitchFamily="18" charset="0"/>
              </a:rPr>
              <a:t>+   </a:t>
            </a:r>
            <a:r>
              <a:rPr lang="en-US" sz="2800" dirty="0" smtClean="0">
                <a:latin typeface="Book Antiqua" pitchFamily="18" charset="0"/>
              </a:rPr>
              <a:t>H</a:t>
            </a:r>
            <a:r>
              <a:rPr lang="en-US" sz="2800" baseline="-250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O(l)                 </a:t>
            </a:r>
            <a:r>
              <a:rPr lang="en-US" sz="2800" dirty="0" smtClean="0">
                <a:latin typeface="Book Antiqua" pitchFamily="18" charset="0"/>
              </a:rPr>
              <a:t>H</a:t>
            </a:r>
            <a:r>
              <a:rPr lang="en-US" sz="2800" baseline="30000" dirty="0" smtClean="0">
                <a:latin typeface="Book Antiqua" pitchFamily="18" charset="0"/>
              </a:rPr>
              <a:t>+</a:t>
            </a:r>
            <a:r>
              <a:rPr lang="en-US" sz="2800" dirty="0" smtClean="0">
                <a:latin typeface="Book Antiqua" pitchFamily="18" charset="0"/>
              </a:rPr>
              <a:t>(</a:t>
            </a:r>
            <a:r>
              <a:rPr lang="en-US" sz="2800" dirty="0" err="1" smtClean="0">
                <a:latin typeface="Book Antiqua" pitchFamily="18" charset="0"/>
              </a:rPr>
              <a:t>aq</a:t>
            </a:r>
            <a:r>
              <a:rPr lang="en-US" sz="2800" dirty="0" smtClean="0">
                <a:latin typeface="Book Antiqua" pitchFamily="18" charset="0"/>
              </a:rPr>
              <a:t>)   </a:t>
            </a:r>
            <a:r>
              <a:rPr lang="en-US" sz="2800" dirty="0" smtClean="0">
                <a:latin typeface="Book Antiqua" pitchFamily="18" charset="0"/>
              </a:rPr>
              <a:t>+   </a:t>
            </a:r>
            <a:r>
              <a:rPr lang="en-US" sz="2800" dirty="0" smtClean="0">
                <a:latin typeface="Book Antiqua" pitchFamily="18" charset="0"/>
              </a:rPr>
              <a:t>HCO</a:t>
            </a:r>
            <a:r>
              <a:rPr lang="en-US" sz="2800" baseline="-25000" dirty="0" smtClean="0">
                <a:latin typeface="Book Antiqua" pitchFamily="18" charset="0"/>
              </a:rPr>
              <a:t>3</a:t>
            </a:r>
            <a:r>
              <a:rPr lang="en-US" sz="2800" baseline="30000" dirty="0" smtClean="0">
                <a:latin typeface="Book Antiqua" pitchFamily="18" charset="0"/>
              </a:rPr>
              <a:t>-</a:t>
            </a:r>
            <a:r>
              <a:rPr lang="en-US" sz="2800" dirty="0" smtClean="0">
                <a:latin typeface="Book Antiqua" pitchFamily="18" charset="0"/>
              </a:rPr>
              <a:t>(</a:t>
            </a:r>
            <a:r>
              <a:rPr lang="en-US" sz="2800" dirty="0" err="1">
                <a:latin typeface="Book Antiqua" pitchFamily="18" charset="0"/>
              </a:rPr>
              <a:t>aq</a:t>
            </a:r>
            <a:r>
              <a:rPr lang="en-US" sz="2800" dirty="0">
                <a:latin typeface="Book Antiqua" pitchFamily="18" charset="0"/>
              </a:rPr>
              <a:t>) </a:t>
            </a:r>
            <a:endParaRPr lang="en-US" sz="2800" baseline="-25000" dirty="0" smtClean="0">
              <a:latin typeface="Book Antiqu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The hydration of CO</a:t>
            </a:r>
            <a:r>
              <a:rPr lang="en-US" sz="2800" baseline="-25000" dirty="0" smtClean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to form bicarbonate is catalyzed by carbonic anhydrase.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This process is important in solubilizing CO</a:t>
            </a:r>
            <a:r>
              <a:rPr lang="en-US" sz="2800" baseline="-25000" dirty="0" smtClean="0">
                <a:latin typeface="Book Antiqua" pitchFamily="18" charset="0"/>
              </a:rPr>
              <a:t>2 </a:t>
            </a:r>
            <a:r>
              <a:rPr lang="en-US" sz="2800" dirty="0" smtClean="0">
                <a:latin typeface="Book Antiqua" pitchFamily="18" charset="0"/>
              </a:rPr>
              <a:t>and also for the bicarbonate buffering system in blood.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8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800" dirty="0" smtClean="0">
                <a:latin typeface="Book Antiqua" pitchFamily="18" charset="0"/>
              </a:rPr>
              <a:t>The hydration results in an increase in H</a:t>
            </a:r>
            <a:r>
              <a:rPr lang="en-US" sz="2800" baseline="30000" dirty="0" smtClean="0">
                <a:latin typeface="Book Antiqua" pitchFamily="18" charset="0"/>
              </a:rPr>
              <a:t>+</a:t>
            </a:r>
            <a:r>
              <a:rPr lang="en-US" sz="2800" dirty="0" smtClean="0">
                <a:latin typeface="Book Antiqua" pitchFamily="18" charset="0"/>
              </a:rPr>
              <a:t>, decrease in pH in tissues.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6200" y="1295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14478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1II. The Bohr Effect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715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The binding </a:t>
            </a:r>
            <a:r>
              <a:rPr lang="en-US" sz="2600" dirty="0">
                <a:latin typeface="Book Antiqua" pitchFamily="18" charset="0"/>
              </a:rPr>
              <a:t>of H</a:t>
            </a:r>
            <a:r>
              <a:rPr lang="en-US" sz="2600" baseline="30000" dirty="0" smtClean="0">
                <a:latin typeface="Book Antiqua" pitchFamily="18" charset="0"/>
              </a:rPr>
              <a:t>+</a:t>
            </a:r>
            <a:r>
              <a:rPr lang="en-US" sz="2600" dirty="0">
                <a:latin typeface="Book Antiqua" pitchFamily="18" charset="0"/>
              </a:rPr>
              <a:t> </a:t>
            </a:r>
            <a:r>
              <a:rPr lang="en-US" sz="2600" dirty="0" smtClean="0">
                <a:latin typeface="Book Antiqua" pitchFamily="18" charset="0"/>
              </a:rPr>
              <a:t>and CO</a:t>
            </a:r>
            <a:r>
              <a:rPr lang="en-US" sz="2600" baseline="-25000" dirty="0" smtClean="0">
                <a:latin typeface="Book Antiqua" pitchFamily="18" charset="0"/>
              </a:rPr>
              <a:t>2 </a:t>
            </a:r>
            <a:r>
              <a:rPr lang="en-US" sz="2600" dirty="0" smtClean="0">
                <a:latin typeface="Book Antiqua" pitchFamily="18" charset="0"/>
              </a:rPr>
              <a:t>to hemoglobin is inversely related to the binding of O</a:t>
            </a:r>
            <a:r>
              <a:rPr lang="en-US" sz="2600" baseline="-25000" dirty="0" smtClean="0">
                <a:latin typeface="Book Antiqua" pitchFamily="18" charset="0"/>
              </a:rPr>
              <a:t>2</a:t>
            </a:r>
            <a:r>
              <a:rPr lang="en-US" sz="2600" dirty="0" smtClean="0">
                <a:latin typeface="Book Antiqua" pitchFamily="18" charset="0"/>
              </a:rPr>
              <a:t>, a process known as the Bohr Effect.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600" dirty="0" smtClean="0">
                <a:latin typeface="Book Antiqua" pitchFamily="18" charset="0"/>
              </a:rPr>
              <a:t>Hemoglobin transports about 40% of </a:t>
            </a:r>
            <a:r>
              <a:rPr lang="en-US" sz="2600" dirty="0">
                <a:latin typeface="Book Antiqua" pitchFamily="18" charset="0"/>
              </a:rPr>
              <a:t>the total </a:t>
            </a:r>
            <a:r>
              <a:rPr lang="en-US" sz="2600" dirty="0" smtClean="0">
                <a:latin typeface="Book Antiqua" pitchFamily="18" charset="0"/>
              </a:rPr>
              <a:t>H</a:t>
            </a:r>
            <a:r>
              <a:rPr lang="en-US" sz="2600" baseline="30000" dirty="0">
                <a:latin typeface="Book Antiqua" pitchFamily="18" charset="0"/>
              </a:rPr>
              <a:t>+</a:t>
            </a:r>
            <a:r>
              <a:rPr lang="en-US" sz="2600" dirty="0">
                <a:latin typeface="Book Antiqua" pitchFamily="18" charset="0"/>
              </a:rPr>
              <a:t> and </a:t>
            </a:r>
            <a:r>
              <a:rPr lang="en-US" sz="2600" dirty="0" smtClean="0">
                <a:latin typeface="Book Antiqua" pitchFamily="18" charset="0"/>
              </a:rPr>
              <a:t>15% to 20% CO</a:t>
            </a:r>
            <a:r>
              <a:rPr lang="en-US" sz="2600" baseline="-25000" dirty="0" smtClean="0">
                <a:latin typeface="Book Antiqua" pitchFamily="18" charset="0"/>
              </a:rPr>
              <a:t>2</a:t>
            </a:r>
            <a:r>
              <a:rPr lang="en-US" sz="2600" dirty="0" smtClean="0">
                <a:latin typeface="Book Antiqua" pitchFamily="18" charset="0"/>
              </a:rPr>
              <a:t> formed in tissues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6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600" dirty="0" smtClean="0">
                <a:latin typeface="Book Antiqua" pitchFamily="18" charset="0"/>
              </a:rPr>
              <a:t>At relatively low pH </a:t>
            </a:r>
            <a:r>
              <a:rPr lang="en-US" sz="2600" dirty="0">
                <a:latin typeface="Book Antiqua" pitchFamily="18" charset="0"/>
              </a:rPr>
              <a:t>and high </a:t>
            </a:r>
            <a:r>
              <a:rPr lang="en-US" sz="2600" dirty="0" smtClean="0">
                <a:latin typeface="Book Antiqua" pitchFamily="18" charset="0"/>
              </a:rPr>
              <a:t>CO</a:t>
            </a:r>
            <a:r>
              <a:rPr lang="en-US" sz="2600" baseline="-25000" dirty="0" smtClean="0">
                <a:latin typeface="Book Antiqua" pitchFamily="18" charset="0"/>
              </a:rPr>
              <a:t>2 </a:t>
            </a:r>
            <a:r>
              <a:rPr lang="en-US" sz="2600" dirty="0" smtClean="0">
                <a:latin typeface="Book Antiqua" pitchFamily="18" charset="0"/>
              </a:rPr>
              <a:t>concentration of peripheral tissues, the affinity of hemoglobin for O</a:t>
            </a:r>
            <a:r>
              <a:rPr lang="en-US" sz="2600" baseline="-25000" dirty="0" smtClean="0">
                <a:latin typeface="Book Antiqua" pitchFamily="18" charset="0"/>
              </a:rPr>
              <a:t>2</a:t>
            </a:r>
            <a:r>
              <a:rPr lang="en-US" sz="2600" dirty="0" smtClean="0">
                <a:latin typeface="Book Antiqua" pitchFamily="18" charset="0"/>
              </a:rPr>
              <a:t> decreases as H</a:t>
            </a:r>
            <a:r>
              <a:rPr lang="en-US" sz="2600" baseline="30000" dirty="0">
                <a:latin typeface="Book Antiqua" pitchFamily="18" charset="0"/>
              </a:rPr>
              <a:t>+</a:t>
            </a:r>
            <a:r>
              <a:rPr lang="en-US" sz="2600" dirty="0">
                <a:latin typeface="Book Antiqua" pitchFamily="18" charset="0"/>
              </a:rPr>
              <a:t> and CO</a:t>
            </a:r>
            <a:r>
              <a:rPr lang="en-US" sz="2600" baseline="-25000" dirty="0">
                <a:latin typeface="Book Antiqua" pitchFamily="18" charset="0"/>
              </a:rPr>
              <a:t>2 </a:t>
            </a:r>
            <a:r>
              <a:rPr lang="en-US" sz="2600" dirty="0" smtClean="0">
                <a:latin typeface="Book Antiqua" pitchFamily="18" charset="0"/>
              </a:rPr>
              <a:t>are bound, and O</a:t>
            </a:r>
            <a:r>
              <a:rPr lang="en-US" sz="2600" baseline="-25000" dirty="0" smtClean="0">
                <a:latin typeface="Book Antiqua" pitchFamily="18" charset="0"/>
              </a:rPr>
              <a:t>2 </a:t>
            </a:r>
            <a:r>
              <a:rPr lang="en-US" sz="2600" dirty="0" smtClean="0">
                <a:latin typeface="Book Antiqua" pitchFamily="18" charset="0"/>
              </a:rPr>
              <a:t>is released</a:t>
            </a:r>
          </a:p>
          <a:p>
            <a:pPr marL="514350" indent="-514350">
              <a:spcBef>
                <a:spcPts val="0"/>
              </a:spcBef>
              <a:buAutoNum type="alphaUcPeriod"/>
            </a:pPr>
            <a:endParaRPr lang="en-US" sz="2600" dirty="0">
              <a:latin typeface="Book Antiqua" pitchFamily="18" charset="0"/>
            </a:endParaRPr>
          </a:p>
          <a:p>
            <a:pPr marL="514350" indent="-514350">
              <a:spcBef>
                <a:spcPts val="0"/>
              </a:spcBef>
              <a:buAutoNum type="alphaUcPeriod"/>
            </a:pPr>
            <a:r>
              <a:rPr lang="en-US" sz="2600" dirty="0" smtClean="0">
                <a:latin typeface="Book Antiqua" pitchFamily="18" charset="0"/>
              </a:rPr>
              <a:t>In the capillaries of the lung, as </a:t>
            </a:r>
            <a:r>
              <a:rPr lang="en-US" sz="2400" dirty="0" smtClean="0">
                <a:latin typeface="Book Antiqua" pitchFamily="18" charset="0"/>
              </a:rPr>
              <a:t>CO</a:t>
            </a:r>
            <a:r>
              <a:rPr lang="en-US" sz="2400" baseline="-25000" dirty="0" smtClean="0">
                <a:latin typeface="Book Antiqua" pitchFamily="18" charset="0"/>
              </a:rPr>
              <a:t>2  </a:t>
            </a:r>
            <a:r>
              <a:rPr lang="en-US" sz="2400" dirty="0" smtClean="0">
                <a:latin typeface="Book Antiqua" pitchFamily="18" charset="0"/>
              </a:rPr>
              <a:t>is excreted and the blood pH consequently rises, the affinity of hemoglobin for O</a:t>
            </a:r>
            <a:r>
              <a:rPr lang="en-US" sz="2400" baseline="-25000" dirty="0" smtClean="0">
                <a:latin typeface="Book Antiqua" pitchFamily="18" charset="0"/>
              </a:rPr>
              <a:t>2</a:t>
            </a:r>
            <a:r>
              <a:rPr lang="en-US" sz="2400" dirty="0" smtClean="0">
                <a:latin typeface="Book Antiqua" pitchFamily="18" charset="0"/>
              </a:rPr>
              <a:t> rises</a:t>
            </a:r>
            <a:endParaRPr lang="en-US" sz="26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Le </a:t>
            </a:r>
            <a:r>
              <a:rPr lang="en-US" sz="2800" dirty="0" err="1" smtClean="0">
                <a:latin typeface="Book Antiqua" pitchFamily="18" charset="0"/>
              </a:rPr>
              <a:t>Chatelier’s</a:t>
            </a:r>
            <a:r>
              <a:rPr lang="en-US" sz="2800" dirty="0" smtClean="0">
                <a:latin typeface="Book Antiqua" pitchFamily="18" charset="0"/>
              </a:rPr>
              <a:t> Principle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CO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(g)</a:t>
            </a:r>
            <a:r>
              <a:rPr lang="en-US" sz="2800" baseline="-25000" dirty="0">
                <a:latin typeface="Book Antiqua" pitchFamily="18" charset="0"/>
              </a:rPr>
              <a:t>  </a:t>
            </a:r>
            <a:r>
              <a:rPr lang="en-US" sz="2800" dirty="0">
                <a:latin typeface="Book Antiqua" pitchFamily="18" charset="0"/>
              </a:rPr>
              <a:t> +   H</a:t>
            </a:r>
            <a:r>
              <a:rPr lang="en-US" sz="2800" baseline="-25000" dirty="0">
                <a:latin typeface="Book Antiqua" pitchFamily="18" charset="0"/>
              </a:rPr>
              <a:t>2</a:t>
            </a:r>
            <a:r>
              <a:rPr lang="en-US" sz="2800" dirty="0">
                <a:latin typeface="Book Antiqua" pitchFamily="18" charset="0"/>
              </a:rPr>
              <a:t>O(l)                 H</a:t>
            </a:r>
            <a:r>
              <a:rPr lang="en-US" sz="2800" baseline="30000" dirty="0">
                <a:latin typeface="Book Antiqua" pitchFamily="18" charset="0"/>
              </a:rPr>
              <a:t>+</a:t>
            </a:r>
            <a:r>
              <a:rPr lang="en-US" sz="2800" dirty="0">
                <a:latin typeface="Book Antiqua" pitchFamily="18" charset="0"/>
              </a:rPr>
              <a:t>(</a:t>
            </a:r>
            <a:r>
              <a:rPr lang="en-US" sz="2800" dirty="0" err="1">
                <a:latin typeface="Book Antiqua" pitchFamily="18" charset="0"/>
              </a:rPr>
              <a:t>aq</a:t>
            </a:r>
            <a:r>
              <a:rPr lang="en-US" sz="2800" dirty="0">
                <a:latin typeface="Book Antiqua" pitchFamily="18" charset="0"/>
              </a:rPr>
              <a:t>)   +   HCO</a:t>
            </a:r>
            <a:r>
              <a:rPr lang="en-US" sz="2800" baseline="-25000" dirty="0">
                <a:latin typeface="Book Antiqua" pitchFamily="18" charset="0"/>
              </a:rPr>
              <a:t>3</a:t>
            </a:r>
            <a:r>
              <a:rPr lang="en-US" sz="2800" baseline="30000" dirty="0">
                <a:latin typeface="Book Antiqua" pitchFamily="18" charset="0"/>
              </a:rPr>
              <a:t>-</a:t>
            </a:r>
            <a:r>
              <a:rPr lang="en-US" sz="2800" dirty="0">
                <a:latin typeface="Book Antiqua" pitchFamily="18" charset="0"/>
              </a:rPr>
              <a:t>(</a:t>
            </a:r>
            <a:r>
              <a:rPr lang="en-US" sz="2800" dirty="0" err="1">
                <a:latin typeface="Book Antiqua" pitchFamily="18" charset="0"/>
              </a:rPr>
              <a:t>aq</a:t>
            </a:r>
            <a:r>
              <a:rPr lang="en-US" sz="2800" dirty="0">
                <a:latin typeface="Book Antiqua" pitchFamily="18" charset="0"/>
              </a:rPr>
              <a:t>) </a:t>
            </a:r>
            <a:endParaRPr lang="en-US" sz="2800" baseline="-250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When a system in dynamic equilibrium is disturbed, the system responds so as to minimize the disturbance and return to a state of equilibrium.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If   [reactant]  or  [product]  , </a:t>
            </a:r>
            <a:r>
              <a:rPr lang="en-US" sz="2800" dirty="0" smtClean="0">
                <a:latin typeface="Book Antiqua" pitchFamily="18" charset="0"/>
              </a:rPr>
              <a:t>then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Book Antiqu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Book Antiqua" pitchFamily="18" charset="0"/>
              </a:rPr>
              <a:t>If   [reactant]  or  [product]  , then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Book Antiqua" pitchFamily="18" charset="0"/>
              </a:rPr>
              <a:t> 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6200" y="1295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86200" y="14478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90600" y="3581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0400" y="3609975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48400" y="3771900"/>
            <a:ext cx="2057400" cy="0"/>
          </a:xfrm>
          <a:prstGeom prst="straightConnector1">
            <a:avLst/>
          </a:prstGeom>
          <a:ln w="635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3276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Product(s) Favored</a:t>
            </a:r>
            <a:endParaRPr lang="en-US" sz="2000" b="1" dirty="0">
              <a:latin typeface="Book Antiqua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90600" y="4495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00400" y="44196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4648200"/>
            <a:ext cx="2057400" cy="0"/>
          </a:xfrm>
          <a:prstGeom prst="straightConnector1">
            <a:avLst/>
          </a:prstGeom>
          <a:ln w="63500">
            <a:solidFill>
              <a:schemeClr val="bg2">
                <a:lumMod val="1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41529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Reactant(s) Favored</a:t>
            </a:r>
            <a:endParaRPr lang="en-US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1III. </a:t>
            </a:r>
            <a:r>
              <a:rPr lang="en-US" sz="2800" dirty="0" smtClean="0">
                <a:latin typeface="Book Antiqua" pitchFamily="18" charset="0"/>
              </a:rPr>
              <a:t>pH Effect on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binding to Hemoglobin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6858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Book Antiqua" pitchFamily="18" charset="0"/>
              </a:rPr>
              <a:t>HHb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+    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              HbO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  +   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600" dirty="0" smtClean="0">
              <a:latin typeface="Book Antiqu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12192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13716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/>
        </p:blipFill>
        <p:spPr bwMode="auto">
          <a:xfrm>
            <a:off x="4495800" y="1807964"/>
            <a:ext cx="4390949" cy="42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In the lungs, high [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] </a:t>
            </a:r>
            <a:b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results in binding by hemoglobin and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release.</a:t>
            </a:r>
          </a:p>
          <a:p>
            <a:pPr marL="457200" indent="-457200">
              <a:buAutoNum type="alphaUcPeriod"/>
            </a:pPr>
            <a:endParaRPr lang="en-U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In peripheral tissues, </a:t>
            </a:r>
            <a:r>
              <a:rPr lang="en-US" sz="2400" dirty="0" smtClean="0">
                <a:latin typeface="Book Antiqua" pitchFamily="18" charset="0"/>
              </a:rPr>
              <a:t>low </a:t>
            </a:r>
            <a:r>
              <a:rPr lang="en-US" sz="2400" dirty="0">
                <a:latin typeface="Book Antiqua" pitchFamily="18" charset="0"/>
              </a:rPr>
              <a:t>[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] results in release from hemoglobin 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and 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 binding.</a:t>
            </a: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As   [H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], 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affinity decreases. Actively metabolizing tissues generate H</a:t>
            </a:r>
            <a:r>
              <a:rPr lang="en-US" sz="2400" baseline="30000" dirty="0" smtClean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, lowering the pH of blood near tissues.</a:t>
            </a:r>
            <a:endParaRPr lang="en-US" sz="2400" dirty="0">
              <a:latin typeface="Book Antiqua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95400" y="48006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1III. </a:t>
            </a:r>
            <a:r>
              <a:rPr lang="en-US" sz="2800" dirty="0" smtClean="0">
                <a:latin typeface="Book Antiqua" pitchFamily="18" charset="0"/>
              </a:rPr>
              <a:t>pH Effect on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800" baseline="-25000" dirty="0" smtClean="0">
                <a:solidFill>
                  <a:prstClr val="black"/>
                </a:solidFill>
                <a:latin typeface="Book Antiqua" pitchFamily="18" charset="0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binding to Hemoglobin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latin typeface="Book Antiqua" pitchFamily="18" charset="0"/>
              </a:rPr>
              <a:t>D. 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H</a:t>
            </a:r>
            <a:r>
              <a:rPr lang="en-US" sz="2800" baseline="30000" dirty="0">
                <a:solidFill>
                  <a:prstClr val="black"/>
                </a:solidFill>
                <a:latin typeface="Book Antiqua" pitchFamily="18" charset="0"/>
              </a:rPr>
              <a:t>+</a:t>
            </a:r>
            <a:r>
              <a:rPr lang="en-US" sz="2800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Book Antiqua" pitchFamily="18" charset="0"/>
              </a:rPr>
              <a:t>binds at different sites in hemoglobin than </a:t>
            </a:r>
            <a:r>
              <a:rPr lang="en-US" sz="24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4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600" dirty="0" smtClean="0">
                <a:latin typeface="Book Antiqua" pitchFamily="18" charset="0"/>
              </a:rPr>
              <a:t>, </a:t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dirty="0" smtClean="0">
                <a:latin typeface="Book Antiqua" pitchFamily="18" charset="0"/>
              </a:rPr>
              <a:t>     namely several amino acid residues in the protein.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/>
        </p:blipFill>
        <p:spPr bwMode="auto">
          <a:xfrm>
            <a:off x="457200" y="2142257"/>
            <a:ext cx="4267200" cy="28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200400" y="2438400"/>
            <a:ext cx="16002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2057400"/>
            <a:ext cx="4267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Book Antiqua" pitchFamily="18" charset="0"/>
              </a:rPr>
              <a:t>The H</a:t>
            </a:r>
            <a:r>
              <a:rPr lang="en-US" sz="2500" baseline="30000" dirty="0" smtClean="0">
                <a:latin typeface="Book Antiqua" pitchFamily="18" charset="0"/>
              </a:rPr>
              <a:t>+ </a:t>
            </a:r>
            <a:r>
              <a:rPr lang="en-US" sz="2500" dirty="0" smtClean="0">
                <a:latin typeface="Book Antiqua" pitchFamily="18" charset="0"/>
              </a:rPr>
              <a:t>at His146 (His HC3) engages in an ion pair with Asp94 (Asp FG1), which stabilizes the low </a:t>
            </a:r>
            <a:r>
              <a:rPr lang="en-US" sz="2500" dirty="0" smtClean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500" baseline="-25000" dirty="0" smtClean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500" dirty="0" smtClean="0">
                <a:latin typeface="Book Antiqua" pitchFamily="18" charset="0"/>
              </a:rPr>
              <a:t> affinity T state.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dirty="0" err="1" smtClean="0">
                <a:latin typeface="Book Antiqua" pitchFamily="18" charset="0"/>
              </a:rPr>
              <a:t>pKa</a:t>
            </a:r>
            <a:r>
              <a:rPr lang="en-US" sz="2500" dirty="0" smtClean="0">
                <a:latin typeface="Book Antiqua" pitchFamily="18" charset="0"/>
              </a:rPr>
              <a:t> is 7.6 (T state)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dirty="0" err="1" smtClean="0">
                <a:latin typeface="Book Antiqua" pitchFamily="18" charset="0"/>
              </a:rPr>
              <a:t>pKa</a:t>
            </a:r>
            <a:r>
              <a:rPr lang="en-US" sz="2500" dirty="0" smtClean="0">
                <a:latin typeface="Book Antiqua" pitchFamily="18" charset="0"/>
              </a:rPr>
              <a:t> is 6.0 (R state) because of no ion pairing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500" dirty="0" smtClean="0">
                <a:latin typeface="Book Antiqua" pitchFamily="18" charset="0"/>
              </a:rPr>
              <a:t> [</a:t>
            </a:r>
            <a:r>
              <a:rPr lang="en-US" sz="2500" dirty="0">
                <a:latin typeface="Book Antiqua" pitchFamily="18" charset="0"/>
              </a:rPr>
              <a:t>H</a:t>
            </a:r>
            <a:r>
              <a:rPr lang="en-US" sz="2500" baseline="30000" dirty="0" smtClean="0">
                <a:latin typeface="Book Antiqua" pitchFamily="18" charset="0"/>
              </a:rPr>
              <a:t>+</a:t>
            </a:r>
            <a:r>
              <a:rPr lang="en-US" sz="2500" dirty="0" smtClean="0">
                <a:latin typeface="Book Antiqua" pitchFamily="18" charset="0"/>
              </a:rPr>
              <a:t>] promotes </a:t>
            </a:r>
            <a:r>
              <a:rPr lang="en-US" sz="2500" dirty="0">
                <a:solidFill>
                  <a:prstClr val="black"/>
                </a:solidFill>
                <a:latin typeface="Book Antiqua" pitchFamily="18" charset="0"/>
              </a:rPr>
              <a:t>O</a:t>
            </a:r>
            <a:r>
              <a:rPr lang="en-US" sz="2500" baseline="-25000" dirty="0">
                <a:solidFill>
                  <a:prstClr val="black"/>
                </a:solidFill>
                <a:latin typeface="Book Antiqua" pitchFamily="18" charset="0"/>
              </a:rPr>
              <a:t>2</a:t>
            </a:r>
            <a:r>
              <a:rPr lang="en-US" sz="2500" dirty="0">
                <a:latin typeface="Book Antiqua" pitchFamily="18" charset="0"/>
              </a:rPr>
              <a:t> </a:t>
            </a:r>
            <a:r>
              <a:rPr lang="en-US" sz="2500" dirty="0" smtClean="0">
                <a:latin typeface="Book Antiqua" pitchFamily="18" charset="0"/>
              </a:rPr>
              <a:t>release by favoring T state</a:t>
            </a:r>
            <a:r>
              <a:rPr lang="en-US" sz="2500" dirty="0">
                <a:latin typeface="Book Antiqua" pitchFamily="18" charset="0"/>
              </a:rPr>
              <a:t/>
            </a:r>
            <a:br>
              <a:rPr lang="en-US" sz="2500" dirty="0">
                <a:latin typeface="Book Antiqua" pitchFamily="18" charset="0"/>
              </a:rPr>
            </a:br>
            <a:r>
              <a:rPr lang="en-US" sz="2500" dirty="0" smtClean="0">
                <a:latin typeface="Book Antiqua" pitchFamily="18" charset="0"/>
              </a:rPr>
              <a:t> </a:t>
            </a:r>
            <a:endParaRPr lang="en-US" sz="2500" dirty="0">
              <a:latin typeface="Book Antiqu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57800" y="5181600"/>
            <a:ext cx="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1253</Words>
  <Application>Microsoft Office PowerPoint</Application>
  <PresentationFormat>On-screen Show (4:3)</PresentationFormat>
  <Paragraphs>221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CS ChemDraw Drawing</vt:lpstr>
      <vt:lpstr>PowerPoint Presentation</vt:lpstr>
      <vt:lpstr>PowerPoint Presentation</vt:lpstr>
      <vt:lpstr>1. Hemoglobin in Cellular Respiration</vt:lpstr>
      <vt:lpstr>1. Hemoglobin in Cellular Respiration</vt:lpstr>
      <vt:lpstr>1I. CO2 in Equilibrium with H+</vt:lpstr>
      <vt:lpstr>1II. The Bohr Effect</vt:lpstr>
      <vt:lpstr>Le Chatelier’s Principle</vt:lpstr>
      <vt:lpstr>1III. pH Effect on O2 binding to Hemoglobin</vt:lpstr>
      <vt:lpstr>1III. pH Effect on O2 binding to Hemoglobin</vt:lpstr>
      <vt:lpstr>1IV. CO2 Effect on O2 binding to Hemoglobin</vt:lpstr>
      <vt:lpstr>1IV. CO2 Effect on O2 binding to Hemoglobin</vt:lpstr>
      <vt:lpstr>2. Heterotropic Allosteric Modulation of O2      binding to Hemoglobin </vt:lpstr>
      <vt:lpstr>2. Heterotropic Allosteric Modulation of O2      binding to Hemoglobin </vt:lpstr>
      <vt:lpstr>2. Heterotropic Allosteric Modulation of O2      binding to Hemoglobin </vt:lpstr>
      <vt:lpstr>3. Summaryof O2 binding to Hemoglobin </vt:lpstr>
      <vt:lpstr>PowerPoint Presentation</vt:lpstr>
      <vt:lpstr>1. Sickle Cell Anemia</vt:lpstr>
      <vt:lpstr>2. Formation of Hb Strands in Sickle-Cell Anemia</vt:lpstr>
      <vt:lpstr>3. Hemoglobin S changes Cell Structure and O2      Transport</vt:lpstr>
      <vt:lpstr>4. General Stats on Sickle Cell Anemia </vt:lpstr>
      <vt:lpstr>PowerPoint Presentation</vt:lpstr>
      <vt:lpstr>1. Two Types of Immune Systems </vt:lpstr>
      <vt:lpstr>2. Antibody-Antigen Interactions</vt:lpstr>
      <vt:lpstr>2. Antibody-Antigen Interactions</vt:lpstr>
      <vt:lpstr>3. Using Antibody-Antigen Interactions for Protein      Identification</vt:lpstr>
      <vt:lpstr>3. Using Antibody-Antigen Interactions for Protein      Identification</vt:lpstr>
      <vt:lpstr>3. Using Antibody-Antigen Interactions for Protein      Identification</vt:lpstr>
      <vt:lpstr>Adsorbent Based Method</vt:lpstr>
      <vt:lpstr>Adsorbent Based Method</vt:lpstr>
      <vt:lpstr>3. Using Antibody-Antigen Interactions for Protein      Identification</vt:lpstr>
      <vt:lpstr>Western Blot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231</cp:revision>
  <dcterms:created xsi:type="dcterms:W3CDTF">2012-12-24T03:15:39Z</dcterms:created>
  <dcterms:modified xsi:type="dcterms:W3CDTF">2013-02-07T14:23:43Z</dcterms:modified>
</cp:coreProperties>
</file>