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7" r:id="rId2"/>
    <p:sldId id="280" r:id="rId3"/>
    <p:sldId id="286" r:id="rId4"/>
    <p:sldId id="281" r:id="rId5"/>
    <p:sldId id="282" r:id="rId6"/>
    <p:sldId id="283" r:id="rId7"/>
    <p:sldId id="285" r:id="rId8"/>
    <p:sldId id="287" r:id="rId9"/>
    <p:sldId id="288"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10" r:id="rId23"/>
    <p:sldId id="302" r:id="rId24"/>
    <p:sldId id="303" r:id="rId25"/>
    <p:sldId id="304" r:id="rId26"/>
    <p:sldId id="305" r:id="rId27"/>
    <p:sldId id="306" r:id="rId28"/>
    <p:sldId id="307" r:id="rId29"/>
    <p:sldId id="308" r:id="rId30"/>
    <p:sldId id="312" r:id="rId31"/>
    <p:sldId id="311" r:id="rId32"/>
    <p:sldId id="309" r:id="rId33"/>
    <p:sldId id="313" r:id="rId34"/>
    <p:sldId id="314" r:id="rId35"/>
    <p:sldId id="315" r:id="rId36"/>
    <p:sldId id="317" r:id="rId37"/>
    <p:sldId id="316" r:id="rId38"/>
    <p:sldId id="318" r:id="rId39"/>
    <p:sldId id="319" r:id="rId40"/>
    <p:sldId id="320" r:id="rId41"/>
    <p:sldId id="32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B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97" autoAdjust="0"/>
    <p:restoredTop sz="94711" autoAdjust="0"/>
  </p:normalViewPr>
  <p:slideViewPr>
    <p:cSldViewPr>
      <p:cViewPr>
        <p:scale>
          <a:sx n="50" d="100"/>
          <a:sy n="50" d="100"/>
        </p:scale>
        <p:origin x="-154" y="-691"/>
      </p:cViewPr>
      <p:guideLst>
        <p:guide orient="horz" pos="2160"/>
        <p:guide pos="2880"/>
      </p:guideLst>
    </p:cSldViewPr>
  </p:slideViewPr>
  <p:outlineViewPr>
    <p:cViewPr>
      <p:scale>
        <a:sx n="33" d="100"/>
        <a:sy n="33" d="100"/>
      </p:scale>
      <p:origin x="53" y="293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461401-E481-4B7B-9763-1D60BD64457B}" type="datetimeFigureOut">
              <a:rPr lang="en-US" smtClean="0"/>
              <a:t>2/19/2013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7DAF9-42E2-4FAE-A8D6-8F554D8B0B7E}" type="slidenum">
              <a:rPr lang="en-US" smtClean="0"/>
              <a:t>‹#›</a:t>
            </a:fld>
            <a:endParaRPr lang="en-US"/>
          </a:p>
        </p:txBody>
      </p:sp>
    </p:spTree>
    <p:extLst>
      <p:ext uri="{BB962C8B-B14F-4D97-AF65-F5344CB8AC3E}">
        <p14:creationId xmlns:p14="http://schemas.microsoft.com/office/powerpoint/2010/main" val="73502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56F87-D8EB-4DD0-9DB7-48F06E9B8FEA}" type="datetimeFigureOut">
              <a:rPr lang="en-US" smtClean="0"/>
              <a:t>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5CC0D-0057-45AE-A8B4-560B5657F8CA}" type="slidenum">
              <a:rPr lang="en-US" smtClean="0"/>
              <a:t>‹#›</a:t>
            </a:fld>
            <a:endParaRPr lang="en-US"/>
          </a:p>
        </p:txBody>
      </p:sp>
    </p:spTree>
    <p:extLst>
      <p:ext uri="{BB962C8B-B14F-4D97-AF65-F5344CB8AC3E}">
        <p14:creationId xmlns:p14="http://schemas.microsoft.com/office/powerpoint/2010/main" val="309881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DF4235-7BC6-4C7B-82F2-D1EE6A928500}" type="datetime1">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109275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2BE28-E52B-4931-BD96-1FC174FB752C}" type="datetime1">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41602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D441D-4205-4A66-A79E-BFBD9BC8E88B}" type="datetime1">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753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B81A1-5021-42B7-BCCB-5BB1D9EB2441}" type="datetime1">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70037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7AF1E-6275-4BFA-810B-24052C90894A}" type="datetime1">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166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D53BF1-9655-43EF-94EF-C4C623D429C4}" type="datetime1">
              <a:rPr lang="en-US" smtClean="0"/>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91448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38EF9-F750-4113-9359-05CE6B2B52EA}" type="datetime1">
              <a:rPr lang="en-US" smtClean="0"/>
              <a:t>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68803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DCD8E9-AEA6-412A-8236-F33C81727B5E}" type="datetime1">
              <a:rPr lang="en-US" smtClean="0"/>
              <a:t>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26041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C9A41-CD41-4C65-97CC-6AC123F0E62C}" type="datetime1">
              <a:rPr lang="en-US" smtClean="0"/>
              <a:t>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7340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3D096-B86B-4E87-8420-A2A0CC7E2B3D}" type="datetime1">
              <a:rPr lang="en-US" smtClean="0"/>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203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1F443-D062-4106-B790-29CFB387FE1B}" type="datetime1">
              <a:rPr lang="en-US" smtClean="0"/>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14029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23EA1-70FE-4FFC-A625-40DC06360AD5}" type="datetime1">
              <a:rPr lang="en-US" smtClean="0"/>
              <a:t>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948D0-8D64-4A9A-84D6-207D314734C6}" type="slidenum">
              <a:rPr lang="en-US" smtClean="0"/>
              <a:t>‹#›</a:t>
            </a:fld>
            <a:endParaRPr lang="en-US"/>
          </a:p>
        </p:txBody>
      </p:sp>
    </p:spTree>
    <p:extLst>
      <p:ext uri="{BB962C8B-B14F-4D97-AF65-F5344CB8AC3E}">
        <p14:creationId xmlns:p14="http://schemas.microsoft.com/office/powerpoint/2010/main" val="262477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image" Target="../media/image2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16764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Introduction to Enzymes</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3"/>
          <p:cNvSpPr>
            <a:spLocks noGrp="1" noChangeArrowheads="1"/>
          </p:cNvSpPr>
          <p:nvPr/>
        </p:nvSpPr>
        <p:spPr bwMode="auto">
          <a:xfrm>
            <a:off x="457200" y="44958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2900" dirty="0" smtClean="0">
                <a:latin typeface="Book Antiqua" pitchFamily="18" charset="0"/>
              </a:rPr>
              <a:t>Chapter 6 (Page 190-202)</a:t>
            </a:r>
          </a:p>
          <a:p>
            <a:pPr algn="ctr">
              <a:tabLst>
                <a:tab pos="2060575" algn="l"/>
              </a:tabLst>
            </a:pPr>
            <a:endParaRPr lang="en-US" sz="2900" dirty="0">
              <a:latin typeface="Book Antiqua" pitchFamily="18" charset="0"/>
            </a:endParaRPr>
          </a:p>
          <a:p>
            <a:pPr algn="ctr">
              <a:tabLst>
                <a:tab pos="2060575" algn="l"/>
              </a:tabLst>
            </a:pPr>
            <a:r>
              <a:rPr lang="en-US" sz="2900" dirty="0">
                <a:latin typeface="Book Antiqua" pitchFamily="18" charset="0"/>
              </a:rPr>
              <a:t> </a:t>
            </a:r>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417185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2</a:t>
            </a:r>
            <a:r>
              <a:rPr lang="en-US" sz="2800" dirty="0" smtClean="0">
                <a:latin typeface="Book Antiqua" pitchFamily="18" charset="0"/>
              </a:rPr>
              <a:t>. Enzyme Nomenclature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10</a:t>
            </a:fld>
            <a:endParaRPr lang="en-US">
              <a:solidFill>
                <a:schemeClr val="tx1"/>
              </a:solidFill>
            </a:endParaRPr>
          </a:p>
        </p:txBody>
      </p:sp>
      <p:sp>
        <p:nvSpPr>
          <p:cNvPr id="4" name="Content Placeholder 3"/>
          <p:cNvSpPr>
            <a:spLocks noGrp="1"/>
          </p:cNvSpPr>
          <p:nvPr>
            <p:ph idx="1"/>
          </p:nvPr>
        </p:nvSpPr>
        <p:spPr>
          <a:xfrm>
            <a:off x="533400" y="1066800"/>
            <a:ext cx="7924800" cy="5791200"/>
          </a:xfrm>
        </p:spPr>
        <p:txBody>
          <a:bodyPr>
            <a:normAutofit/>
          </a:bodyPr>
          <a:lstStyle/>
          <a:p>
            <a:pPr marL="0" indent="0">
              <a:spcBef>
                <a:spcPts val="0"/>
              </a:spcBef>
              <a:buNone/>
            </a:pPr>
            <a:r>
              <a:rPr lang="en-US" sz="2600" dirty="0" smtClean="0">
                <a:latin typeface="Book Antiqua" pitchFamily="18" charset="0"/>
              </a:rPr>
              <a:t>International agreement</a:t>
            </a:r>
            <a:r>
              <a:rPr lang="en-US" sz="2600" dirty="0">
                <a:latin typeface="Book Antiqua" pitchFamily="18" charset="0"/>
              </a:rPr>
              <a:t> </a:t>
            </a:r>
            <a:r>
              <a:rPr lang="en-US" sz="2600" dirty="0" smtClean="0">
                <a:latin typeface="Book Antiqua" pitchFamily="18" charset="0"/>
              </a:rPr>
              <a:t>to divide enzymes into six classes-</a:t>
            </a:r>
          </a:p>
          <a:p>
            <a:pPr marL="0" indent="0">
              <a:spcBef>
                <a:spcPts val="0"/>
              </a:spcBef>
              <a:buNone/>
            </a:pPr>
            <a:endParaRPr lang="en-US" sz="2600" dirty="0">
              <a:latin typeface="Book Antiqua" pitchFamily="18" charset="0"/>
            </a:endParaRPr>
          </a:p>
          <a:p>
            <a:pPr marL="0" indent="0">
              <a:spcBef>
                <a:spcPts val="0"/>
              </a:spcBef>
              <a:buNone/>
            </a:pPr>
            <a:endParaRPr lang="en-US" sz="2600" dirty="0" smtClean="0">
              <a:latin typeface="Book Antiqua" pitchFamily="18" charset="0"/>
            </a:endParaRPr>
          </a:p>
          <a:p>
            <a:pPr marL="0" indent="0">
              <a:spcBef>
                <a:spcPts val="0"/>
              </a:spcBef>
              <a:buNone/>
            </a:pPr>
            <a:endParaRPr lang="en-US" sz="2600" dirty="0">
              <a:latin typeface="Book Antiqua" pitchFamily="18" charset="0"/>
            </a:endParaRPr>
          </a:p>
          <a:p>
            <a:pPr marL="0" indent="0">
              <a:spcBef>
                <a:spcPts val="0"/>
              </a:spcBef>
              <a:buNone/>
            </a:pPr>
            <a:endParaRPr lang="en-US" sz="2600" dirty="0" smtClean="0">
              <a:latin typeface="Book Antiqua" pitchFamily="18" charset="0"/>
            </a:endParaRPr>
          </a:p>
          <a:p>
            <a:pPr marL="0" indent="0">
              <a:spcBef>
                <a:spcPts val="0"/>
              </a:spcBef>
              <a:buNone/>
            </a:pPr>
            <a:endParaRPr lang="en-US" sz="2600" dirty="0">
              <a:latin typeface="Book Antiqua" pitchFamily="18" charset="0"/>
            </a:endParaRPr>
          </a:p>
          <a:p>
            <a:pPr marL="0" indent="0">
              <a:spcBef>
                <a:spcPts val="0"/>
              </a:spcBef>
              <a:buNone/>
            </a:pPr>
            <a:endParaRPr lang="en-US" sz="2600" dirty="0">
              <a:latin typeface="Book Antiqua" pitchFamily="18" charset="0"/>
            </a:endParaRPr>
          </a:p>
          <a:p>
            <a:pPr marL="0" indent="0">
              <a:spcBef>
                <a:spcPts val="0"/>
              </a:spcBef>
              <a:buNone/>
            </a:pPr>
            <a:r>
              <a:rPr lang="en-US" sz="2600" dirty="0" smtClean="0">
                <a:latin typeface="Book Antiqua" pitchFamily="18" charset="0"/>
              </a:rPr>
              <a:t>Enzymes are then divided into subclasses-</a:t>
            </a:r>
          </a:p>
          <a:p>
            <a:pPr marL="0" indent="0">
              <a:spcBef>
                <a:spcPts val="0"/>
              </a:spcBef>
              <a:buNone/>
            </a:pPr>
            <a:r>
              <a:rPr lang="en-US" sz="2400" dirty="0" smtClean="0">
                <a:latin typeface="Book Antiqua" pitchFamily="18" charset="0"/>
              </a:rPr>
              <a:t>Adenosine triphosphate converted to Adenosine </a:t>
            </a:r>
            <a:r>
              <a:rPr lang="en-US" sz="2400" dirty="0" err="1" smtClean="0">
                <a:latin typeface="Book Antiqua" pitchFamily="18" charset="0"/>
              </a:rPr>
              <a:t>diphosphate</a:t>
            </a:r>
            <a:endParaRPr lang="en-US" sz="2400" dirty="0" smtClean="0">
              <a:latin typeface="Book Antiqua" pitchFamily="18" charset="0"/>
            </a:endParaRPr>
          </a:p>
          <a:p>
            <a:pPr marL="0" indent="0">
              <a:spcBef>
                <a:spcPts val="0"/>
              </a:spcBef>
              <a:buNone/>
            </a:pPr>
            <a:endParaRPr lang="en-US" sz="2600" dirty="0">
              <a:latin typeface="Book Antiqua" pitchFamily="18" charset="0"/>
            </a:endParaRPr>
          </a:p>
          <a:p>
            <a:pPr marL="0" indent="0">
              <a:spcBef>
                <a:spcPts val="0"/>
              </a:spcBef>
              <a:buNone/>
            </a:pPr>
            <a:endParaRPr lang="en-US" sz="2600" dirty="0" smtClean="0">
              <a:latin typeface="Book Antiqua" pitchFamily="18" charset="0"/>
            </a:endParaRPr>
          </a:p>
          <a:p>
            <a:pPr marL="0" indent="0" algn="ctr">
              <a:spcBef>
                <a:spcPts val="0"/>
              </a:spcBef>
              <a:buNone/>
            </a:pPr>
            <a:r>
              <a:rPr lang="en-US" sz="2600" dirty="0" err="1" smtClean="0">
                <a:latin typeface="Book Antiqua" pitchFamily="18" charset="0"/>
              </a:rPr>
              <a:t>Phosphotransferase</a:t>
            </a:r>
            <a:endParaRPr lang="en-US" sz="2600" dirty="0" smtClean="0">
              <a:latin typeface="Book Antiqua" pitchFamily="18" charset="0"/>
            </a:endParaRPr>
          </a:p>
          <a:p>
            <a:pPr marL="0" indent="0">
              <a:spcBef>
                <a:spcPts val="0"/>
              </a:spcBef>
              <a:buNone/>
            </a:pPr>
            <a:endParaRPr lang="en-US" sz="2600" dirty="0" smtClean="0">
              <a:latin typeface="Book Antiqua"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 t="4847" r="2262" b="5285"/>
          <a:stretch/>
        </p:blipFill>
        <p:spPr bwMode="auto">
          <a:xfrm>
            <a:off x="381000" y="1935480"/>
            <a:ext cx="8473440" cy="233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575935"/>
            <a:ext cx="8052435" cy="52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286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rotWithShape="1">
          <a:blip r:embed="rId2">
            <a:extLst>
              <a:ext uri="{28A0092B-C50C-407E-A947-70E740481C1C}">
                <a14:useLocalDpi xmlns:a14="http://schemas.microsoft.com/office/drawing/2010/main" val="0"/>
              </a:ext>
            </a:extLst>
          </a:blip>
          <a:srcRect b="7443"/>
          <a:stretch/>
        </p:blipFill>
        <p:spPr bwMode="auto">
          <a:xfrm>
            <a:off x="4649419" y="1066800"/>
            <a:ext cx="4113581" cy="42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3. The Enzyme-Substrate Complex</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11</a:t>
            </a:fld>
            <a:endParaRPr lang="en-US">
              <a:solidFill>
                <a:schemeClr val="tx1"/>
              </a:solidFill>
            </a:endParaRPr>
          </a:p>
        </p:txBody>
      </p:sp>
      <p:sp>
        <p:nvSpPr>
          <p:cNvPr id="4" name="Content Placeholder 3"/>
          <p:cNvSpPr>
            <a:spLocks noGrp="1"/>
          </p:cNvSpPr>
          <p:nvPr>
            <p:ph idx="1"/>
          </p:nvPr>
        </p:nvSpPr>
        <p:spPr>
          <a:xfrm>
            <a:off x="228600" y="1066800"/>
            <a:ext cx="4724400" cy="5638800"/>
          </a:xfrm>
        </p:spPr>
        <p:txBody>
          <a:bodyPr>
            <a:normAutofit/>
          </a:bodyPr>
          <a:lstStyle/>
          <a:p>
            <a:pPr marL="514350" indent="-514350">
              <a:spcBef>
                <a:spcPts val="0"/>
              </a:spcBef>
              <a:buAutoNum type="alphaUcPeriod"/>
            </a:pPr>
            <a:r>
              <a:rPr lang="en-US" sz="2600" dirty="0" smtClean="0">
                <a:latin typeface="Book Antiqua" pitchFamily="18" charset="0"/>
              </a:rPr>
              <a:t>The enzyme-catalyzed reaction takes place within the confines of a pocket on the enzyme called the </a:t>
            </a:r>
            <a:r>
              <a:rPr lang="en-US" sz="2600" b="1" dirty="0" smtClean="0">
                <a:latin typeface="Book Antiqua" pitchFamily="18" charset="0"/>
              </a:rPr>
              <a:t>active site</a:t>
            </a:r>
            <a:r>
              <a:rPr lang="en-US" sz="2600" dirty="0" smtClean="0">
                <a:latin typeface="Book Antiqua" pitchFamily="18" charset="0"/>
              </a:rPr>
              <a:t>.</a:t>
            </a:r>
          </a:p>
          <a:p>
            <a:pPr marL="514350" indent="-514350">
              <a:spcBef>
                <a:spcPts val="0"/>
              </a:spcBef>
              <a:buAutoNum type="alphaUcPeriod"/>
            </a:pPr>
            <a:endParaRPr lang="en-US" sz="11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The molecule bound in the active site and acted upon by the enzyme is called the </a:t>
            </a:r>
            <a:r>
              <a:rPr lang="en-US" sz="2600" b="1" dirty="0" smtClean="0">
                <a:latin typeface="Book Antiqua" pitchFamily="18" charset="0"/>
              </a:rPr>
              <a:t>substrate</a:t>
            </a:r>
            <a:r>
              <a:rPr lang="en-US" sz="2600" dirty="0" smtClean="0">
                <a:latin typeface="Book Antiqua" pitchFamily="18" charset="0"/>
              </a:rPr>
              <a:t>.</a:t>
            </a:r>
          </a:p>
          <a:p>
            <a:pPr marL="514350" indent="-514350">
              <a:spcBef>
                <a:spcPts val="0"/>
              </a:spcBef>
              <a:buAutoNum type="alphaUcPeriod"/>
            </a:pPr>
            <a:endParaRPr lang="en-US" sz="11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The active site is often found within the protein, where the substrate is sequestered from solvent.</a:t>
            </a:r>
          </a:p>
        </p:txBody>
      </p:sp>
      <p:sp>
        <p:nvSpPr>
          <p:cNvPr id="3" name="TextBox 2"/>
          <p:cNvSpPr txBox="1"/>
          <p:nvPr/>
        </p:nvSpPr>
        <p:spPr>
          <a:xfrm>
            <a:off x="5257800" y="5334000"/>
            <a:ext cx="3352800" cy="769441"/>
          </a:xfrm>
          <a:prstGeom prst="rect">
            <a:avLst/>
          </a:prstGeom>
          <a:noFill/>
        </p:spPr>
        <p:txBody>
          <a:bodyPr wrap="square" rtlCol="0">
            <a:spAutoFit/>
          </a:bodyPr>
          <a:lstStyle/>
          <a:p>
            <a:r>
              <a:rPr lang="en-US" sz="2200" dirty="0" smtClean="0">
                <a:latin typeface="Book Antiqua" pitchFamily="18" charset="0"/>
              </a:rPr>
              <a:t>Proposed by Charles-</a:t>
            </a:r>
            <a:r>
              <a:rPr lang="en-US" sz="2200" dirty="0" err="1" smtClean="0">
                <a:latin typeface="Book Antiqua" pitchFamily="18" charset="0"/>
              </a:rPr>
              <a:t>Adolphe</a:t>
            </a:r>
            <a:r>
              <a:rPr lang="en-US" sz="2200" dirty="0" smtClean="0">
                <a:latin typeface="Book Antiqua" pitchFamily="18" charset="0"/>
              </a:rPr>
              <a:t> </a:t>
            </a:r>
            <a:r>
              <a:rPr lang="en-US" sz="2200" dirty="0" err="1" smtClean="0">
                <a:latin typeface="Book Antiqua" pitchFamily="18" charset="0"/>
              </a:rPr>
              <a:t>Wurtz</a:t>
            </a:r>
            <a:r>
              <a:rPr lang="en-US" sz="2200" dirty="0" smtClean="0">
                <a:latin typeface="Book Antiqua" pitchFamily="18" charset="0"/>
              </a:rPr>
              <a:t> (1880)</a:t>
            </a:r>
            <a:endParaRPr lang="en-US" sz="2200" dirty="0">
              <a:latin typeface="Book Antiqua" pitchFamily="18" charset="0"/>
            </a:endParaRPr>
          </a:p>
        </p:txBody>
      </p:sp>
    </p:spTree>
    <p:extLst>
      <p:ext uri="{BB962C8B-B14F-4D97-AF65-F5344CB8AC3E}">
        <p14:creationId xmlns:p14="http://schemas.microsoft.com/office/powerpoint/2010/main" val="2998198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4</a:t>
            </a:r>
            <a:r>
              <a:rPr lang="en-US" sz="2800" dirty="0" smtClean="0">
                <a:latin typeface="Book Antiqua" pitchFamily="18" charset="0"/>
              </a:rPr>
              <a:t>. Enzymes affect Reaction Rates, Not </a:t>
            </a:r>
            <a:r>
              <a:rPr lang="en-US" sz="2800" dirty="0" err="1" smtClean="0">
                <a:latin typeface="Book Antiqua" pitchFamily="18" charset="0"/>
              </a:rPr>
              <a:t>Equilibria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12</a:t>
            </a:fld>
            <a:endParaRPr lang="en-US">
              <a:solidFill>
                <a:schemeClr val="tx1"/>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28600" y="1066800"/>
                <a:ext cx="8458200" cy="5638800"/>
              </a:xfrm>
            </p:spPr>
            <p:txBody>
              <a:bodyPr>
                <a:normAutofit/>
              </a:bodyPr>
              <a:lstStyle/>
              <a:p>
                <a:pPr marL="0" indent="0">
                  <a:spcBef>
                    <a:spcPts val="0"/>
                  </a:spcBef>
                  <a:buNone/>
                </a:pPr>
                <a:r>
                  <a:rPr lang="en-US" sz="2600" dirty="0" smtClean="0">
                    <a:latin typeface="Book Antiqua" pitchFamily="18" charset="0"/>
                  </a:rPr>
                  <a:t>A. A simple enzymatic reaction is written:</a:t>
                </a:r>
              </a:p>
              <a:p>
                <a:pPr marL="0" indent="0">
                  <a:spcBef>
                    <a:spcPts val="0"/>
                  </a:spcBef>
                  <a:buNone/>
                </a:pPr>
                <a:endParaRPr lang="en-US" sz="2600" b="0" dirty="0" smtClean="0">
                  <a:latin typeface="Book Antiqua" pitchFamily="18" charset="0"/>
                </a:endParaRPr>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n-US" sz="2600" b="0" i="0" smtClean="0">
                          <a:latin typeface="Cambria Math"/>
                        </a:rPr>
                        <m:t>E</m:t>
                      </m:r>
                      <m:r>
                        <a:rPr lang="en-US" sz="2600" b="0" i="0" smtClean="0">
                          <a:latin typeface="Cambria Math"/>
                        </a:rPr>
                        <m:t>  +   </m:t>
                      </m:r>
                      <m:r>
                        <m:rPr>
                          <m:sty m:val="p"/>
                        </m:rPr>
                        <a:rPr lang="en-US" sz="2600" b="0" i="0" smtClean="0">
                          <a:latin typeface="Cambria Math"/>
                        </a:rPr>
                        <m:t>S</m:t>
                      </m:r>
                      <m:r>
                        <a:rPr lang="en-US" sz="2600" b="0" i="0" smtClean="0">
                          <a:latin typeface="Cambria Math"/>
                        </a:rPr>
                        <m:t>             </m:t>
                      </m:r>
                      <m:r>
                        <m:rPr>
                          <m:sty m:val="p"/>
                        </m:rPr>
                        <a:rPr lang="en-US" sz="2600" b="0" i="0" smtClean="0">
                          <a:latin typeface="Cambria Math"/>
                        </a:rPr>
                        <m:t>ES</m:t>
                      </m:r>
                      <m:r>
                        <a:rPr lang="en-US" sz="2600" b="0" i="0" smtClean="0">
                          <a:latin typeface="Cambria Math"/>
                        </a:rPr>
                        <m:t>                </m:t>
                      </m:r>
                      <m:r>
                        <m:rPr>
                          <m:sty m:val="p"/>
                        </m:rPr>
                        <a:rPr lang="en-US" sz="2600" b="0" i="0" smtClean="0">
                          <a:latin typeface="Cambria Math"/>
                        </a:rPr>
                        <m:t>EP</m:t>
                      </m:r>
                      <m:r>
                        <a:rPr lang="en-US" sz="2600" b="0" i="0" smtClean="0">
                          <a:latin typeface="Cambria Math"/>
                        </a:rPr>
                        <m:t>               </m:t>
                      </m:r>
                      <m:r>
                        <m:rPr>
                          <m:sty m:val="p"/>
                        </m:rPr>
                        <a:rPr lang="en-US" sz="2600" b="0" i="0" smtClean="0">
                          <a:latin typeface="Cambria Math"/>
                        </a:rPr>
                        <m:t>E</m:t>
                      </m:r>
                      <m:r>
                        <a:rPr lang="en-US" sz="2600" b="0" i="0" smtClean="0">
                          <a:latin typeface="Cambria Math"/>
                        </a:rPr>
                        <m:t>  +   </m:t>
                      </m:r>
                      <m:r>
                        <m:rPr>
                          <m:sty m:val="p"/>
                        </m:rPr>
                        <a:rPr lang="en-US" sz="2600" b="0" i="0" smtClean="0">
                          <a:latin typeface="Cambria Math"/>
                        </a:rPr>
                        <m:t>P</m:t>
                      </m:r>
                    </m:oMath>
                  </m:oMathPara>
                </a14:m>
                <a:endParaRPr lang="en-US" sz="2600" dirty="0" smtClean="0">
                  <a:latin typeface="Book Antiqua" pitchFamily="18" charset="0"/>
                </a:endParaRPr>
              </a:p>
              <a:p>
                <a:pPr marL="0" indent="0">
                  <a:spcBef>
                    <a:spcPts val="0"/>
                  </a:spcBef>
                  <a:buNone/>
                </a:pPr>
                <a:endParaRPr lang="en-US" sz="2600" dirty="0">
                  <a:latin typeface="Book Antiqua" pitchFamily="18" charset="0"/>
                </a:endParaRPr>
              </a:p>
              <a:p>
                <a:pPr marL="0" indent="0">
                  <a:spcBef>
                    <a:spcPts val="0"/>
                  </a:spcBef>
                  <a:buNone/>
                </a:pPr>
                <a:r>
                  <a:rPr lang="en-US" sz="2600" dirty="0" smtClean="0">
                    <a:latin typeface="Book Antiqua" pitchFamily="18" charset="0"/>
                  </a:rPr>
                  <a:t>E: Enzyme; S: Substrate; P: Product</a:t>
                </a:r>
              </a:p>
              <a:p>
                <a:pPr marL="0" indent="0">
                  <a:spcBef>
                    <a:spcPts val="0"/>
                  </a:spcBef>
                  <a:buNone/>
                </a:pPr>
                <a:r>
                  <a:rPr lang="en-US" sz="2600" dirty="0" smtClean="0">
                    <a:latin typeface="Book Antiqua" pitchFamily="18" charset="0"/>
                  </a:rPr>
                  <a:t>ES: Transient Enzyme-Substrate Complex</a:t>
                </a:r>
              </a:p>
              <a:p>
                <a:pPr marL="0" indent="0">
                  <a:spcBef>
                    <a:spcPts val="0"/>
                  </a:spcBef>
                  <a:buNone/>
                </a:pPr>
                <a:r>
                  <a:rPr lang="en-US" sz="2600" dirty="0" smtClean="0">
                    <a:latin typeface="Book Antiqua" pitchFamily="18" charset="0"/>
                  </a:rPr>
                  <a:t>EP: </a:t>
                </a:r>
                <a:r>
                  <a:rPr lang="en-US" sz="2600" dirty="0">
                    <a:latin typeface="Book Antiqua" pitchFamily="18" charset="0"/>
                  </a:rPr>
                  <a:t>Transient </a:t>
                </a:r>
                <a:r>
                  <a:rPr lang="en-US" sz="2600" dirty="0" smtClean="0">
                    <a:latin typeface="Book Antiqua" pitchFamily="18" charset="0"/>
                  </a:rPr>
                  <a:t>Enzyme-Product Complex</a:t>
                </a:r>
              </a:p>
              <a:p>
                <a:pPr marL="0" indent="0">
                  <a:spcBef>
                    <a:spcPts val="0"/>
                  </a:spcBef>
                  <a:buNone/>
                </a:pPr>
                <a:endParaRPr lang="en-US" sz="2600" dirty="0">
                  <a:latin typeface="Book Antiqua" pitchFamily="18" charset="0"/>
                </a:endParaRPr>
              </a:p>
              <a:p>
                <a:pPr marL="0" indent="0">
                  <a:spcBef>
                    <a:spcPts val="0"/>
                  </a:spcBef>
                  <a:buNone/>
                </a:pPr>
                <a:r>
                  <a:rPr lang="en-US" sz="2600" dirty="0" smtClean="0">
                    <a:latin typeface="Book Antiqua" pitchFamily="18" charset="0"/>
                  </a:rPr>
                  <a:t>The function of the enzyme is to increase the </a:t>
                </a:r>
                <a:r>
                  <a:rPr lang="en-US" sz="2600" b="1" dirty="0" smtClean="0">
                    <a:latin typeface="Book Antiqua" pitchFamily="18" charset="0"/>
                  </a:rPr>
                  <a:t>rate</a:t>
                </a:r>
                <a:r>
                  <a:rPr lang="en-US" sz="2600" dirty="0" smtClean="0">
                    <a:latin typeface="Book Antiqua" pitchFamily="18" charset="0"/>
                  </a:rPr>
                  <a:t> of the reaction but </a:t>
                </a:r>
                <a:r>
                  <a:rPr lang="en-US" sz="2600" b="1" dirty="0" smtClean="0">
                    <a:latin typeface="Book Antiqua" pitchFamily="18" charset="0"/>
                  </a:rPr>
                  <a:t>not affect </a:t>
                </a:r>
                <a:r>
                  <a:rPr lang="en-US" sz="2600" dirty="0" smtClean="0">
                    <a:latin typeface="Book Antiqua" pitchFamily="18" charset="0"/>
                  </a:rPr>
                  <a:t>the reaction </a:t>
                </a:r>
                <a:r>
                  <a:rPr lang="en-US" sz="2600" b="1" dirty="0" err="1" smtClean="0">
                    <a:latin typeface="Book Antiqua" pitchFamily="18" charset="0"/>
                  </a:rPr>
                  <a:t>equilibria</a:t>
                </a:r>
                <a:r>
                  <a:rPr lang="en-US" sz="2600" dirty="0" smtClean="0">
                    <a:latin typeface="Book Antiqua" pitchFamily="18" charset="0"/>
                  </a:rPr>
                  <a:t>.</a:t>
                </a:r>
              </a:p>
              <a:p>
                <a:pPr marL="0" indent="0">
                  <a:spcBef>
                    <a:spcPts val="0"/>
                  </a:spcBef>
                  <a:buNone/>
                </a:pPr>
                <a:endParaRPr lang="en-US" sz="2600" dirty="0" smtClean="0">
                  <a:latin typeface="Book Antiqua" pitchFamily="18" charset="0"/>
                </a:endParaRPr>
              </a:p>
              <a:p>
                <a:pPr marL="0" indent="0">
                  <a:spcBef>
                    <a:spcPts val="0"/>
                  </a:spcBef>
                  <a:buNone/>
                </a:pPr>
                <a:r>
                  <a:rPr lang="en-US" sz="2600" dirty="0" smtClean="0"/>
                  <a:t>                                               </a:t>
                </a:r>
                <a14:m>
                  <m:oMath xmlns:m="http://schemas.openxmlformats.org/officeDocument/2006/math">
                    <m:r>
                      <m:rPr>
                        <m:sty m:val="p"/>
                      </m:rPr>
                      <a:rPr lang="en-US" sz="2600" smtClean="0">
                        <a:latin typeface="Cambria Math"/>
                      </a:rPr>
                      <m:t>S</m:t>
                    </m:r>
                    <m:r>
                      <a:rPr lang="en-US" sz="2600" b="0" i="0" smtClean="0">
                        <a:latin typeface="Cambria Math"/>
                      </a:rPr>
                      <m:t>               </m:t>
                    </m:r>
                    <m:r>
                      <a:rPr lang="en-US" sz="2600">
                        <a:latin typeface="Cambria Math"/>
                      </a:rPr>
                      <m:t>      </m:t>
                    </m:r>
                    <m:r>
                      <m:rPr>
                        <m:sty m:val="p"/>
                      </m:rPr>
                      <a:rPr lang="en-US" sz="2600">
                        <a:latin typeface="Cambria Math"/>
                      </a:rPr>
                      <m:t>P</m:t>
                    </m:r>
                  </m:oMath>
                </a14:m>
                <a:endParaRPr lang="en-US" sz="2600" dirty="0">
                  <a:latin typeface="Book Antiqua" pitchFamily="18" charset="0"/>
                </a:endParaRPr>
              </a:p>
              <a:p>
                <a:pPr marL="0" indent="0">
                  <a:spcBef>
                    <a:spcPts val="0"/>
                  </a:spcBef>
                  <a:buNone/>
                </a:pPr>
                <a:endParaRPr lang="en-US" sz="2600" dirty="0">
                  <a:latin typeface="Book Antiqua"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28600" y="1066800"/>
                <a:ext cx="8458200" cy="5638800"/>
              </a:xfrm>
              <a:blipFill rotWithShape="1">
                <a:blip r:embed="rId2"/>
                <a:stretch>
                  <a:fillRect l="-1298" t="-973"/>
                </a:stretch>
              </a:blipFill>
            </p:spPr>
            <p:txBody>
              <a:bodyPr/>
              <a:lstStyle/>
              <a:p>
                <a:r>
                  <a:rPr lang="en-US">
                    <a:noFill/>
                  </a:rPr>
                  <a:t> </a:t>
                </a:r>
              </a:p>
            </p:txBody>
          </p:sp>
        </mc:Fallback>
      </mc:AlternateContent>
      <p:cxnSp>
        <p:nvCxnSpPr>
          <p:cNvPr id="9" name="Straight Arrow Connector 8"/>
          <p:cNvCxnSpPr/>
          <p:nvPr/>
        </p:nvCxnSpPr>
        <p:spPr>
          <a:xfrm>
            <a:off x="2819400" y="2057400"/>
            <a:ext cx="381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19400" y="2209800"/>
            <a:ext cx="381000"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191000" y="2057400"/>
            <a:ext cx="381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91000" y="2209800"/>
            <a:ext cx="381000"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15000" y="2057400"/>
            <a:ext cx="381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715000" y="2209800"/>
            <a:ext cx="381000"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48200" y="5638800"/>
            <a:ext cx="381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48200" y="5791200"/>
            <a:ext cx="381000"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720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4</a:t>
            </a:r>
            <a:r>
              <a:rPr lang="en-US" sz="2800" dirty="0" smtClean="0">
                <a:latin typeface="Book Antiqua" pitchFamily="18" charset="0"/>
              </a:rPr>
              <a:t>. Enzymes affect Reaction Rates, Not </a:t>
            </a:r>
            <a:r>
              <a:rPr lang="en-US" sz="2800" dirty="0" err="1" smtClean="0">
                <a:latin typeface="Book Antiqua" pitchFamily="18" charset="0"/>
              </a:rPr>
              <a:t>Equilibria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13</a:t>
            </a:fld>
            <a:endParaRPr lang="en-US">
              <a:solidFill>
                <a:schemeClr val="tx1"/>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28600" y="1066800"/>
                <a:ext cx="8458200" cy="5638800"/>
              </a:xfrm>
            </p:spPr>
            <p:txBody>
              <a:bodyPr>
                <a:normAutofit/>
              </a:bodyPr>
              <a:lstStyle/>
              <a:p>
                <a:pPr marL="0" indent="0">
                  <a:spcBef>
                    <a:spcPts val="0"/>
                  </a:spcBef>
                  <a:buNone/>
                </a:pPr>
                <a:r>
                  <a:rPr lang="en-US" sz="2600" dirty="0" smtClean="0">
                    <a:latin typeface="Book Antiqua" pitchFamily="18" charset="0"/>
                  </a:rPr>
                  <a:t>B. A reaction coordinate diagram for :</a:t>
                </a:r>
              </a:p>
              <a:p>
                <a:pPr marL="0" indent="0">
                  <a:spcBef>
                    <a:spcPts val="0"/>
                  </a:spcBef>
                  <a:buNone/>
                </a:pPr>
                <a14:m>
                  <m:oMathPara xmlns:m="http://schemas.openxmlformats.org/officeDocument/2006/math">
                    <m:oMathParaPr>
                      <m:jc m:val="centerGroup"/>
                    </m:oMathParaPr>
                    <m:oMath xmlns:m="http://schemas.openxmlformats.org/officeDocument/2006/math">
                      <m:r>
                        <a:rPr lang="en-US" sz="2600" b="0" i="0" smtClean="0">
                          <a:latin typeface="Cambria Math"/>
                        </a:rPr>
                        <m:t>        </m:t>
                      </m:r>
                      <m:r>
                        <m:rPr>
                          <m:sty m:val="p"/>
                        </m:rPr>
                        <a:rPr lang="en-US" sz="2600" smtClean="0">
                          <a:latin typeface="Cambria Math"/>
                        </a:rPr>
                        <m:t>S</m:t>
                      </m:r>
                      <m:r>
                        <a:rPr lang="en-US" sz="2600">
                          <a:latin typeface="Cambria Math"/>
                        </a:rPr>
                        <m:t> </m:t>
                      </m:r>
                      <m:r>
                        <a:rPr lang="en-US" sz="2600" b="0" i="0" smtClean="0">
                          <a:latin typeface="Cambria Math"/>
                        </a:rPr>
                        <m:t>                </m:t>
                      </m:r>
                      <m:r>
                        <a:rPr lang="en-US" sz="2600">
                          <a:latin typeface="Cambria Math"/>
                        </a:rPr>
                        <m:t>      </m:t>
                      </m:r>
                      <m:r>
                        <m:rPr>
                          <m:sty m:val="p"/>
                        </m:rPr>
                        <a:rPr lang="en-US" sz="2600">
                          <a:latin typeface="Cambria Math"/>
                        </a:rPr>
                        <m:t>P</m:t>
                      </m:r>
                    </m:oMath>
                  </m:oMathPara>
                </a14:m>
                <a:endParaRPr lang="en-US" sz="2600" dirty="0">
                  <a:latin typeface="Book Antiqua" pitchFamily="18" charset="0"/>
                </a:endParaRPr>
              </a:p>
              <a:p>
                <a:pPr marL="0" indent="0">
                  <a:spcBef>
                    <a:spcPts val="0"/>
                  </a:spcBef>
                  <a:buNone/>
                </a:pPr>
                <a:endParaRPr lang="en-US" sz="2600" dirty="0">
                  <a:latin typeface="Book Antiqua"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28600" y="1066800"/>
                <a:ext cx="8458200" cy="5638800"/>
              </a:xfrm>
              <a:blipFill rotWithShape="1">
                <a:blip r:embed="rId2"/>
                <a:stretch>
                  <a:fillRect l="-1298" t="-973"/>
                </a:stretch>
              </a:blipFill>
            </p:spPr>
            <p:txBody>
              <a:bodyPr/>
              <a:lstStyle/>
              <a:p>
                <a:r>
                  <a:rPr lang="en-US">
                    <a:noFill/>
                  </a:rPr>
                  <a:t> </a:t>
                </a:r>
              </a:p>
            </p:txBody>
          </p:sp>
        </mc:Fallback>
      </mc:AlternateContent>
      <p:cxnSp>
        <p:nvCxnSpPr>
          <p:cNvPr id="13" name="Straight Arrow Connector 12"/>
          <p:cNvCxnSpPr/>
          <p:nvPr/>
        </p:nvCxnSpPr>
        <p:spPr>
          <a:xfrm>
            <a:off x="4648200" y="1676400"/>
            <a:ext cx="381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412"/>
          <a:stretch/>
        </p:blipFill>
        <p:spPr bwMode="auto">
          <a:xfrm>
            <a:off x="990600" y="1834833"/>
            <a:ext cx="7162800" cy="487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a:off x="4648200" y="1828800"/>
            <a:ext cx="381000"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644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4</a:t>
            </a:r>
            <a:r>
              <a:rPr lang="en-US" sz="2800" dirty="0" smtClean="0">
                <a:latin typeface="Book Antiqua" pitchFamily="18" charset="0"/>
              </a:rPr>
              <a:t>. Enzymes affect Reaction Rates, Not </a:t>
            </a:r>
            <a:r>
              <a:rPr lang="en-US" sz="2800" dirty="0" err="1" smtClean="0">
                <a:latin typeface="Book Antiqua" pitchFamily="18" charset="0"/>
              </a:rPr>
              <a:t>Equilibria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14</a:t>
            </a:fld>
            <a:endParaRPr lang="en-US">
              <a:solidFill>
                <a:schemeClr val="tx1"/>
              </a:solidFill>
            </a:endParaRPr>
          </a:p>
        </p:txBody>
      </p:sp>
      <p:sp>
        <p:nvSpPr>
          <p:cNvPr id="4" name="Content Placeholder 3"/>
          <p:cNvSpPr>
            <a:spLocks noGrp="1"/>
          </p:cNvSpPr>
          <p:nvPr>
            <p:ph idx="1"/>
          </p:nvPr>
        </p:nvSpPr>
        <p:spPr>
          <a:xfrm>
            <a:off x="228600" y="1066800"/>
            <a:ext cx="8458200" cy="5791200"/>
          </a:xfrm>
        </p:spPr>
        <p:txBody>
          <a:bodyPr>
            <a:normAutofit/>
          </a:bodyPr>
          <a:lstStyle/>
          <a:p>
            <a:pPr>
              <a:spcBef>
                <a:spcPts val="0"/>
              </a:spcBef>
              <a:buFont typeface="Wingdings" pitchFamily="2" charset="2"/>
              <a:buChar char="§"/>
            </a:pPr>
            <a:r>
              <a:rPr lang="en-US" sz="2600" dirty="0" smtClean="0">
                <a:latin typeface="Book Antiqua" pitchFamily="18" charset="0"/>
              </a:rPr>
              <a:t>The free energy of the system (G) is plotted against the </a:t>
            </a:r>
            <a:r>
              <a:rPr lang="en-US" sz="2600" b="1" dirty="0" smtClean="0">
                <a:latin typeface="Book Antiqua" pitchFamily="18" charset="0"/>
              </a:rPr>
              <a:t>progress</a:t>
            </a:r>
            <a:r>
              <a:rPr lang="en-US" sz="2600" dirty="0" smtClean="0">
                <a:latin typeface="Book Antiqua" pitchFamily="18" charset="0"/>
              </a:rPr>
              <a:t> of the reaction (the reaction coordinate).</a:t>
            </a:r>
          </a:p>
          <a:p>
            <a:pPr>
              <a:spcBef>
                <a:spcPts val="0"/>
              </a:spcBef>
              <a:buFont typeface="Wingdings" pitchFamily="2" charset="2"/>
              <a:buChar char="§"/>
            </a:pPr>
            <a:endParaRPr lang="en-US" sz="10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The starting point for either the forward or the reverse reaction is called the </a:t>
            </a:r>
            <a:r>
              <a:rPr lang="en-US" sz="2600" b="1" dirty="0" smtClean="0">
                <a:latin typeface="Book Antiqua" pitchFamily="18" charset="0"/>
              </a:rPr>
              <a:t>ground state</a:t>
            </a:r>
            <a:r>
              <a:rPr lang="en-US" sz="2600" dirty="0" smtClean="0">
                <a:latin typeface="Book Antiqua" pitchFamily="18" charset="0"/>
              </a:rPr>
              <a:t>, the contribution to the free energy of the system by the substrate or product under a given set of conditions.</a:t>
            </a:r>
            <a:endParaRPr lang="en-US" sz="1000" b="1" dirty="0">
              <a:latin typeface="Book Antiqua" pitchFamily="18" charset="0"/>
            </a:endParaRPr>
          </a:p>
          <a:p>
            <a:pPr marL="0" indent="0">
              <a:spcBef>
                <a:spcPts val="0"/>
              </a:spcBef>
              <a:buNone/>
            </a:pPr>
            <a:endParaRPr lang="en-US" sz="1000" dirty="0" smtClean="0">
              <a:latin typeface="Book Antiqua" pitchFamily="18" charset="0"/>
            </a:endParaRPr>
          </a:p>
          <a:p>
            <a:pPr>
              <a:spcBef>
                <a:spcPts val="0"/>
              </a:spcBef>
              <a:buFont typeface="Wingdings" pitchFamily="2" charset="2"/>
              <a:buChar char="§"/>
            </a:pPr>
            <a:r>
              <a:rPr lang="el-GR" sz="2600" dirty="0">
                <a:latin typeface="Book Antiqua" pitchFamily="18" charset="0"/>
              </a:rPr>
              <a:t>Δ</a:t>
            </a:r>
            <a:r>
              <a:rPr lang="en-US" sz="2600" dirty="0" smtClean="0">
                <a:latin typeface="Book Antiqua" pitchFamily="18" charset="0"/>
              </a:rPr>
              <a:t>G’° is defined as </a:t>
            </a:r>
            <a:r>
              <a:rPr lang="en-US" sz="2600" dirty="0">
                <a:latin typeface="Book Antiqua" pitchFamily="18" charset="0"/>
              </a:rPr>
              <a:t>the standard free energy </a:t>
            </a:r>
            <a:r>
              <a:rPr lang="en-US" sz="2600" dirty="0" smtClean="0">
                <a:latin typeface="Book Antiqua" pitchFamily="18" charset="0"/>
              </a:rPr>
              <a:t>change at pH 7.0 and 298 K (biochemical standard).</a:t>
            </a:r>
          </a:p>
          <a:p>
            <a:pPr>
              <a:spcBef>
                <a:spcPts val="0"/>
              </a:spcBef>
              <a:buFont typeface="Wingdings" pitchFamily="2" charset="2"/>
              <a:buChar char="§"/>
            </a:pPr>
            <a:endParaRPr lang="en-US" sz="1000" dirty="0">
              <a:latin typeface="Book Antiqua" pitchFamily="18" charset="0"/>
            </a:endParaRPr>
          </a:p>
          <a:p>
            <a:pPr>
              <a:spcBef>
                <a:spcPts val="0"/>
              </a:spcBef>
              <a:buFont typeface="Wingdings" pitchFamily="2" charset="2"/>
              <a:buChar char="§"/>
            </a:pPr>
            <a:r>
              <a:rPr lang="en-US" sz="2600" dirty="0" smtClean="0">
                <a:latin typeface="Book Antiqua" pitchFamily="18" charset="0"/>
              </a:rPr>
              <a:t>The equilibrium between S and P reflects the difference in the free energies of their ground states.</a:t>
            </a:r>
          </a:p>
          <a:p>
            <a:pPr>
              <a:spcBef>
                <a:spcPts val="0"/>
              </a:spcBef>
              <a:buFont typeface="Wingdings" pitchFamily="2" charset="2"/>
              <a:buChar char="§"/>
            </a:pPr>
            <a:endParaRPr lang="en-US" sz="10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The free energy of the ground state of P is lower than that of S, so </a:t>
            </a:r>
            <a:r>
              <a:rPr lang="el-GR" sz="2600" dirty="0">
                <a:latin typeface="Book Antiqua" pitchFamily="18" charset="0"/>
              </a:rPr>
              <a:t>Δ</a:t>
            </a:r>
            <a:r>
              <a:rPr lang="en-US" sz="2600" dirty="0">
                <a:latin typeface="Book Antiqua" pitchFamily="18" charset="0"/>
              </a:rPr>
              <a:t>G’° </a:t>
            </a:r>
            <a:r>
              <a:rPr lang="en-US" sz="2600" dirty="0" smtClean="0">
                <a:latin typeface="Book Antiqua" pitchFamily="18" charset="0"/>
              </a:rPr>
              <a:t>&lt; 0, and P is favored.</a:t>
            </a:r>
          </a:p>
          <a:p>
            <a:pPr marL="0" indent="0">
              <a:spcBef>
                <a:spcPts val="0"/>
              </a:spcBef>
              <a:buNone/>
            </a:pPr>
            <a:endParaRPr lang="en-US" sz="2600" dirty="0">
              <a:latin typeface="Book Antiqua" pitchFamily="18" charset="0"/>
            </a:endParaRPr>
          </a:p>
        </p:txBody>
      </p:sp>
    </p:spTree>
    <p:extLst>
      <p:ext uri="{BB962C8B-B14F-4D97-AF65-F5344CB8AC3E}">
        <p14:creationId xmlns:p14="http://schemas.microsoft.com/office/powerpoint/2010/main" val="3398762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4</a:t>
            </a:r>
            <a:r>
              <a:rPr lang="en-US" sz="2800" dirty="0" smtClean="0">
                <a:latin typeface="Book Antiqua" pitchFamily="18" charset="0"/>
              </a:rPr>
              <a:t>. Enzymes affect Reaction Rates, Not </a:t>
            </a:r>
            <a:r>
              <a:rPr lang="en-US" sz="2800" dirty="0" err="1" smtClean="0">
                <a:latin typeface="Book Antiqua" pitchFamily="18" charset="0"/>
              </a:rPr>
              <a:t>Equilibria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15</a:t>
            </a:fld>
            <a:endParaRPr lang="en-US">
              <a:solidFill>
                <a:schemeClr val="tx1"/>
              </a:solidFill>
            </a:endParaRPr>
          </a:p>
        </p:txBody>
      </p:sp>
      <p:sp>
        <p:nvSpPr>
          <p:cNvPr id="4" name="Content Placeholder 3"/>
          <p:cNvSpPr>
            <a:spLocks noGrp="1"/>
          </p:cNvSpPr>
          <p:nvPr>
            <p:ph idx="1"/>
          </p:nvPr>
        </p:nvSpPr>
        <p:spPr>
          <a:xfrm>
            <a:off x="228600" y="1066800"/>
            <a:ext cx="8458200" cy="5791200"/>
          </a:xfrm>
        </p:spPr>
        <p:txBody>
          <a:bodyPr>
            <a:normAutofit/>
          </a:bodyPr>
          <a:lstStyle/>
          <a:p>
            <a:pPr>
              <a:spcBef>
                <a:spcPts val="0"/>
              </a:spcBef>
              <a:buFont typeface="Wingdings" pitchFamily="2" charset="2"/>
              <a:buChar char="§"/>
            </a:pPr>
            <a:r>
              <a:rPr lang="en-US" sz="2600" dirty="0" smtClean="0">
                <a:latin typeface="Book Antiqua" pitchFamily="18" charset="0"/>
              </a:rPr>
              <a:t>A favorable equilibrium does not mean that the </a:t>
            </a:r>
          </a:p>
          <a:p>
            <a:pPr marL="0" indent="0">
              <a:spcBef>
                <a:spcPts val="0"/>
              </a:spcBef>
              <a:buNone/>
            </a:pPr>
            <a:r>
              <a:rPr lang="en-US" sz="2600" dirty="0">
                <a:latin typeface="Book Antiqua" pitchFamily="18" charset="0"/>
              </a:rPr>
              <a:t> </a:t>
            </a:r>
            <a:r>
              <a:rPr lang="en-US" sz="2600" dirty="0" smtClean="0">
                <a:latin typeface="Book Antiqua" pitchFamily="18" charset="0"/>
              </a:rPr>
              <a:t>   S → P conversion will occur at a detectable rate.</a:t>
            </a:r>
          </a:p>
          <a:p>
            <a:pPr marL="0" indent="0">
              <a:spcBef>
                <a:spcPts val="0"/>
              </a:spcBef>
              <a:buNone/>
            </a:pPr>
            <a:endParaRPr lang="en-US" sz="10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The rate is dependent on the energy barrier between S and P, the energy required for alignment of reacting groups, formation of transient unstable charges, bond rearrangements, and other transformations.</a:t>
            </a:r>
          </a:p>
          <a:p>
            <a:pPr>
              <a:spcBef>
                <a:spcPts val="0"/>
              </a:spcBef>
              <a:buFont typeface="Wingdings" pitchFamily="2" charset="2"/>
              <a:buChar char="§"/>
            </a:pPr>
            <a:endParaRPr lang="en-US" sz="10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The substrate must overcome this barrier and thus be raised to a higher energy level.</a:t>
            </a:r>
          </a:p>
          <a:p>
            <a:pPr>
              <a:spcBef>
                <a:spcPts val="0"/>
              </a:spcBef>
              <a:buFont typeface="Wingdings" pitchFamily="2" charset="2"/>
              <a:buChar char="§"/>
            </a:pPr>
            <a:endParaRPr lang="en-US" sz="10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At the top of the energy hill is a point, </a:t>
            </a:r>
            <a:r>
              <a:rPr lang="en-US" sz="2600" b="1" dirty="0" smtClean="0">
                <a:latin typeface="Book Antiqua" pitchFamily="18" charset="0"/>
              </a:rPr>
              <a:t>the transition state (</a:t>
            </a:r>
            <a:r>
              <a:rPr lang="en-US" sz="2800" dirty="0" smtClean="0"/>
              <a:t>‡</a:t>
            </a:r>
            <a:r>
              <a:rPr lang="en-US" sz="2600" b="1" dirty="0" smtClean="0">
                <a:latin typeface="Book Antiqua" pitchFamily="18" charset="0"/>
              </a:rPr>
              <a:t>) </a:t>
            </a:r>
            <a:r>
              <a:rPr lang="en-US" sz="2600" dirty="0" smtClean="0">
                <a:latin typeface="Book Antiqua" pitchFamily="18" charset="0"/>
              </a:rPr>
              <a:t>, in which decay to either S or P state is equally probable. The transition state is a chemical species that is extremely transient and very unstable.</a:t>
            </a:r>
            <a:endParaRPr lang="en-US" sz="2600" dirty="0">
              <a:latin typeface="Book Antiqua" pitchFamily="18" charset="0"/>
            </a:endParaRPr>
          </a:p>
        </p:txBody>
      </p:sp>
    </p:spTree>
    <p:extLst>
      <p:ext uri="{BB962C8B-B14F-4D97-AF65-F5344CB8AC3E}">
        <p14:creationId xmlns:p14="http://schemas.microsoft.com/office/powerpoint/2010/main" val="2686759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4</a:t>
            </a:r>
            <a:r>
              <a:rPr lang="en-US" sz="2800" dirty="0" smtClean="0">
                <a:latin typeface="Book Antiqua" pitchFamily="18" charset="0"/>
              </a:rPr>
              <a:t>. Enzymes affect Reaction Rates, Not </a:t>
            </a:r>
            <a:r>
              <a:rPr lang="en-US" sz="2800" dirty="0" err="1" smtClean="0">
                <a:latin typeface="Book Antiqua" pitchFamily="18" charset="0"/>
              </a:rPr>
              <a:t>Equilibria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16</a:t>
            </a:fld>
            <a:endParaRPr lang="en-US">
              <a:solidFill>
                <a:schemeClr val="tx1"/>
              </a:solidFill>
            </a:endParaRPr>
          </a:p>
        </p:txBody>
      </p:sp>
      <p:sp>
        <p:nvSpPr>
          <p:cNvPr id="4" name="Content Placeholder 3"/>
          <p:cNvSpPr>
            <a:spLocks noGrp="1"/>
          </p:cNvSpPr>
          <p:nvPr>
            <p:ph idx="1"/>
          </p:nvPr>
        </p:nvSpPr>
        <p:spPr>
          <a:xfrm>
            <a:off x="228600" y="1066800"/>
            <a:ext cx="8458200" cy="5791200"/>
          </a:xfrm>
        </p:spPr>
        <p:txBody>
          <a:bodyPr>
            <a:normAutofit/>
          </a:bodyPr>
          <a:lstStyle/>
          <a:p>
            <a:pPr>
              <a:spcBef>
                <a:spcPts val="0"/>
              </a:spcBef>
              <a:buFont typeface="Wingdings" pitchFamily="2" charset="2"/>
              <a:buChar char="§"/>
            </a:pPr>
            <a:r>
              <a:rPr lang="en-US" sz="2600" dirty="0" smtClean="0">
                <a:latin typeface="Book Antiqua" pitchFamily="18" charset="0"/>
              </a:rPr>
              <a:t>The difference between the energy levels of the ground state and the transition state is the activation energy, </a:t>
            </a:r>
            <a:r>
              <a:rPr lang="el-GR" sz="2600" dirty="0" smtClean="0">
                <a:latin typeface="Book Antiqua" pitchFamily="18" charset="0"/>
              </a:rPr>
              <a:t>Δ</a:t>
            </a:r>
            <a:r>
              <a:rPr lang="en-US" sz="2600" dirty="0" smtClean="0">
                <a:latin typeface="Book Antiqua" pitchFamily="18" charset="0"/>
              </a:rPr>
              <a:t>G</a:t>
            </a:r>
            <a:r>
              <a:rPr lang="en-US" sz="2400" baseline="30000" dirty="0" smtClean="0"/>
              <a:t>‡</a:t>
            </a:r>
            <a:r>
              <a:rPr lang="en-US" sz="2400" dirty="0" smtClean="0">
                <a:latin typeface="Book Antiqua" pitchFamily="18" charset="0"/>
              </a:rPr>
              <a:t>.</a:t>
            </a:r>
            <a:endParaRPr lang="en-US" sz="2600" baseline="30000" dirty="0" smtClean="0">
              <a:latin typeface="Book Antiqua" pitchFamily="18" charset="0"/>
            </a:endParaRPr>
          </a:p>
          <a:p>
            <a:pPr marL="0" indent="0">
              <a:spcBef>
                <a:spcPts val="0"/>
              </a:spcBef>
              <a:buNone/>
            </a:pPr>
            <a:endParaRPr lang="en-US" sz="10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The rate of a reaction reflects this activation energy:</a:t>
            </a:r>
          </a:p>
          <a:p>
            <a:pPr marL="0" indent="0">
              <a:spcBef>
                <a:spcPts val="0"/>
              </a:spcBef>
              <a:buNone/>
            </a:pPr>
            <a:r>
              <a:rPr lang="en-US" sz="2600" dirty="0">
                <a:latin typeface="Book Antiqua" pitchFamily="18" charset="0"/>
              </a:rPr>
              <a:t> </a:t>
            </a:r>
            <a:r>
              <a:rPr lang="en-US" sz="2600" dirty="0" smtClean="0">
                <a:latin typeface="Book Antiqua" pitchFamily="18" charset="0"/>
              </a:rPr>
              <a:t>      activation energy,     rate</a:t>
            </a:r>
          </a:p>
          <a:p>
            <a:pPr>
              <a:spcBef>
                <a:spcPts val="0"/>
              </a:spcBef>
              <a:buFont typeface="Wingdings" pitchFamily="2" charset="2"/>
              <a:buChar char="§"/>
            </a:pPr>
            <a:endParaRPr lang="en-US" sz="1000" dirty="0">
              <a:latin typeface="Book Antiqua" pitchFamily="18" charset="0"/>
            </a:endParaRPr>
          </a:p>
          <a:p>
            <a:pPr>
              <a:spcBef>
                <a:spcPts val="0"/>
              </a:spcBef>
              <a:buFont typeface="Wingdings" pitchFamily="2" charset="2"/>
              <a:buChar char="§"/>
            </a:pPr>
            <a:r>
              <a:rPr lang="en-US" sz="2600" dirty="0" smtClean="0">
                <a:latin typeface="Book Antiqua" pitchFamily="18" charset="0"/>
              </a:rPr>
              <a:t>Reaction rates can be increased by raising the temperature, thereby increasing the number of molecules with sufficient energy to overcome the energy barrier.</a:t>
            </a:r>
            <a:endParaRPr lang="en-US" sz="1000" dirty="0" smtClean="0">
              <a:latin typeface="Book Antiqua" pitchFamily="18" charset="0"/>
            </a:endParaRPr>
          </a:p>
        </p:txBody>
      </p:sp>
      <p:cxnSp>
        <p:nvCxnSpPr>
          <p:cNvPr id="7" name="Straight Arrow Connector 6"/>
          <p:cNvCxnSpPr/>
          <p:nvPr/>
        </p:nvCxnSpPr>
        <p:spPr>
          <a:xfrm flipV="1">
            <a:off x="762000" y="28194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733800" y="2819400"/>
            <a:ext cx="0" cy="45720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894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4</a:t>
            </a:r>
            <a:r>
              <a:rPr lang="en-US" sz="2800" dirty="0" smtClean="0">
                <a:latin typeface="Book Antiqua" pitchFamily="18" charset="0"/>
              </a:rPr>
              <a:t>. Enzymes affect Reaction Rates, Not </a:t>
            </a:r>
            <a:r>
              <a:rPr lang="en-US" sz="2800" dirty="0" err="1" smtClean="0">
                <a:latin typeface="Book Antiqua" pitchFamily="18" charset="0"/>
              </a:rPr>
              <a:t>Equilibria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17</a:t>
            </a:fld>
            <a:endParaRPr lang="en-US">
              <a:solidFill>
                <a:schemeClr val="tx1"/>
              </a:solidFill>
            </a:endParaRPr>
          </a:p>
        </p:txBody>
      </p:sp>
      <p:sp>
        <p:nvSpPr>
          <p:cNvPr id="4" name="Content Placeholder 3"/>
          <p:cNvSpPr>
            <a:spLocks noGrp="1"/>
          </p:cNvSpPr>
          <p:nvPr>
            <p:ph idx="1"/>
          </p:nvPr>
        </p:nvSpPr>
        <p:spPr>
          <a:xfrm>
            <a:off x="228600" y="1066800"/>
            <a:ext cx="8686800" cy="5638800"/>
          </a:xfrm>
        </p:spPr>
        <p:txBody>
          <a:bodyPr>
            <a:normAutofit/>
          </a:bodyPr>
          <a:lstStyle/>
          <a:p>
            <a:pPr marL="0" indent="0">
              <a:spcBef>
                <a:spcPts val="0"/>
              </a:spcBef>
              <a:buNone/>
            </a:pPr>
            <a:r>
              <a:rPr lang="en-US" sz="2600" dirty="0">
                <a:latin typeface="Book Antiqua" pitchFamily="18" charset="0"/>
              </a:rPr>
              <a:t>C</a:t>
            </a:r>
            <a:r>
              <a:rPr lang="en-US" sz="2600" dirty="0" smtClean="0">
                <a:latin typeface="Book Antiqua" pitchFamily="18" charset="0"/>
              </a:rPr>
              <a:t>. Enzymes enhance rates by lowering activation energies</a:t>
            </a:r>
          </a:p>
          <a:p>
            <a:pPr marL="0" indent="0">
              <a:spcBef>
                <a:spcPts val="0"/>
              </a:spcBef>
              <a:buNone/>
            </a:pPr>
            <a:endParaRPr lang="en-US" sz="2600" dirty="0">
              <a:latin typeface="Book Antiqua" pitchFamily="18" charset="0"/>
            </a:endParaRPr>
          </a:p>
        </p:txBody>
      </p:sp>
      <p:pic>
        <p:nvPicPr>
          <p:cNvPr id="9"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282"/>
          <a:stretch/>
        </p:blipFill>
        <p:spPr bwMode="auto">
          <a:xfrm>
            <a:off x="1066800" y="2211668"/>
            <a:ext cx="6827520" cy="457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075" y="1676400"/>
            <a:ext cx="616426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2895600" y="1752600"/>
            <a:ext cx="381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95600" y="1905000"/>
            <a:ext cx="381000"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67200" y="1752600"/>
            <a:ext cx="381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67200" y="1905000"/>
            <a:ext cx="381000"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91200" y="1752600"/>
            <a:ext cx="381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91200" y="1905000"/>
            <a:ext cx="381000"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53000" y="4876800"/>
            <a:ext cx="2166938" cy="381000"/>
          </a:xfrm>
          <a:prstGeom prst="rect">
            <a:avLst/>
          </a:prstGeom>
          <a:noFill/>
        </p:spPr>
        <p:txBody>
          <a:bodyPr wrap="square" rtlCol="0">
            <a:spAutoFit/>
          </a:bodyPr>
          <a:lstStyle/>
          <a:p>
            <a:r>
              <a:rPr lang="en-US" dirty="0" smtClean="0"/>
              <a:t>----------------------------</a:t>
            </a:r>
            <a:endParaRPr lang="en-US" dirty="0"/>
          </a:p>
        </p:txBody>
      </p:sp>
      <p:cxnSp>
        <p:nvCxnSpPr>
          <p:cNvPr id="10" name="Straight Arrow Connector 9"/>
          <p:cNvCxnSpPr/>
          <p:nvPr/>
        </p:nvCxnSpPr>
        <p:spPr>
          <a:xfrm>
            <a:off x="6781800" y="4648200"/>
            <a:ext cx="0" cy="419100"/>
          </a:xfrm>
          <a:prstGeom prst="straightConnector1">
            <a:avLst/>
          </a:prstGeom>
          <a:ln w="25400">
            <a:solidFill>
              <a:srgbClr val="F37BD4"/>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84042" t="49508" r="1702" b="39879"/>
          <a:stretch/>
        </p:blipFill>
        <p:spPr bwMode="auto">
          <a:xfrm>
            <a:off x="6553200" y="4648200"/>
            <a:ext cx="1021080" cy="57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863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4</a:t>
            </a:r>
            <a:r>
              <a:rPr lang="en-US" sz="2800" dirty="0" smtClean="0">
                <a:latin typeface="Book Antiqua" pitchFamily="18" charset="0"/>
              </a:rPr>
              <a:t>. Enzymes affect Reaction Rates, Not </a:t>
            </a:r>
            <a:r>
              <a:rPr lang="en-US" sz="2800" dirty="0" err="1" smtClean="0">
                <a:latin typeface="Book Antiqua" pitchFamily="18" charset="0"/>
              </a:rPr>
              <a:t>Equilibria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18</a:t>
            </a:fld>
            <a:endParaRPr lang="en-US">
              <a:solidFill>
                <a:schemeClr val="tx1"/>
              </a:solidFill>
            </a:endParaRPr>
          </a:p>
        </p:txBody>
      </p:sp>
      <p:sp>
        <p:nvSpPr>
          <p:cNvPr id="4" name="Content Placeholder 3"/>
          <p:cNvSpPr>
            <a:spLocks noGrp="1"/>
          </p:cNvSpPr>
          <p:nvPr>
            <p:ph idx="1"/>
          </p:nvPr>
        </p:nvSpPr>
        <p:spPr>
          <a:xfrm>
            <a:off x="228600" y="914400"/>
            <a:ext cx="8458200" cy="5791200"/>
          </a:xfrm>
        </p:spPr>
        <p:txBody>
          <a:bodyPr>
            <a:normAutofit/>
          </a:bodyPr>
          <a:lstStyle/>
          <a:p>
            <a:pPr>
              <a:spcBef>
                <a:spcPts val="0"/>
              </a:spcBef>
              <a:buFont typeface="Wingdings" pitchFamily="2" charset="2"/>
              <a:buChar char="§"/>
            </a:pPr>
            <a:r>
              <a:rPr lang="en-US" sz="2600" dirty="0" smtClean="0">
                <a:latin typeface="Book Antiqua" pitchFamily="18" charset="0"/>
              </a:rPr>
              <a:t>In the reaction coordinate involving an enzyme, ES and EP are </a:t>
            </a:r>
            <a:r>
              <a:rPr lang="en-US" sz="2600" b="1" dirty="0" smtClean="0">
                <a:latin typeface="Book Antiqua" pitchFamily="18" charset="0"/>
              </a:rPr>
              <a:t>reaction intermediates</a:t>
            </a:r>
            <a:r>
              <a:rPr lang="en-US" sz="2600" dirty="0" smtClean="0">
                <a:latin typeface="Book Antiqua" pitchFamily="18" charset="0"/>
              </a:rPr>
              <a:t>. A reaction intermediate is any species on the reaction pathway that has a finite chemical lifetime (longer than a molecular vibration, ~10</a:t>
            </a:r>
            <a:r>
              <a:rPr lang="en-US" sz="2600" baseline="30000" dirty="0" smtClean="0">
                <a:latin typeface="Book Antiqua" pitchFamily="18" charset="0"/>
              </a:rPr>
              <a:t>-13</a:t>
            </a:r>
            <a:r>
              <a:rPr lang="en-US" sz="2600" dirty="0" smtClean="0">
                <a:latin typeface="Book Antiqua" pitchFamily="18" charset="0"/>
              </a:rPr>
              <a:t> seconds).</a:t>
            </a:r>
          </a:p>
          <a:p>
            <a:pPr>
              <a:spcBef>
                <a:spcPts val="0"/>
              </a:spcBef>
              <a:buFont typeface="Wingdings" pitchFamily="2" charset="2"/>
              <a:buChar char="§"/>
            </a:pPr>
            <a:endParaRPr lang="en-US" sz="10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The </a:t>
            </a:r>
            <a:r>
              <a:rPr lang="en-US" sz="2600" dirty="0" err="1" smtClean="0">
                <a:latin typeface="Book Antiqua" pitchFamily="18" charset="0"/>
              </a:rPr>
              <a:t>interconversion</a:t>
            </a:r>
            <a:r>
              <a:rPr lang="en-US" sz="2600" dirty="0" smtClean="0">
                <a:latin typeface="Book Antiqua" pitchFamily="18" charset="0"/>
              </a:rPr>
              <a:t> of the ES and EP intermediates constitutes a reaction step, with a much lower activation barrier (</a:t>
            </a:r>
            <a:r>
              <a:rPr lang="el-GR" sz="2600" dirty="0">
                <a:latin typeface="Book Antiqua" pitchFamily="18" charset="0"/>
              </a:rPr>
              <a:t>Δ</a:t>
            </a:r>
            <a:r>
              <a:rPr lang="en-US" sz="2600" dirty="0" err="1" smtClean="0">
                <a:latin typeface="Book Antiqua" pitchFamily="18" charset="0"/>
              </a:rPr>
              <a:t>G</a:t>
            </a:r>
            <a:r>
              <a:rPr lang="en-US" sz="2400" baseline="30000" dirty="0" err="1" smtClean="0"/>
              <a:t>‡</a:t>
            </a:r>
            <a:r>
              <a:rPr lang="en-US" sz="2600" baseline="-25000" dirty="0" err="1" smtClean="0">
                <a:latin typeface="Book Antiqua" pitchFamily="18" charset="0"/>
              </a:rPr>
              <a:t>cat</a:t>
            </a:r>
            <a:r>
              <a:rPr lang="en-US" sz="2600" dirty="0" smtClean="0">
                <a:latin typeface="Book Antiqua" pitchFamily="18" charset="0"/>
              </a:rPr>
              <a:t>)</a:t>
            </a:r>
          </a:p>
          <a:p>
            <a:pPr>
              <a:spcBef>
                <a:spcPts val="0"/>
              </a:spcBef>
              <a:buFont typeface="Wingdings" pitchFamily="2" charset="2"/>
              <a:buChar char="§"/>
            </a:pPr>
            <a:endParaRPr lang="en-US" sz="10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When several steps occur in a reaction, the overall rate is determined by the step (or steps) with the highest activation energy called the </a:t>
            </a:r>
            <a:r>
              <a:rPr lang="en-US" sz="2600" b="1" dirty="0" smtClean="0">
                <a:latin typeface="Book Antiqua" pitchFamily="18" charset="0"/>
              </a:rPr>
              <a:t>rate-limiting step</a:t>
            </a:r>
            <a:r>
              <a:rPr lang="en-US" sz="2600" dirty="0" smtClean="0">
                <a:latin typeface="Book Antiqua" pitchFamily="18" charset="0"/>
              </a:rPr>
              <a:t>.</a:t>
            </a:r>
          </a:p>
          <a:p>
            <a:pPr>
              <a:spcBef>
                <a:spcPts val="0"/>
              </a:spcBef>
              <a:buFont typeface="Wingdings" pitchFamily="2" charset="2"/>
              <a:buChar char="§"/>
            </a:pPr>
            <a:endParaRPr lang="en-US" sz="10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The </a:t>
            </a:r>
            <a:r>
              <a:rPr lang="el-GR" sz="2600" dirty="0">
                <a:latin typeface="Book Antiqua" pitchFamily="18" charset="0"/>
              </a:rPr>
              <a:t>Δ</a:t>
            </a:r>
            <a:r>
              <a:rPr lang="en-US" sz="2600" dirty="0">
                <a:latin typeface="Book Antiqua" pitchFamily="18" charset="0"/>
              </a:rPr>
              <a:t>G’° </a:t>
            </a:r>
            <a:r>
              <a:rPr lang="en-US" sz="2600" dirty="0" smtClean="0">
                <a:latin typeface="Book Antiqua" pitchFamily="18" charset="0"/>
              </a:rPr>
              <a:t>is unaffected and remains &lt; </a:t>
            </a:r>
            <a:r>
              <a:rPr lang="en-US" sz="2600" dirty="0">
                <a:latin typeface="Book Antiqua" pitchFamily="18" charset="0"/>
              </a:rPr>
              <a:t>0, </a:t>
            </a:r>
            <a:r>
              <a:rPr lang="en-US" sz="2600" dirty="0" smtClean="0">
                <a:latin typeface="Book Antiqua" pitchFamily="18" charset="0"/>
              </a:rPr>
              <a:t>and favors P.</a:t>
            </a:r>
            <a:endParaRPr lang="en-US" sz="2600" dirty="0">
              <a:latin typeface="Book Antiqua" pitchFamily="18" charset="0"/>
            </a:endParaRPr>
          </a:p>
        </p:txBody>
      </p:sp>
    </p:spTree>
    <p:extLst>
      <p:ext uri="{BB962C8B-B14F-4D97-AF65-F5344CB8AC3E}">
        <p14:creationId xmlns:p14="http://schemas.microsoft.com/office/powerpoint/2010/main" val="792110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4</a:t>
            </a:r>
            <a:r>
              <a:rPr lang="en-US" sz="2800" dirty="0" smtClean="0">
                <a:latin typeface="Book Antiqua" pitchFamily="18" charset="0"/>
              </a:rPr>
              <a:t>. Enzymes affect Reaction Rates, Not </a:t>
            </a:r>
            <a:r>
              <a:rPr lang="en-US" sz="2800" dirty="0" err="1" smtClean="0">
                <a:latin typeface="Book Antiqua" pitchFamily="18" charset="0"/>
              </a:rPr>
              <a:t>Equilibria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19</a:t>
            </a:fld>
            <a:endParaRPr lang="en-US">
              <a:solidFill>
                <a:schemeClr val="tx1"/>
              </a:solidFill>
            </a:endParaRPr>
          </a:p>
        </p:txBody>
      </p:sp>
      <p:sp>
        <p:nvSpPr>
          <p:cNvPr id="4" name="Content Placeholder 3"/>
          <p:cNvSpPr>
            <a:spLocks noGrp="1"/>
          </p:cNvSpPr>
          <p:nvPr>
            <p:ph idx="1"/>
          </p:nvPr>
        </p:nvSpPr>
        <p:spPr>
          <a:xfrm>
            <a:off x="228600" y="1066800"/>
            <a:ext cx="8686800" cy="5638800"/>
          </a:xfrm>
        </p:spPr>
        <p:txBody>
          <a:bodyPr>
            <a:normAutofit/>
          </a:bodyPr>
          <a:lstStyle/>
          <a:p>
            <a:pPr marL="0" indent="0">
              <a:spcBef>
                <a:spcPts val="0"/>
              </a:spcBef>
              <a:buNone/>
            </a:pPr>
            <a:r>
              <a:rPr lang="en-US" sz="2600" dirty="0" smtClean="0">
                <a:latin typeface="Book Antiqua" pitchFamily="18" charset="0"/>
              </a:rPr>
              <a:t>D. Enzymes also help the body use any energy released </a:t>
            </a:r>
            <a:br>
              <a:rPr lang="en-US" sz="2600" dirty="0" smtClean="0">
                <a:latin typeface="Book Antiqua" pitchFamily="18" charset="0"/>
              </a:rPr>
            </a:br>
            <a:r>
              <a:rPr lang="en-US" sz="2600" dirty="0" smtClean="0">
                <a:latin typeface="Book Antiqua" pitchFamily="18" charset="0"/>
              </a:rPr>
              <a:t>     by a reaction.</a:t>
            </a:r>
          </a:p>
          <a:p>
            <a:pPr marL="0" indent="0">
              <a:spcBef>
                <a:spcPts val="0"/>
              </a:spcBef>
              <a:buNone/>
            </a:pPr>
            <a:endParaRPr lang="en-US" sz="2600" dirty="0">
              <a:latin typeface="Book Antiqua" pitchFamily="18" charset="0"/>
            </a:endParaRPr>
          </a:p>
          <a:p>
            <a:pPr marL="0" indent="0">
              <a:spcBef>
                <a:spcPts val="0"/>
              </a:spcBef>
              <a:buNone/>
            </a:pPr>
            <a:endParaRPr lang="en-US" sz="26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The breakdown of sucrose is a thermodynamically favorable reaction but is very slow.</a:t>
            </a:r>
          </a:p>
          <a:p>
            <a:pPr>
              <a:spcBef>
                <a:spcPts val="0"/>
              </a:spcBef>
              <a:buFont typeface="Wingdings" pitchFamily="2" charset="2"/>
              <a:buChar char="§"/>
            </a:pPr>
            <a:endParaRPr lang="en-US" sz="10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The appropriate enzyme speeds up the reaction on a biologically useful time scale and also organizes the reaction such that the energy released is recovered in other chemical forms and made available to the cell for other tasks.</a:t>
            </a:r>
          </a:p>
          <a:p>
            <a:pPr>
              <a:spcBef>
                <a:spcPts val="0"/>
              </a:spcBef>
              <a:buFont typeface="Wingdings" pitchFamily="2" charset="2"/>
              <a:buChar char="§"/>
            </a:pPr>
            <a:endParaRPr lang="en-US" sz="1000" dirty="0" smtClean="0">
              <a:latin typeface="Book Antiqua" pitchFamily="18" charset="0"/>
            </a:endParaRPr>
          </a:p>
          <a:p>
            <a:pPr>
              <a:spcBef>
                <a:spcPts val="0"/>
              </a:spcBef>
              <a:buFont typeface="Wingdings" pitchFamily="2" charset="2"/>
              <a:buChar char="§"/>
            </a:pPr>
            <a:r>
              <a:rPr lang="en-US" sz="2600" dirty="0" smtClean="0">
                <a:latin typeface="Book Antiqua" pitchFamily="18" charset="0"/>
              </a:rPr>
              <a:t>This breakdown pathway is the primary energy yielding pathway for cells.</a:t>
            </a:r>
            <a:endParaRPr lang="en-US" sz="2600" dirty="0">
              <a:latin typeface="Book Antiqua"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50" y="2057400"/>
            <a:ext cx="618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680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 Enzymes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a:t>
            </a:fld>
            <a:endParaRPr lang="en-US">
              <a:solidFill>
                <a:schemeClr val="tx1"/>
              </a:solidFill>
            </a:endParaRPr>
          </a:p>
        </p:txBody>
      </p:sp>
      <p:sp>
        <p:nvSpPr>
          <p:cNvPr id="4" name="Content Placeholder 3"/>
          <p:cNvSpPr>
            <a:spLocks noGrp="1"/>
          </p:cNvSpPr>
          <p:nvPr>
            <p:ph idx="1"/>
          </p:nvPr>
        </p:nvSpPr>
        <p:spPr>
          <a:xfrm>
            <a:off x="533400" y="1066800"/>
            <a:ext cx="7924800" cy="5410200"/>
          </a:xfrm>
        </p:spPr>
        <p:txBody>
          <a:bodyPr>
            <a:normAutofit/>
          </a:bodyPr>
          <a:lstStyle/>
          <a:p>
            <a:pPr marL="0" indent="0">
              <a:spcBef>
                <a:spcPts val="0"/>
              </a:spcBef>
              <a:buNone/>
            </a:pPr>
            <a:r>
              <a:rPr lang="en-US" sz="2600" dirty="0" smtClean="0">
                <a:latin typeface="Book Antiqua" pitchFamily="18" charset="0"/>
              </a:rPr>
              <a:t>Enzymes are the reaction catalysts of biological systems. As catalysts, they do not get consumed during the course of the reaction.</a:t>
            </a:r>
          </a:p>
          <a:p>
            <a:pPr marL="0" indent="0">
              <a:spcBef>
                <a:spcPts val="0"/>
              </a:spcBef>
              <a:buNone/>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First recognized in the late 1700s in the study of meat digestion by stomach fluids</a:t>
            </a: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Name coined by Frederick W. </a:t>
            </a:r>
            <a:r>
              <a:rPr lang="en-US" sz="2600" dirty="0" err="1" smtClean="0">
                <a:latin typeface="Book Antiqua" pitchFamily="18" charset="0"/>
              </a:rPr>
              <a:t>Kühne</a:t>
            </a:r>
            <a:endParaRPr lang="en-US" sz="2600" dirty="0" smtClean="0">
              <a:latin typeface="Book Antiqua" pitchFamily="18" charset="0"/>
            </a:endParaRP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Accelerate chemical reactions tremendously and are generally superior to organic/inorganic catalysts</a:t>
            </a:r>
          </a:p>
        </p:txBody>
      </p:sp>
    </p:spTree>
    <p:extLst>
      <p:ext uri="{BB962C8B-B14F-4D97-AF65-F5344CB8AC3E}">
        <p14:creationId xmlns:p14="http://schemas.microsoft.com/office/powerpoint/2010/main" val="4215722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5</a:t>
            </a:r>
            <a:r>
              <a:rPr lang="en-US" sz="2800" dirty="0" smtClean="0">
                <a:latin typeface="Book Antiqua" pitchFamily="18" charset="0"/>
              </a:rPr>
              <a:t>. Thermodynamic Definitions for Reaction </a:t>
            </a:r>
            <a:br>
              <a:rPr lang="en-US" sz="2800" dirty="0" smtClean="0">
                <a:latin typeface="Book Antiqua" pitchFamily="18" charset="0"/>
              </a:rPr>
            </a:br>
            <a:r>
              <a:rPr lang="en-US" sz="2800" dirty="0" smtClean="0">
                <a:latin typeface="Book Antiqua" pitchFamily="18" charset="0"/>
              </a:rPr>
              <a:t>    </a:t>
            </a:r>
            <a:r>
              <a:rPr lang="en-US" sz="2800" dirty="0" err="1" smtClean="0">
                <a:latin typeface="Book Antiqua" pitchFamily="18" charset="0"/>
              </a:rPr>
              <a:t>Equilibria</a:t>
            </a:r>
            <a:r>
              <a:rPr lang="en-US" sz="2800" dirty="0" smtClean="0">
                <a:latin typeface="Book Antiqua" pitchFamily="18" charset="0"/>
              </a:rPr>
              <a:t> and Kinetics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20</a:t>
            </a:fld>
            <a:endParaRPr lang="en-US">
              <a:solidFill>
                <a:schemeClr val="tx1"/>
              </a:solidFill>
            </a:endParaRP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228600" y="1066800"/>
                <a:ext cx="8458200" cy="5638800"/>
              </a:xfrm>
            </p:spPr>
            <p:txBody>
              <a:bodyPr>
                <a:normAutofit/>
              </a:bodyPr>
              <a:lstStyle/>
              <a:p>
                <a:pPr marL="0" indent="0">
                  <a:spcBef>
                    <a:spcPts val="0"/>
                  </a:spcBef>
                  <a:buNone/>
                </a:pPr>
                <a:r>
                  <a:rPr lang="en-US" sz="2600" dirty="0" smtClean="0">
                    <a:latin typeface="Cambria Math"/>
                  </a:rPr>
                  <a:t>A. </a:t>
                </a:r>
                <a:r>
                  <a:rPr lang="en-US" sz="2600" dirty="0" err="1" smtClean="0">
                    <a:latin typeface="Cambria Math"/>
                  </a:rPr>
                  <a:t>Equilibria</a:t>
                </a:r>
                <a:endParaRPr lang="en-US" sz="2600" dirty="0" smtClean="0">
                  <a:latin typeface="Cambria Math"/>
                </a:endParaRPr>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n-US" sz="2600" smtClean="0">
                          <a:latin typeface="Cambria Math"/>
                        </a:rPr>
                        <m:t>S</m:t>
                      </m:r>
                      <m:r>
                        <a:rPr lang="en-US" sz="2600" b="0" i="0" smtClean="0">
                          <a:latin typeface="Cambria Math"/>
                        </a:rPr>
                        <m:t> </m:t>
                      </m:r>
                      <m:r>
                        <a:rPr lang="en-US" sz="2600">
                          <a:latin typeface="Cambria Math"/>
                        </a:rPr>
                        <m:t> </m:t>
                      </m:r>
                      <m:r>
                        <a:rPr lang="en-US" sz="2600" b="0" i="0" smtClean="0">
                          <a:latin typeface="Cambria Math"/>
                        </a:rPr>
                        <m:t>        </m:t>
                      </m:r>
                      <m:r>
                        <m:rPr>
                          <m:sty m:val="p"/>
                        </m:rPr>
                        <a:rPr lang="en-US" sz="2600" b="0" i="0" smtClean="0">
                          <a:latin typeface="Cambria Math"/>
                        </a:rPr>
                        <m:t>P</m:t>
                      </m:r>
                      <m:r>
                        <a:rPr lang="en-US" sz="2600">
                          <a:latin typeface="Cambria Math"/>
                        </a:rPr>
                        <m:t>   </m:t>
                      </m:r>
                    </m:oMath>
                  </m:oMathPara>
                </a14:m>
                <a:endParaRPr lang="en-US" sz="2600" dirty="0" smtClean="0">
                  <a:latin typeface="Book Antiqua" pitchFamily="18" charset="0"/>
                </a:endParaRPr>
              </a:p>
              <a:p>
                <a:pPr marL="0" indent="0">
                  <a:spcBef>
                    <a:spcPts val="0"/>
                  </a:spcBef>
                  <a:buNone/>
                </a:pPr>
                <a:endParaRPr lang="en-US" sz="2600" dirty="0" smtClean="0">
                  <a:latin typeface="Book Antiqua" pitchFamily="18" charset="0"/>
                </a:endParaRPr>
              </a:p>
              <a:p>
                <a:pPr marL="0" indent="0">
                  <a:spcBef>
                    <a:spcPts val="0"/>
                  </a:spcBef>
                  <a:buNone/>
                </a:pPr>
                <a14:m>
                  <m:oMathPara xmlns:m="http://schemas.openxmlformats.org/officeDocument/2006/math">
                    <m:oMathParaPr>
                      <m:jc m:val="centerGroup"/>
                    </m:oMathParaPr>
                    <m:oMath xmlns:m="http://schemas.openxmlformats.org/officeDocument/2006/math">
                      <m:sSub>
                        <m:sSubPr>
                          <m:ctrlPr>
                            <a:rPr lang="en-US" sz="2600" b="0" i="1" smtClean="0">
                              <a:latin typeface="Cambria Math"/>
                            </a:rPr>
                          </m:ctrlPr>
                        </m:sSubPr>
                        <m:e>
                          <m:r>
                            <m:rPr>
                              <m:sty m:val="p"/>
                            </m:rPr>
                            <a:rPr lang="en-US" sz="2600" b="0" i="0" smtClean="0">
                              <a:latin typeface="Cambria Math"/>
                            </a:rPr>
                            <m:t>K</m:t>
                          </m:r>
                          <m:r>
                            <a:rPr lang="en-US" sz="2600" b="0" i="0" smtClean="0">
                              <a:latin typeface="Cambria Math"/>
                            </a:rPr>
                            <m:t>′</m:t>
                          </m:r>
                        </m:e>
                        <m:sub>
                          <m:r>
                            <m:rPr>
                              <m:sty m:val="p"/>
                            </m:rPr>
                            <a:rPr lang="en-US" sz="2600" b="0" i="0" smtClean="0">
                              <a:latin typeface="Cambria Math"/>
                            </a:rPr>
                            <m:t>eq</m:t>
                          </m:r>
                        </m:sub>
                      </m:sSub>
                      <m:r>
                        <a:rPr lang="en-US" sz="2600" b="0" i="0" smtClean="0">
                          <a:latin typeface="Cambria Math"/>
                        </a:rPr>
                        <m:t>= </m:t>
                      </m:r>
                      <m:f>
                        <m:fPr>
                          <m:ctrlPr>
                            <a:rPr lang="en-US" sz="2600" b="0" i="1" smtClean="0">
                              <a:latin typeface="Cambria Math"/>
                            </a:rPr>
                          </m:ctrlPr>
                        </m:fPr>
                        <m:num>
                          <m:r>
                            <a:rPr lang="en-US" sz="2600" b="0" i="0" smtClean="0">
                              <a:latin typeface="Cambria Math"/>
                            </a:rPr>
                            <m:t>[</m:t>
                          </m:r>
                          <m:r>
                            <m:rPr>
                              <m:sty m:val="p"/>
                            </m:rPr>
                            <a:rPr lang="en-US" sz="2600" b="0" i="0" smtClean="0">
                              <a:latin typeface="Cambria Math"/>
                            </a:rPr>
                            <m:t>P</m:t>
                          </m:r>
                          <m:r>
                            <a:rPr lang="en-US" sz="2600" b="0" i="0" smtClean="0">
                              <a:latin typeface="Cambria Math"/>
                            </a:rPr>
                            <m:t>]</m:t>
                          </m:r>
                        </m:num>
                        <m:den>
                          <m:r>
                            <a:rPr lang="en-US" sz="2600" b="0" i="0" smtClean="0">
                              <a:latin typeface="Cambria Math"/>
                            </a:rPr>
                            <m:t>[</m:t>
                          </m:r>
                          <m:r>
                            <m:rPr>
                              <m:sty m:val="p"/>
                            </m:rPr>
                            <a:rPr lang="en-US" sz="2600" b="0" i="0" smtClean="0">
                              <a:latin typeface="Cambria Math"/>
                            </a:rPr>
                            <m:t>S</m:t>
                          </m:r>
                          <m:r>
                            <a:rPr lang="en-US" sz="2600" b="0" i="0" smtClean="0">
                              <a:latin typeface="Cambria Math"/>
                            </a:rPr>
                            <m:t>]</m:t>
                          </m:r>
                        </m:den>
                      </m:f>
                    </m:oMath>
                  </m:oMathPara>
                </a14:m>
                <a:endParaRPr lang="en-US" sz="2600" b="0" dirty="0" smtClean="0">
                  <a:latin typeface="Book Antiqua" pitchFamily="18" charset="0"/>
                </a:endParaRPr>
              </a:p>
              <a:p>
                <a:pPr marL="0" indent="0">
                  <a:spcBef>
                    <a:spcPts val="0"/>
                  </a:spcBef>
                  <a:buNone/>
                </a:pPr>
                <a:endParaRPr lang="en-US" sz="2600" dirty="0" smtClean="0">
                  <a:latin typeface="Book Antiqua" pitchFamily="18" charset="0"/>
                </a:endParaRPr>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l-GR" sz="2600" b="0" i="0" smtClean="0">
                          <a:latin typeface="Cambria Math"/>
                        </a:rPr>
                        <m:t>Δ</m:t>
                      </m:r>
                      <m:sSup>
                        <m:sSupPr>
                          <m:ctrlPr>
                            <a:rPr lang="en-US" sz="2600" b="0" i="1" smtClean="0">
                              <a:latin typeface="Cambria Math"/>
                            </a:rPr>
                          </m:ctrlPr>
                        </m:sSupPr>
                        <m:e>
                          <m:r>
                            <m:rPr>
                              <m:sty m:val="p"/>
                            </m:rPr>
                            <a:rPr lang="en-US" sz="2600" b="0" i="0" smtClean="0">
                              <a:latin typeface="Cambria Math"/>
                            </a:rPr>
                            <m:t>G</m:t>
                          </m:r>
                        </m:e>
                        <m:sup>
                          <m:r>
                            <a:rPr lang="en-US" sz="2600" b="0" i="0" smtClean="0">
                              <a:latin typeface="Cambria Math"/>
                            </a:rPr>
                            <m:t>′</m:t>
                          </m:r>
                        </m:sup>
                      </m:sSup>
                      <m:r>
                        <a:rPr lang="en-US" sz="2600" b="0" i="0" smtClean="0">
                          <a:latin typeface="Cambria Math"/>
                        </a:rPr>
                        <m:t>°=−</m:t>
                      </m:r>
                      <m:r>
                        <m:rPr>
                          <m:sty m:val="p"/>
                        </m:rPr>
                        <a:rPr lang="en-US" sz="2600" b="0" i="0" smtClean="0">
                          <a:latin typeface="Cambria Math"/>
                        </a:rPr>
                        <m:t>RT</m:t>
                      </m:r>
                      <m:func>
                        <m:funcPr>
                          <m:ctrlPr>
                            <a:rPr lang="en-US" sz="2600" b="0" i="1" smtClean="0">
                              <a:latin typeface="Cambria Math"/>
                            </a:rPr>
                          </m:ctrlPr>
                        </m:funcPr>
                        <m:fName>
                          <m:r>
                            <m:rPr>
                              <m:sty m:val="p"/>
                            </m:rPr>
                            <a:rPr lang="en-US" sz="2600" b="0" i="0" smtClean="0">
                              <a:latin typeface="Cambria Math"/>
                            </a:rPr>
                            <m:t>ln</m:t>
                          </m:r>
                        </m:fName>
                        <m:e>
                          <m:sSub>
                            <m:sSubPr>
                              <m:ctrlPr>
                                <a:rPr lang="en-US" sz="2600" b="0" i="1" smtClean="0">
                                  <a:latin typeface="Cambria Math"/>
                                </a:rPr>
                              </m:ctrlPr>
                            </m:sSubPr>
                            <m:e>
                              <m:r>
                                <m:rPr>
                                  <m:sty m:val="p"/>
                                </m:rPr>
                                <a:rPr lang="en-US" sz="2600" b="0" i="0" smtClean="0">
                                  <a:latin typeface="Cambria Math"/>
                                </a:rPr>
                                <m:t>K</m:t>
                              </m:r>
                              <m:r>
                                <a:rPr lang="en-US" sz="2600" b="0" i="0" smtClean="0">
                                  <a:latin typeface="Cambria Math"/>
                                </a:rPr>
                                <m:t>′</m:t>
                              </m:r>
                            </m:e>
                            <m:sub>
                              <m:r>
                                <m:rPr>
                                  <m:sty m:val="p"/>
                                </m:rPr>
                                <a:rPr lang="en-US" sz="2600" b="0" i="0" smtClean="0">
                                  <a:latin typeface="Cambria Math"/>
                                </a:rPr>
                                <m:t>eq</m:t>
                              </m:r>
                            </m:sub>
                          </m:sSub>
                        </m:e>
                      </m:func>
                    </m:oMath>
                  </m:oMathPara>
                </a14:m>
                <a:endParaRPr lang="en-US" sz="2600" dirty="0" smtClean="0">
                  <a:latin typeface="Book Antiqua" pitchFamily="18" charset="0"/>
                </a:endParaRPr>
              </a:p>
              <a:p>
                <a:pPr marL="0" indent="0">
                  <a:spcBef>
                    <a:spcPts val="0"/>
                  </a:spcBef>
                  <a:buNone/>
                </a:pPr>
                <a:endParaRPr lang="en-US" sz="2600" dirty="0">
                  <a:latin typeface="Book Antiqua" pitchFamily="18" charset="0"/>
                </a:endParaRPr>
              </a:p>
              <a:p>
                <a:pPr marL="0" indent="0">
                  <a:spcBef>
                    <a:spcPts val="0"/>
                  </a:spcBef>
                  <a:buNone/>
                </a:pPr>
                <a:r>
                  <a:rPr lang="en-US" sz="2600" dirty="0" smtClean="0">
                    <a:latin typeface="Book Antiqua" pitchFamily="18" charset="0"/>
                  </a:rPr>
                  <a:t>R (gas constant) = 8.315 J/(</a:t>
                </a:r>
                <a:r>
                  <a:rPr lang="en-US" sz="2600" dirty="0" err="1" smtClean="0">
                    <a:latin typeface="Book Antiqua" pitchFamily="18" charset="0"/>
                  </a:rPr>
                  <a:t>mol</a:t>
                </a:r>
                <a:r>
                  <a:rPr lang="en-US" sz="2600" dirty="0" smtClean="0">
                    <a:latin typeface="Book Antiqua" pitchFamily="18" charset="0"/>
                  </a:rPr>
                  <a:t> K)     T = 298 K</a:t>
                </a:r>
              </a:p>
              <a:p>
                <a:pPr marL="0" indent="0">
                  <a:spcBef>
                    <a:spcPts val="0"/>
                  </a:spcBef>
                  <a:buNone/>
                </a:pPr>
                <a:endParaRPr lang="en-US" sz="2600" dirty="0">
                  <a:latin typeface="Book Antiqua" pitchFamily="18" charset="0"/>
                </a:endParaRPr>
              </a:p>
              <a:p>
                <a:pPr marL="0" indent="0">
                  <a:spcBef>
                    <a:spcPts val="0"/>
                  </a:spcBef>
                  <a:buNone/>
                </a:pPr>
                <a:r>
                  <a:rPr lang="en-US" sz="2600" dirty="0" smtClean="0">
                    <a:latin typeface="Book Antiqua" pitchFamily="18" charset="0"/>
                  </a:rPr>
                  <a:t>A large negative value for </a:t>
                </a:r>
                <a:r>
                  <a:rPr lang="el-GR" sz="2600" dirty="0" smtClean="0">
                    <a:latin typeface="Book Antiqua" pitchFamily="18" charset="0"/>
                  </a:rPr>
                  <a:t>Δ</a:t>
                </a:r>
                <a:r>
                  <a:rPr lang="en-US" sz="2600" dirty="0" smtClean="0">
                    <a:latin typeface="Book Antiqua" pitchFamily="18" charset="0"/>
                  </a:rPr>
                  <a:t>G’° is a favorable reaction.</a:t>
                </a:r>
              </a:p>
              <a:p>
                <a:pPr marL="0" indent="0" algn="ctr">
                  <a:spcBef>
                    <a:spcPts val="0"/>
                  </a:spcBef>
                  <a:buNone/>
                </a:pPr>
                <a:r>
                  <a:rPr lang="en-US" sz="2600" dirty="0">
                    <a:latin typeface="Book Antiqua" pitchFamily="18" charset="0"/>
                  </a:rPr>
                  <a:t> </a:t>
                </a:r>
                <a:r>
                  <a:rPr lang="en-US" sz="2600" dirty="0" smtClean="0">
                    <a:latin typeface="Book Antiqua" pitchFamily="18" charset="0"/>
                  </a:rPr>
                  <a:t>  </a:t>
                </a:r>
                <a:r>
                  <a:rPr lang="en-US" sz="2600" dirty="0" err="1" smtClean="0">
                    <a:latin typeface="Book Antiqua" pitchFamily="18" charset="0"/>
                  </a:rPr>
                  <a:t>K’</a:t>
                </a:r>
                <a:r>
                  <a:rPr lang="en-US" sz="2600" baseline="-25000" dirty="0" err="1" smtClean="0">
                    <a:latin typeface="Book Antiqua" pitchFamily="18" charset="0"/>
                  </a:rPr>
                  <a:t>eq</a:t>
                </a:r>
                <a:r>
                  <a:rPr lang="en-US" sz="2600" dirty="0" smtClean="0">
                    <a:latin typeface="Book Antiqua" pitchFamily="18" charset="0"/>
                  </a:rPr>
                  <a:t>,   </a:t>
                </a:r>
                <a:r>
                  <a:rPr lang="el-GR" sz="2600" dirty="0" smtClean="0">
                    <a:latin typeface="Book Antiqua" pitchFamily="18" charset="0"/>
                  </a:rPr>
                  <a:t>Δ</a:t>
                </a:r>
                <a:r>
                  <a:rPr lang="en-US" sz="2600" dirty="0">
                    <a:latin typeface="Book Antiqua" pitchFamily="18" charset="0"/>
                  </a:rPr>
                  <a:t>G</a:t>
                </a:r>
                <a:r>
                  <a:rPr lang="en-US" sz="2600" dirty="0" smtClean="0">
                    <a:latin typeface="Book Antiqua" pitchFamily="18" charset="0"/>
                  </a:rPr>
                  <a:t>’°</a:t>
                </a:r>
                <a:endParaRPr lang="en-US" sz="2600" dirty="0">
                  <a:latin typeface="Book Antiqua" pitchFamily="18" charset="0"/>
                </a:endParaRPr>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228600" y="1066800"/>
                <a:ext cx="8458200" cy="5638800"/>
              </a:xfrm>
              <a:blipFill rotWithShape="1">
                <a:blip r:embed="rId2"/>
                <a:stretch>
                  <a:fillRect l="-1298" t="-973"/>
                </a:stretch>
              </a:blipFill>
            </p:spPr>
            <p:txBody>
              <a:bodyPr/>
              <a:lstStyle/>
              <a:p>
                <a:r>
                  <a:rPr lang="en-US">
                    <a:noFill/>
                  </a:rPr>
                  <a:t> </a:t>
                </a:r>
              </a:p>
            </p:txBody>
          </p:sp>
        </mc:Fallback>
      </mc:AlternateContent>
      <p:cxnSp>
        <p:nvCxnSpPr>
          <p:cNvPr id="13" name="Straight Arrow Connector 12"/>
          <p:cNvCxnSpPr/>
          <p:nvPr/>
        </p:nvCxnSpPr>
        <p:spPr>
          <a:xfrm>
            <a:off x="4191000" y="1676400"/>
            <a:ext cx="381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91000" y="1828800"/>
            <a:ext cx="381000"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5200" y="5562600"/>
            <a:ext cx="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5562600"/>
            <a:ext cx="0"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036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5</a:t>
            </a:r>
            <a:r>
              <a:rPr lang="en-US" sz="2800" dirty="0" smtClean="0">
                <a:latin typeface="Book Antiqua" pitchFamily="18" charset="0"/>
              </a:rPr>
              <a:t>. Thermodynamic Definitions for Reaction </a:t>
            </a:r>
            <a:br>
              <a:rPr lang="en-US" sz="2800" dirty="0" smtClean="0">
                <a:latin typeface="Book Antiqua" pitchFamily="18" charset="0"/>
              </a:rPr>
            </a:br>
            <a:r>
              <a:rPr lang="en-US" sz="2800" dirty="0" smtClean="0">
                <a:latin typeface="Book Antiqua" pitchFamily="18" charset="0"/>
              </a:rPr>
              <a:t>    </a:t>
            </a:r>
            <a:r>
              <a:rPr lang="en-US" sz="2800" dirty="0" err="1" smtClean="0">
                <a:latin typeface="Book Antiqua" pitchFamily="18" charset="0"/>
              </a:rPr>
              <a:t>Equilibria</a:t>
            </a:r>
            <a:r>
              <a:rPr lang="en-US" sz="2800" dirty="0" smtClean="0">
                <a:latin typeface="Book Antiqua" pitchFamily="18" charset="0"/>
              </a:rPr>
              <a:t> and Kinetics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21</a:t>
            </a:fld>
            <a:endParaRPr lang="en-US">
              <a:solidFill>
                <a:schemeClr val="tx1"/>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28600" y="1066800"/>
                <a:ext cx="8458200" cy="5638800"/>
              </a:xfrm>
            </p:spPr>
            <p:txBody>
              <a:bodyPr>
                <a:normAutofit/>
              </a:bodyPr>
              <a:lstStyle/>
              <a:p>
                <a:pPr marL="0" indent="0">
                  <a:spcBef>
                    <a:spcPts val="0"/>
                  </a:spcBef>
                  <a:buNone/>
                </a:pPr>
                <a:r>
                  <a:rPr lang="en-US" sz="2600" dirty="0" smtClean="0">
                    <a:latin typeface="Cambria Math"/>
                  </a:rPr>
                  <a:t>B. Kinetics</a:t>
                </a:r>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n-US" sz="2600" smtClean="0">
                          <a:latin typeface="Cambria Math"/>
                        </a:rPr>
                        <m:t>S</m:t>
                      </m:r>
                      <m:r>
                        <a:rPr lang="en-US" sz="2600" b="0" i="0" smtClean="0">
                          <a:latin typeface="Cambria Math"/>
                        </a:rPr>
                        <m:t> </m:t>
                      </m:r>
                      <m:r>
                        <a:rPr lang="en-US" sz="2600">
                          <a:latin typeface="Cambria Math"/>
                        </a:rPr>
                        <m:t> </m:t>
                      </m:r>
                      <m:r>
                        <a:rPr lang="en-US" sz="2600" b="0" i="0" smtClean="0">
                          <a:latin typeface="Cambria Math"/>
                        </a:rPr>
                        <m:t>        </m:t>
                      </m:r>
                      <m:r>
                        <m:rPr>
                          <m:sty m:val="p"/>
                        </m:rPr>
                        <a:rPr lang="en-US" sz="2600" b="0" i="0" smtClean="0">
                          <a:latin typeface="Cambria Math"/>
                        </a:rPr>
                        <m:t>P</m:t>
                      </m:r>
                      <m:r>
                        <a:rPr lang="en-US" sz="2600">
                          <a:latin typeface="Cambria Math"/>
                        </a:rPr>
                        <m:t>   </m:t>
                      </m:r>
                    </m:oMath>
                  </m:oMathPara>
                </a14:m>
                <a:endParaRPr lang="en-US" sz="2600" dirty="0" smtClean="0">
                  <a:latin typeface="Book Antiqua" pitchFamily="18" charset="0"/>
                </a:endParaRPr>
              </a:p>
              <a:p>
                <a:pPr marL="0" indent="0">
                  <a:spcBef>
                    <a:spcPts val="0"/>
                  </a:spcBef>
                  <a:buNone/>
                </a:pPr>
                <a:endParaRPr lang="en-US" sz="2600" dirty="0" smtClean="0">
                  <a:latin typeface="Book Antiqua" pitchFamily="18" charset="0"/>
                </a:endParaRPr>
              </a:p>
              <a:p>
                <a:pPr marL="0" indent="0">
                  <a:spcBef>
                    <a:spcPts val="0"/>
                  </a:spcBef>
                  <a:buNone/>
                </a:pPr>
                <a14:m>
                  <m:oMathPara xmlns:m="http://schemas.openxmlformats.org/officeDocument/2006/math">
                    <m:oMathParaPr>
                      <m:jc m:val="centerGroup"/>
                    </m:oMathParaPr>
                    <m:oMath xmlns:m="http://schemas.openxmlformats.org/officeDocument/2006/math">
                      <m:f>
                        <m:fPr>
                          <m:ctrlPr>
                            <a:rPr lang="en-US" sz="2600" b="0" i="1" smtClean="0">
                              <a:latin typeface="Cambria Math"/>
                            </a:rPr>
                          </m:ctrlPr>
                        </m:fPr>
                        <m:num>
                          <m:r>
                            <m:rPr>
                              <m:sty m:val="p"/>
                            </m:rPr>
                            <a:rPr lang="en-US" sz="2600" b="0" i="0" smtClean="0">
                              <a:latin typeface="Cambria Math"/>
                            </a:rPr>
                            <m:t>d</m:t>
                          </m:r>
                          <m:r>
                            <a:rPr lang="en-US" sz="2600" b="0" i="0" smtClean="0">
                              <a:latin typeface="Cambria Math"/>
                            </a:rPr>
                            <m:t>[</m:t>
                          </m:r>
                          <m:r>
                            <m:rPr>
                              <m:sty m:val="p"/>
                            </m:rPr>
                            <a:rPr lang="en-US" sz="2600" b="0" i="0" smtClean="0">
                              <a:latin typeface="Cambria Math"/>
                            </a:rPr>
                            <m:t>P</m:t>
                          </m:r>
                          <m:r>
                            <a:rPr lang="en-US" sz="2600" b="0" i="0" smtClean="0">
                              <a:latin typeface="Cambria Math"/>
                            </a:rPr>
                            <m:t>]</m:t>
                          </m:r>
                        </m:num>
                        <m:den>
                          <m:r>
                            <m:rPr>
                              <m:sty m:val="p"/>
                            </m:rPr>
                            <a:rPr lang="en-US" sz="2600" b="0" i="0" smtClean="0">
                              <a:latin typeface="Cambria Math"/>
                            </a:rPr>
                            <m:t>dt</m:t>
                          </m:r>
                        </m:den>
                      </m:f>
                      <m:r>
                        <a:rPr lang="en-US" sz="2600" b="0" i="0" smtClean="0">
                          <a:latin typeface="Cambria Math"/>
                        </a:rPr>
                        <m:t>  =   </m:t>
                      </m:r>
                      <m:r>
                        <m:rPr>
                          <m:sty m:val="p"/>
                        </m:rPr>
                        <a:rPr lang="en-US" sz="2600" b="0" i="0" smtClean="0">
                          <a:latin typeface="Cambria Math"/>
                        </a:rPr>
                        <m:t>k</m:t>
                      </m:r>
                      <m:r>
                        <a:rPr lang="en-US" sz="2600" b="0" i="0" smtClean="0">
                          <a:latin typeface="Cambria Math"/>
                        </a:rPr>
                        <m:t>[</m:t>
                      </m:r>
                      <m:r>
                        <m:rPr>
                          <m:sty m:val="p"/>
                        </m:rPr>
                        <a:rPr lang="en-US" sz="2600" b="0" i="0" smtClean="0">
                          <a:latin typeface="Cambria Math"/>
                        </a:rPr>
                        <m:t>S</m:t>
                      </m:r>
                      <m:r>
                        <a:rPr lang="en-US" sz="2600" b="0" i="0" smtClean="0">
                          <a:latin typeface="Cambria Math"/>
                        </a:rPr>
                        <m:t>]</m:t>
                      </m:r>
                    </m:oMath>
                  </m:oMathPara>
                </a14:m>
                <a:endParaRPr lang="en-US" sz="2600" dirty="0" smtClean="0">
                  <a:latin typeface="Book Antiqua" pitchFamily="18" charset="0"/>
                </a:endParaRPr>
              </a:p>
              <a:p>
                <a:pPr marL="0" indent="0">
                  <a:spcBef>
                    <a:spcPts val="0"/>
                  </a:spcBef>
                  <a:buNone/>
                </a:pPr>
                <a:endParaRPr lang="en-US" sz="2600" dirty="0">
                  <a:latin typeface="Book Antiqua" pitchFamily="18" charset="0"/>
                </a:endParaRPr>
              </a:p>
              <a:p>
                <a:pPr marL="0" indent="0">
                  <a:spcBef>
                    <a:spcPts val="0"/>
                  </a:spcBef>
                  <a:buNone/>
                </a:pPr>
                <a:r>
                  <a:rPr lang="en-US" sz="2600" dirty="0" smtClean="0">
                    <a:latin typeface="Book Antiqua" pitchFamily="18" charset="0"/>
                  </a:rPr>
                  <a:t>k = rate constant, for a first-order reaction has unit of s</a:t>
                </a:r>
                <a:r>
                  <a:rPr lang="en-US" sz="2600" baseline="30000" dirty="0" smtClean="0">
                    <a:latin typeface="Book Antiqua" pitchFamily="18" charset="0"/>
                  </a:rPr>
                  <a:t>-1</a:t>
                </a:r>
              </a:p>
              <a:p>
                <a:pPr marL="0" indent="0" algn="ctr">
                  <a:spcBef>
                    <a:spcPts val="0"/>
                  </a:spcBef>
                  <a:buNone/>
                </a:pPr>
                <a:r>
                  <a:rPr lang="en-US" sz="2600" dirty="0" smtClean="0">
                    <a:latin typeface="Book Antiqua" pitchFamily="18" charset="0"/>
                  </a:rPr>
                  <a:t>k,   Faster  the reaction</a:t>
                </a:r>
              </a:p>
              <a:p>
                <a:pPr marL="0" indent="0">
                  <a:spcBef>
                    <a:spcPts val="0"/>
                  </a:spcBef>
                  <a:buNone/>
                </a:pPr>
                <a:endParaRPr lang="en-US" sz="2600" dirty="0">
                  <a:latin typeface="Book Antiqua" pitchFamily="18" charset="0"/>
                </a:endParaRPr>
              </a:p>
              <a:p>
                <a:pPr marL="0" indent="0">
                  <a:spcBef>
                    <a:spcPts val="0"/>
                  </a:spcBef>
                  <a:buNone/>
                </a:pPr>
                <a:r>
                  <a:rPr lang="en-US" sz="2600" dirty="0" smtClean="0">
                    <a:latin typeface="Book Antiqua" pitchFamily="18" charset="0"/>
                  </a:rPr>
                  <a:t>From transition-state theory,</a:t>
                </a:r>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n-US" sz="2600" b="0" i="0" smtClean="0">
                          <a:latin typeface="Cambria Math"/>
                        </a:rPr>
                        <m:t>k</m:t>
                      </m:r>
                      <m:r>
                        <a:rPr lang="en-US" sz="2600" b="0" i="0" smtClean="0">
                          <a:latin typeface="Cambria Math"/>
                        </a:rPr>
                        <m:t>= </m:t>
                      </m:r>
                      <m:f>
                        <m:fPr>
                          <m:ctrlPr>
                            <a:rPr lang="en-US" sz="2600" b="0" i="1" smtClean="0">
                              <a:latin typeface="Cambria Math"/>
                            </a:rPr>
                          </m:ctrlPr>
                        </m:fPr>
                        <m:num>
                          <m:sSub>
                            <m:sSubPr>
                              <m:ctrlPr>
                                <a:rPr lang="en-US" sz="2600" b="0" i="1" smtClean="0">
                                  <a:latin typeface="Cambria Math"/>
                                </a:rPr>
                              </m:ctrlPr>
                            </m:sSubPr>
                            <m:e>
                              <m:r>
                                <m:rPr>
                                  <m:sty m:val="p"/>
                                </m:rPr>
                                <a:rPr lang="en-US" sz="2600" b="0" i="0" smtClean="0">
                                  <a:latin typeface="Cambria Math"/>
                                </a:rPr>
                                <m:t>k</m:t>
                              </m:r>
                            </m:e>
                            <m:sub>
                              <m:r>
                                <m:rPr>
                                  <m:sty m:val="p"/>
                                </m:rPr>
                                <a:rPr lang="en-US" sz="2600" b="0" i="0" smtClean="0">
                                  <a:latin typeface="Cambria Math"/>
                                </a:rPr>
                                <m:t>b</m:t>
                              </m:r>
                            </m:sub>
                          </m:sSub>
                          <m:r>
                            <m:rPr>
                              <m:sty m:val="p"/>
                            </m:rPr>
                            <a:rPr lang="en-US" sz="2600" b="0" i="0" smtClean="0">
                              <a:latin typeface="Cambria Math"/>
                            </a:rPr>
                            <m:t>T</m:t>
                          </m:r>
                        </m:num>
                        <m:den>
                          <m:r>
                            <m:rPr>
                              <m:sty m:val="p"/>
                            </m:rPr>
                            <a:rPr lang="en-US" sz="2600" b="0" i="0" smtClean="0">
                              <a:latin typeface="Cambria Math"/>
                            </a:rPr>
                            <m:t>h</m:t>
                          </m:r>
                        </m:den>
                      </m:f>
                      <m:sSup>
                        <m:sSupPr>
                          <m:ctrlPr>
                            <a:rPr lang="en-US" sz="2600" b="0" i="1" smtClean="0">
                              <a:latin typeface="Cambria Math"/>
                            </a:rPr>
                          </m:ctrlPr>
                        </m:sSupPr>
                        <m:e>
                          <m:r>
                            <m:rPr>
                              <m:sty m:val="p"/>
                            </m:rPr>
                            <a:rPr lang="en-US" sz="2600" b="0" i="0" smtClean="0">
                              <a:latin typeface="Cambria Math"/>
                            </a:rPr>
                            <m:t>e</m:t>
                          </m:r>
                        </m:e>
                        <m:sup>
                          <m:r>
                            <a:rPr lang="en-US" sz="2600" b="0" i="0" smtClean="0">
                              <a:latin typeface="Cambria Math"/>
                            </a:rPr>
                            <m:t>−</m:t>
                          </m:r>
                          <m:r>
                            <m:rPr>
                              <m:sty m:val="p"/>
                            </m:rPr>
                            <a:rPr lang="el-GR" sz="2600" b="0" i="0" smtClean="0">
                              <a:latin typeface="Cambria Math"/>
                            </a:rPr>
                            <m:t>Δ</m:t>
                          </m:r>
                          <m:r>
                            <m:rPr>
                              <m:nor/>
                            </m:rPr>
                            <a:rPr lang="en-US" sz="2600" dirty="0">
                              <a:latin typeface="Book Antiqua" pitchFamily="18" charset="0"/>
                            </a:rPr>
                            <m:t>G</m:t>
                          </m:r>
                          <m:r>
                            <m:rPr>
                              <m:nor/>
                            </m:rPr>
                            <a:rPr lang="en-US" sz="2600" baseline="30000" dirty="0"/>
                            <m:t>‡</m:t>
                          </m:r>
                          <m:r>
                            <m:rPr>
                              <m:nor/>
                            </m:rPr>
                            <a:rPr lang="en-US" sz="2600" b="0" dirty="0" smtClean="0"/>
                            <m:t>/</m:t>
                          </m:r>
                          <m:r>
                            <m:rPr>
                              <m:nor/>
                            </m:rPr>
                            <a:rPr lang="en-US" sz="2600" b="0" dirty="0" smtClean="0">
                              <a:latin typeface="Cambria" pitchFamily="18" charset="0"/>
                            </a:rPr>
                            <m:t>RT</m:t>
                          </m:r>
                        </m:sup>
                      </m:sSup>
                    </m:oMath>
                  </m:oMathPara>
                </a14:m>
                <a:endParaRPr lang="en-US" sz="2600" dirty="0" smtClean="0">
                  <a:latin typeface="Book Antiqua" pitchFamily="18" charset="0"/>
                </a:endParaRPr>
              </a:p>
              <a:p>
                <a:pPr marL="0" indent="0">
                  <a:spcBef>
                    <a:spcPts val="0"/>
                  </a:spcBef>
                  <a:buNone/>
                </a:pPr>
                <a:r>
                  <a:rPr lang="en-US" sz="2600" dirty="0" smtClean="0">
                    <a:latin typeface="Book Antiqua" pitchFamily="18" charset="0"/>
                  </a:rPr>
                  <a:t>k</a:t>
                </a:r>
                <a:r>
                  <a:rPr lang="en-US" sz="2600" baseline="-25000" dirty="0" smtClean="0">
                    <a:latin typeface="Book Antiqua" pitchFamily="18" charset="0"/>
                  </a:rPr>
                  <a:t>b </a:t>
                </a:r>
                <a:r>
                  <a:rPr lang="en-US" sz="2600" dirty="0" smtClean="0">
                    <a:latin typeface="Book Antiqua" pitchFamily="18" charset="0"/>
                  </a:rPr>
                  <a:t>= </a:t>
                </a:r>
                <a:r>
                  <a:rPr lang="en-US" sz="2600" dirty="0" err="1" smtClean="0">
                    <a:latin typeface="Book Antiqua" pitchFamily="18" charset="0"/>
                  </a:rPr>
                  <a:t>Boltzman</a:t>
                </a:r>
                <a:r>
                  <a:rPr lang="en-US" sz="2600" dirty="0" smtClean="0">
                    <a:latin typeface="Book Antiqua" pitchFamily="18" charset="0"/>
                  </a:rPr>
                  <a:t> constant, h = Planck’s constant</a:t>
                </a:r>
              </a:p>
              <a:p>
                <a:pPr marL="0" indent="0" algn="ctr">
                  <a:spcBef>
                    <a:spcPts val="0"/>
                  </a:spcBef>
                  <a:buNone/>
                </a:pPr>
                <a:r>
                  <a:rPr lang="en-US" sz="2600" dirty="0">
                    <a:latin typeface="Book Antiqua" pitchFamily="18" charset="0"/>
                  </a:rPr>
                  <a:t> k</a:t>
                </a:r>
                <a:r>
                  <a:rPr lang="en-US" sz="2600" dirty="0" smtClean="0">
                    <a:latin typeface="Book Antiqua" pitchFamily="18" charset="0"/>
                  </a:rPr>
                  <a:t>,        </a:t>
                </a:r>
                <a:r>
                  <a:rPr lang="el-GR" sz="2600" dirty="0">
                    <a:latin typeface="Book Antiqua" pitchFamily="18" charset="0"/>
                  </a:rPr>
                  <a:t>Δ</a:t>
                </a:r>
                <a:r>
                  <a:rPr lang="en-US" sz="2600" dirty="0">
                    <a:latin typeface="Book Antiqua" pitchFamily="18" charset="0"/>
                  </a:rPr>
                  <a:t>G</a:t>
                </a:r>
                <a:r>
                  <a:rPr lang="en-US" sz="2400" baseline="30000" dirty="0" smtClean="0"/>
                  <a:t>‡   </a:t>
                </a:r>
                <a:r>
                  <a:rPr lang="en-US" sz="2400" dirty="0" smtClean="0">
                    <a:latin typeface="Book Antiqua" pitchFamily="18" charset="0"/>
                  </a:rPr>
                  <a:t>(lower activation energy)</a:t>
                </a:r>
                <a:endParaRPr lang="en-US" sz="2600" dirty="0">
                  <a:latin typeface="Book Antiqua"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28600" y="1066800"/>
                <a:ext cx="8458200" cy="5638800"/>
              </a:xfrm>
              <a:blipFill rotWithShape="1">
                <a:blip r:embed="rId2"/>
                <a:stretch>
                  <a:fillRect l="-1298" t="-973" b="-1297"/>
                </a:stretch>
              </a:blipFill>
            </p:spPr>
            <p:txBody>
              <a:bodyPr/>
              <a:lstStyle/>
              <a:p>
                <a:r>
                  <a:rPr lang="en-US">
                    <a:noFill/>
                  </a:rPr>
                  <a:t> </a:t>
                </a:r>
              </a:p>
            </p:txBody>
          </p:sp>
        </mc:Fallback>
      </mc:AlternateContent>
      <p:cxnSp>
        <p:nvCxnSpPr>
          <p:cNvPr id="13" name="Straight Arrow Connector 12"/>
          <p:cNvCxnSpPr/>
          <p:nvPr/>
        </p:nvCxnSpPr>
        <p:spPr>
          <a:xfrm>
            <a:off x="4191000" y="1676400"/>
            <a:ext cx="381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91000" y="1828800"/>
            <a:ext cx="381000"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67000" y="3810000"/>
            <a:ext cx="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676400" y="6248400"/>
            <a:ext cx="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67000" y="6248400"/>
            <a:ext cx="0" cy="38100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385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Rate Enhancement by Enzyme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22</a:t>
            </a:fld>
            <a:endParaRPr lang="en-US">
              <a:solidFill>
                <a:schemeClr val="tx1"/>
              </a:solidFill>
            </a:endParaRPr>
          </a:p>
        </p:txBody>
      </p:sp>
      <p:pic>
        <p:nvPicPr>
          <p:cNvPr id="12"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654"/>
          <a:stretch/>
        </p:blipFill>
        <p:spPr bwMode="auto">
          <a:xfrm>
            <a:off x="762000" y="1402080"/>
            <a:ext cx="7618413"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389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600" dirty="0">
                <a:latin typeface="Book Antiqua" pitchFamily="18" charset="0"/>
              </a:rPr>
              <a:t>6</a:t>
            </a:r>
            <a:r>
              <a:rPr lang="en-US" sz="2600" dirty="0" smtClean="0">
                <a:latin typeface="Book Antiqua" pitchFamily="18" charset="0"/>
              </a:rPr>
              <a:t>. Enzyme Specificity via Covalent and </a:t>
            </a:r>
            <a:r>
              <a:rPr lang="en-US" sz="2600" dirty="0" err="1" smtClean="0">
                <a:latin typeface="Book Antiqua" pitchFamily="18" charset="0"/>
              </a:rPr>
              <a:t>Noncovalent</a:t>
            </a:r>
            <a:r>
              <a:rPr lang="en-US" sz="2600" dirty="0" smtClean="0">
                <a:latin typeface="Book Antiqua" pitchFamily="18" charset="0"/>
              </a:rPr>
              <a:t> </a:t>
            </a:r>
            <a:br>
              <a:rPr lang="en-US" sz="2600" dirty="0" smtClean="0">
                <a:latin typeface="Book Antiqua" pitchFamily="18" charset="0"/>
              </a:rPr>
            </a:br>
            <a:r>
              <a:rPr lang="en-US" sz="2600" dirty="0" smtClean="0">
                <a:latin typeface="Book Antiqua" pitchFamily="18" charset="0"/>
              </a:rPr>
              <a:t>    Interactions</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23</a:t>
            </a:fld>
            <a:endParaRPr lang="en-US">
              <a:solidFill>
                <a:schemeClr val="tx1"/>
              </a:solidFill>
            </a:endParaRPr>
          </a:p>
        </p:txBody>
      </p:sp>
      <p:sp>
        <p:nvSpPr>
          <p:cNvPr id="4" name="Content Placeholder 3"/>
          <p:cNvSpPr>
            <a:spLocks noGrp="1"/>
          </p:cNvSpPr>
          <p:nvPr>
            <p:ph idx="1"/>
          </p:nvPr>
        </p:nvSpPr>
        <p:spPr>
          <a:xfrm>
            <a:off x="228600" y="1143000"/>
            <a:ext cx="8458200" cy="5562600"/>
          </a:xfrm>
        </p:spPr>
        <p:txBody>
          <a:bodyPr>
            <a:normAutofit/>
          </a:bodyPr>
          <a:lstStyle/>
          <a:p>
            <a:pPr marL="0" indent="0">
              <a:spcBef>
                <a:spcPts val="0"/>
              </a:spcBef>
              <a:buNone/>
            </a:pPr>
            <a:r>
              <a:rPr lang="en-US" sz="2600" dirty="0" smtClean="0">
                <a:latin typeface="Book Antiqua" pitchFamily="18" charset="0"/>
              </a:rPr>
              <a:t>Enzyme specificity, the ability to discriminate between a substrate and a competing molecule, is facilitated by:</a:t>
            </a:r>
          </a:p>
          <a:p>
            <a:pPr marL="0" indent="0">
              <a:spcBef>
                <a:spcPts val="0"/>
              </a:spcBef>
              <a:buNone/>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Covalent interactions</a:t>
            </a:r>
          </a:p>
          <a:p>
            <a:pPr marL="514350" indent="-514350">
              <a:spcBef>
                <a:spcPts val="0"/>
              </a:spcBef>
              <a:buAutoNum type="alphaUcPeriod"/>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Catalytic functional groups on an enzyme may form a transient covalent bond with a substrate and activate it for reaction.</a:t>
            </a: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Or a group may be transiently transferred from the substrate to the enzyme.</a:t>
            </a: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These interactions lower the activation energy.</a:t>
            </a:r>
            <a:endParaRPr lang="en-US" sz="2600" dirty="0">
              <a:latin typeface="Book Antiqua" pitchFamily="18" charset="0"/>
            </a:endParaRPr>
          </a:p>
        </p:txBody>
      </p:sp>
    </p:spTree>
    <p:extLst>
      <p:ext uri="{BB962C8B-B14F-4D97-AF65-F5344CB8AC3E}">
        <p14:creationId xmlns:p14="http://schemas.microsoft.com/office/powerpoint/2010/main" val="950762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600" dirty="0">
                <a:latin typeface="Book Antiqua" pitchFamily="18" charset="0"/>
              </a:rPr>
              <a:t>6</a:t>
            </a:r>
            <a:r>
              <a:rPr lang="en-US" sz="2600" dirty="0" smtClean="0">
                <a:latin typeface="Book Antiqua" pitchFamily="18" charset="0"/>
              </a:rPr>
              <a:t>. </a:t>
            </a:r>
            <a:r>
              <a:rPr lang="en-US" sz="2600" dirty="0">
                <a:latin typeface="Book Antiqua" pitchFamily="18" charset="0"/>
              </a:rPr>
              <a:t>Enzyme Specificity via Covalent and </a:t>
            </a:r>
            <a:r>
              <a:rPr lang="en-US" sz="2600" dirty="0" err="1">
                <a:latin typeface="Book Antiqua" pitchFamily="18" charset="0"/>
              </a:rPr>
              <a:t>Noncovalent</a:t>
            </a:r>
            <a:r>
              <a:rPr lang="en-US" sz="2600" dirty="0">
                <a:latin typeface="Book Antiqua" pitchFamily="18" charset="0"/>
              </a:rPr>
              <a:t> </a:t>
            </a:r>
            <a:br>
              <a:rPr lang="en-US" sz="2600" dirty="0">
                <a:latin typeface="Book Antiqua" pitchFamily="18" charset="0"/>
              </a:rPr>
            </a:br>
            <a:r>
              <a:rPr lang="en-US" sz="2600" dirty="0">
                <a:latin typeface="Book Antiqua" pitchFamily="18" charset="0"/>
              </a:rPr>
              <a:t>    Interactions</a:t>
            </a: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24</a:t>
            </a:fld>
            <a:endParaRPr lang="en-US">
              <a:solidFill>
                <a:schemeClr val="tx1"/>
              </a:solidFill>
            </a:endParaRPr>
          </a:p>
        </p:txBody>
      </p:sp>
      <p:sp>
        <p:nvSpPr>
          <p:cNvPr id="4" name="Content Placeholder 3"/>
          <p:cNvSpPr>
            <a:spLocks noGrp="1"/>
          </p:cNvSpPr>
          <p:nvPr>
            <p:ph idx="1"/>
          </p:nvPr>
        </p:nvSpPr>
        <p:spPr>
          <a:xfrm>
            <a:off x="228600" y="1143000"/>
            <a:ext cx="8458200" cy="5562600"/>
          </a:xfrm>
        </p:spPr>
        <p:txBody>
          <a:bodyPr>
            <a:normAutofit/>
          </a:bodyPr>
          <a:lstStyle/>
          <a:p>
            <a:pPr marL="0" indent="0">
              <a:spcBef>
                <a:spcPts val="0"/>
              </a:spcBef>
              <a:buNone/>
            </a:pPr>
            <a:r>
              <a:rPr lang="en-US" sz="2600" dirty="0" smtClean="0">
                <a:latin typeface="Book Antiqua" pitchFamily="18" charset="0"/>
              </a:rPr>
              <a:t>B.  </a:t>
            </a:r>
            <a:r>
              <a:rPr lang="en-US" sz="2600" dirty="0" err="1" smtClean="0">
                <a:latin typeface="Book Antiqua" pitchFamily="18" charset="0"/>
              </a:rPr>
              <a:t>Noncovalent</a:t>
            </a:r>
            <a:r>
              <a:rPr lang="en-US" sz="2600" dirty="0" smtClean="0">
                <a:latin typeface="Book Antiqua" pitchFamily="18" charset="0"/>
              </a:rPr>
              <a:t> interactions</a:t>
            </a:r>
          </a:p>
          <a:p>
            <a:pPr marL="514350" indent="-514350">
              <a:spcBef>
                <a:spcPts val="0"/>
              </a:spcBef>
              <a:buAutoNum type="alphaUcPeriod"/>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The interaction between substrate and enzyme in the ES complex is mediated by the same forces that stabilize protein structure, including hydrogen bonds and hydrophobic and ionic interactions.</a:t>
            </a: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The formation of each weak interaction in the ES complex is accompanied by release of a small amount of energy called the </a:t>
            </a:r>
            <a:r>
              <a:rPr lang="en-US" sz="2600" b="1" dirty="0" smtClean="0">
                <a:latin typeface="Book Antiqua" pitchFamily="18" charset="0"/>
              </a:rPr>
              <a:t>binding energy</a:t>
            </a:r>
            <a:r>
              <a:rPr lang="en-US" sz="2600" dirty="0" smtClean="0">
                <a:latin typeface="Book Antiqua" pitchFamily="18" charset="0"/>
              </a:rPr>
              <a:t>, </a:t>
            </a:r>
            <a:r>
              <a:rPr lang="el-GR" sz="2600" dirty="0">
                <a:latin typeface="Book Antiqua" pitchFamily="18" charset="0"/>
              </a:rPr>
              <a:t>Δ</a:t>
            </a:r>
            <a:r>
              <a:rPr lang="en-US" sz="2600" dirty="0" smtClean="0">
                <a:latin typeface="Book Antiqua" pitchFamily="18" charset="0"/>
              </a:rPr>
              <a:t>G</a:t>
            </a:r>
            <a:r>
              <a:rPr lang="en-US" sz="2600" baseline="-25000" dirty="0" smtClean="0">
                <a:latin typeface="Book Antiqua" pitchFamily="18" charset="0"/>
              </a:rPr>
              <a:t>B</a:t>
            </a:r>
            <a:r>
              <a:rPr lang="en-US" sz="2600" dirty="0" smtClean="0">
                <a:latin typeface="Book Antiqua" pitchFamily="18" charset="0"/>
              </a:rPr>
              <a:t>.</a:t>
            </a: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Binding energy helps to lower activation energy.</a:t>
            </a:r>
            <a:endParaRPr lang="en-US" sz="2600" dirty="0">
              <a:latin typeface="Book Antiqua" pitchFamily="18" charset="0"/>
            </a:endParaRPr>
          </a:p>
        </p:txBody>
      </p:sp>
    </p:spTree>
    <p:extLst>
      <p:ext uri="{BB962C8B-B14F-4D97-AF65-F5344CB8AC3E}">
        <p14:creationId xmlns:p14="http://schemas.microsoft.com/office/powerpoint/2010/main" val="1257616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7</a:t>
            </a:r>
            <a:r>
              <a:rPr lang="en-US" sz="2800" dirty="0" smtClean="0">
                <a:latin typeface="Book Antiqua" pitchFamily="18" charset="0"/>
              </a:rPr>
              <a:t>. Theories to explain ES Binding Energy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25</a:t>
            </a:fld>
            <a:endParaRPr lang="en-US">
              <a:solidFill>
                <a:schemeClr val="tx1"/>
              </a:solidFill>
            </a:endParaRPr>
          </a:p>
        </p:txBody>
      </p:sp>
      <p:sp>
        <p:nvSpPr>
          <p:cNvPr id="4" name="Content Placeholder 3"/>
          <p:cNvSpPr>
            <a:spLocks noGrp="1"/>
          </p:cNvSpPr>
          <p:nvPr>
            <p:ph idx="1"/>
          </p:nvPr>
        </p:nvSpPr>
        <p:spPr>
          <a:xfrm>
            <a:off x="228600" y="1143000"/>
            <a:ext cx="8610600" cy="5562600"/>
          </a:xfrm>
        </p:spPr>
        <p:txBody>
          <a:bodyPr>
            <a:normAutofit/>
          </a:bodyPr>
          <a:lstStyle/>
          <a:p>
            <a:pPr marL="514350" indent="-514350">
              <a:spcBef>
                <a:spcPts val="0"/>
              </a:spcBef>
              <a:buAutoNum type="alphaUcPeriod"/>
            </a:pPr>
            <a:r>
              <a:rPr lang="en-US" sz="2600" dirty="0" smtClean="0">
                <a:latin typeface="Book Antiqua" pitchFamily="18" charset="0"/>
              </a:rPr>
              <a:t>Lock and Key Theory</a:t>
            </a:r>
          </a:p>
          <a:p>
            <a:pPr marL="514350" indent="-514350">
              <a:spcBef>
                <a:spcPts val="0"/>
              </a:spcBef>
              <a:buAutoNum type="alphaUcPeriod"/>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In 1894, Emil Fischer proposed that enzymes were structurally complementary to their substrates.</a:t>
            </a: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r>
              <a:rPr lang="en-US" sz="2600" dirty="0" smtClean="0">
                <a:latin typeface="Book Antiqua" pitchFamily="18" charset="0"/>
              </a:rPr>
              <a:t>Binding energy was the result of the structural complementary nature of the substrate and the binding pocket.</a:t>
            </a: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This theory has since been challenged when considering the enzyme free reaction.</a:t>
            </a:r>
            <a:endParaRPr lang="en-US" sz="2600" dirty="0">
              <a:latin typeface="Book Antiqua" pitchFamily="18" charset="0"/>
            </a:endParaRPr>
          </a:p>
        </p:txBody>
      </p:sp>
      <p:pic>
        <p:nvPicPr>
          <p:cNvPr id="8"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7405" r="69668" b="43775"/>
          <a:stretch/>
        </p:blipFill>
        <p:spPr bwMode="auto">
          <a:xfrm>
            <a:off x="2209800" y="2590800"/>
            <a:ext cx="2063496"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419600" y="2895600"/>
            <a:ext cx="3581400" cy="1107996"/>
          </a:xfrm>
          <a:prstGeom prst="rect">
            <a:avLst/>
          </a:prstGeom>
          <a:noFill/>
        </p:spPr>
        <p:txBody>
          <a:bodyPr wrap="square" rtlCol="0">
            <a:spAutoFit/>
          </a:bodyPr>
          <a:lstStyle/>
          <a:p>
            <a:r>
              <a:rPr lang="en-US" sz="2200" dirty="0" smtClean="0">
                <a:latin typeface="Book Antiqua" pitchFamily="18" charset="0"/>
              </a:rPr>
              <a:t>Metal stick (substrate)  in a magnetic pocket (enzyme active site)</a:t>
            </a:r>
            <a:endParaRPr lang="en-US" sz="2200" dirty="0">
              <a:latin typeface="Book Antiqua" pitchFamily="18" charset="0"/>
            </a:endParaRPr>
          </a:p>
        </p:txBody>
      </p:sp>
    </p:spTree>
    <p:extLst>
      <p:ext uri="{BB962C8B-B14F-4D97-AF65-F5344CB8AC3E}">
        <p14:creationId xmlns:p14="http://schemas.microsoft.com/office/powerpoint/2010/main" val="3159721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7</a:t>
            </a:r>
            <a:r>
              <a:rPr lang="en-US" sz="2800" dirty="0" smtClean="0">
                <a:latin typeface="Book Antiqua" pitchFamily="18" charset="0"/>
              </a:rPr>
              <a:t>. Theories to explain ES Binding Energy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26</a:t>
            </a:fld>
            <a:endParaRPr lang="en-US">
              <a:solidFill>
                <a:schemeClr val="tx1"/>
              </a:solidFill>
            </a:endParaRPr>
          </a:p>
        </p:txBody>
      </p:sp>
      <p:sp>
        <p:nvSpPr>
          <p:cNvPr id="4" name="Content Placeholder 3"/>
          <p:cNvSpPr>
            <a:spLocks noGrp="1"/>
          </p:cNvSpPr>
          <p:nvPr>
            <p:ph idx="1"/>
          </p:nvPr>
        </p:nvSpPr>
        <p:spPr>
          <a:xfrm>
            <a:off x="228600" y="1143000"/>
            <a:ext cx="8610600" cy="5562600"/>
          </a:xfrm>
        </p:spPr>
        <p:txBody>
          <a:bodyPr>
            <a:normAutofit/>
          </a:bodyPr>
          <a:lstStyle/>
          <a:p>
            <a:pPr marL="0" indent="0">
              <a:spcBef>
                <a:spcPts val="0"/>
              </a:spcBef>
              <a:buNone/>
            </a:pPr>
            <a:r>
              <a:rPr lang="en-US" sz="2600" dirty="0" smtClean="0">
                <a:latin typeface="Book Antiqua" pitchFamily="18" charset="0"/>
              </a:rPr>
              <a:t>B.  Enzyme free reaction</a:t>
            </a:r>
          </a:p>
          <a:p>
            <a:pPr marL="514350" indent="-514350">
              <a:spcBef>
                <a:spcPts val="0"/>
              </a:spcBef>
              <a:buAutoNum type="alphaUcPeriod"/>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Consider the breaking of a magnetized metal stick.</a:t>
            </a: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r>
              <a:rPr lang="en-US" sz="2600" dirty="0" smtClean="0">
                <a:latin typeface="Book Antiqua" pitchFamily="18" charset="0"/>
              </a:rPr>
              <a:t>In the transition state, the stick is bent before it becomes broken.</a:t>
            </a:r>
          </a:p>
        </p:txBody>
      </p:sp>
      <p:pic>
        <p:nvPicPr>
          <p:cNvPr id="8"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0059"/>
          <a:stretch/>
        </p:blipFill>
        <p:spPr bwMode="auto">
          <a:xfrm>
            <a:off x="457200" y="2291497"/>
            <a:ext cx="8163763" cy="235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39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7</a:t>
            </a:r>
            <a:r>
              <a:rPr lang="en-US" sz="2800" dirty="0" smtClean="0">
                <a:latin typeface="Book Antiqua" pitchFamily="18" charset="0"/>
              </a:rPr>
              <a:t>. Theories to explain ES Binding Energy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27</a:t>
            </a:fld>
            <a:endParaRPr lang="en-US">
              <a:solidFill>
                <a:schemeClr val="tx1"/>
              </a:solidFill>
            </a:endParaRPr>
          </a:p>
        </p:txBody>
      </p:sp>
      <p:sp>
        <p:nvSpPr>
          <p:cNvPr id="4" name="Content Placeholder 3"/>
          <p:cNvSpPr>
            <a:spLocks noGrp="1"/>
          </p:cNvSpPr>
          <p:nvPr>
            <p:ph idx="1"/>
          </p:nvPr>
        </p:nvSpPr>
        <p:spPr>
          <a:xfrm>
            <a:off x="228600" y="990600"/>
            <a:ext cx="8610600" cy="5715000"/>
          </a:xfrm>
        </p:spPr>
        <p:txBody>
          <a:bodyPr>
            <a:normAutofit fontScale="92500"/>
          </a:bodyPr>
          <a:lstStyle/>
          <a:p>
            <a:pPr lvl="1">
              <a:spcBef>
                <a:spcPts val="0"/>
              </a:spcBef>
              <a:buFont typeface="Wingdings" pitchFamily="2" charset="2"/>
              <a:buChar char="§"/>
            </a:pPr>
            <a:r>
              <a:rPr lang="en-US" sz="2600" dirty="0" smtClean="0">
                <a:latin typeface="Book Antiqua" pitchFamily="18" charset="0"/>
              </a:rPr>
              <a:t>In the lock and key theory, the metal stick would be “locked” into place in the “magnetic” pocket of the enzyme and would be unable to obtain the transition state structure (bent structure) necessary to break.</a:t>
            </a: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r>
              <a:rPr lang="en-US" sz="2600" dirty="0" smtClean="0">
                <a:latin typeface="Book Antiqua" pitchFamily="18" charset="0"/>
              </a:rPr>
              <a:t>In the reaction coordinate, the ES complex would be highly stabilized causing for an even higher activation energy  for the substrate to overcome to become product (</a:t>
            </a:r>
            <a:r>
              <a:rPr lang="el-GR" sz="2600" dirty="0" smtClean="0">
                <a:latin typeface="Book Antiqua" pitchFamily="18" charset="0"/>
              </a:rPr>
              <a:t>Δ</a:t>
            </a:r>
            <a:r>
              <a:rPr lang="en-US" sz="2600" dirty="0" err="1" smtClean="0">
                <a:latin typeface="Book Antiqua" pitchFamily="18" charset="0"/>
              </a:rPr>
              <a:t>G</a:t>
            </a:r>
            <a:r>
              <a:rPr lang="en-US" sz="2400" baseline="30000" dirty="0" err="1" smtClean="0"/>
              <a:t>‡</a:t>
            </a:r>
            <a:r>
              <a:rPr lang="en-US" sz="2600" baseline="-25000" dirty="0" err="1" smtClean="0">
                <a:latin typeface="Book Antiqua" pitchFamily="18" charset="0"/>
              </a:rPr>
              <a:t>cat</a:t>
            </a:r>
            <a:r>
              <a:rPr lang="en-US" sz="2600" dirty="0" smtClean="0">
                <a:latin typeface="Book Antiqua" pitchFamily="18" charset="0"/>
              </a:rPr>
              <a:t> &gt; </a:t>
            </a:r>
            <a:r>
              <a:rPr lang="el-GR" sz="2600" dirty="0" smtClean="0">
                <a:latin typeface="Book Antiqua" pitchFamily="18" charset="0"/>
              </a:rPr>
              <a:t>Δ</a:t>
            </a:r>
            <a:r>
              <a:rPr lang="en-US" sz="2600" dirty="0" err="1" smtClean="0">
                <a:latin typeface="Book Antiqua" pitchFamily="18" charset="0"/>
              </a:rPr>
              <a:t>G</a:t>
            </a:r>
            <a:r>
              <a:rPr lang="en-US" sz="2400" baseline="30000" dirty="0" err="1" smtClean="0"/>
              <a:t>‡</a:t>
            </a:r>
            <a:r>
              <a:rPr lang="en-US" sz="2600" baseline="-25000" dirty="0" err="1" smtClean="0">
                <a:latin typeface="Book Antiqua" pitchFamily="18" charset="0"/>
              </a:rPr>
              <a:t>uncat</a:t>
            </a:r>
            <a:r>
              <a:rPr lang="en-US" sz="2600" dirty="0">
                <a:latin typeface="Book Antiqua" pitchFamily="18" charset="0"/>
              </a:rPr>
              <a:t>)</a:t>
            </a:r>
          </a:p>
          <a:p>
            <a:pPr marL="457200" lvl="1" indent="0">
              <a:spcBef>
                <a:spcPts val="0"/>
              </a:spcBef>
              <a:buNone/>
            </a:pPr>
            <a:endParaRPr lang="en-US" sz="2600" dirty="0">
              <a:latin typeface="Book Antiqua" pitchFamily="18" charset="0"/>
            </a:endParaRPr>
          </a:p>
        </p:txBody>
      </p:sp>
      <p:pic>
        <p:nvPicPr>
          <p:cNvPr id="7"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1132" b="37592"/>
          <a:stretch/>
        </p:blipFill>
        <p:spPr bwMode="auto">
          <a:xfrm>
            <a:off x="1274064" y="2667000"/>
            <a:ext cx="6803136" cy="20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913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7</a:t>
            </a:r>
            <a:r>
              <a:rPr lang="en-US" sz="2800" dirty="0" smtClean="0">
                <a:latin typeface="Book Antiqua" pitchFamily="18" charset="0"/>
              </a:rPr>
              <a:t>. Theories to explain ES Binding Energy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28</a:t>
            </a:fld>
            <a:endParaRPr lang="en-US">
              <a:solidFill>
                <a:schemeClr val="tx1"/>
              </a:solidFill>
            </a:endParaRPr>
          </a:p>
        </p:txBody>
      </p:sp>
      <p:sp>
        <p:nvSpPr>
          <p:cNvPr id="4" name="Content Placeholder 3"/>
          <p:cNvSpPr>
            <a:spLocks noGrp="1"/>
          </p:cNvSpPr>
          <p:nvPr>
            <p:ph idx="1"/>
          </p:nvPr>
        </p:nvSpPr>
        <p:spPr>
          <a:xfrm>
            <a:off x="228600" y="1143000"/>
            <a:ext cx="8610600" cy="5562600"/>
          </a:xfrm>
        </p:spPr>
        <p:txBody>
          <a:bodyPr>
            <a:normAutofit/>
          </a:bodyPr>
          <a:lstStyle/>
          <a:p>
            <a:pPr marL="0" indent="0">
              <a:spcBef>
                <a:spcPts val="0"/>
              </a:spcBef>
              <a:buNone/>
            </a:pPr>
            <a:r>
              <a:rPr lang="en-US" sz="2600" dirty="0" smtClean="0">
                <a:latin typeface="Book Antiqua" pitchFamily="18" charset="0"/>
              </a:rPr>
              <a:t>C.  Modern Enzyme Catalysis Theory</a:t>
            </a:r>
          </a:p>
          <a:p>
            <a:pPr marL="514350" indent="-514350">
              <a:spcBef>
                <a:spcPts val="0"/>
              </a:spcBef>
              <a:buAutoNum type="alphaUcPeriod"/>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Elaborated by Linus Pauling (1946)</a:t>
            </a:r>
          </a:p>
          <a:p>
            <a:pPr marL="457200" lvl="1" indent="0">
              <a:spcBef>
                <a:spcPts val="0"/>
              </a:spcBef>
              <a:buNone/>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In order to catalyze reactions, an enzyme must be complementary to the reaction transition state. The optimal interactions between substrate and enzyme occur only in the transition state.</a:t>
            </a: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r>
              <a:rPr lang="en-US" sz="2600" dirty="0" smtClean="0">
                <a:latin typeface="Book Antiqua" pitchFamily="18" charset="0"/>
              </a:rPr>
              <a:t>The summation of the unfavorable </a:t>
            </a:r>
            <a:r>
              <a:rPr lang="el-GR" sz="2600" dirty="0">
                <a:latin typeface="Book Antiqua" pitchFamily="18" charset="0"/>
              </a:rPr>
              <a:t>Δ</a:t>
            </a:r>
            <a:r>
              <a:rPr lang="en-US" sz="2600" dirty="0" smtClean="0">
                <a:latin typeface="Book Antiqua" pitchFamily="18" charset="0"/>
              </a:rPr>
              <a:t>G</a:t>
            </a:r>
            <a:r>
              <a:rPr lang="en-US" sz="2400" baseline="30000" dirty="0" smtClean="0"/>
              <a:t>‡</a:t>
            </a:r>
            <a:r>
              <a:rPr lang="en-US" sz="2600" dirty="0">
                <a:latin typeface="Book Antiqua" pitchFamily="18" charset="0"/>
              </a:rPr>
              <a:t> </a:t>
            </a:r>
            <a:r>
              <a:rPr lang="en-US" sz="2600" dirty="0" smtClean="0">
                <a:latin typeface="Book Antiqua" pitchFamily="18" charset="0"/>
              </a:rPr>
              <a:t>and the favorable </a:t>
            </a:r>
            <a:r>
              <a:rPr lang="el-GR" sz="2600" dirty="0">
                <a:latin typeface="Book Antiqua" pitchFamily="18" charset="0"/>
              </a:rPr>
              <a:t>Δ</a:t>
            </a:r>
            <a:r>
              <a:rPr lang="en-US" sz="2600" dirty="0" smtClean="0">
                <a:latin typeface="Book Antiqua" pitchFamily="18" charset="0"/>
              </a:rPr>
              <a:t>G</a:t>
            </a:r>
            <a:r>
              <a:rPr lang="en-US" sz="2400" baseline="-25000" dirty="0" smtClean="0"/>
              <a:t>B</a:t>
            </a:r>
            <a:r>
              <a:rPr lang="en-US" sz="2400" dirty="0" smtClean="0"/>
              <a:t> </a:t>
            </a:r>
            <a:r>
              <a:rPr lang="en-US" sz="2600" dirty="0" smtClean="0">
                <a:latin typeface="Book Antiqua" pitchFamily="18" charset="0"/>
              </a:rPr>
              <a:t>results in a lower </a:t>
            </a:r>
            <a:r>
              <a:rPr lang="en-US" sz="2600" dirty="0" err="1" smtClean="0">
                <a:latin typeface="Book Antiqua" pitchFamily="18" charset="0"/>
              </a:rPr>
              <a:t>ativation</a:t>
            </a:r>
            <a:r>
              <a:rPr lang="en-US" sz="2600" dirty="0" smtClean="0">
                <a:latin typeface="Book Antiqua" pitchFamily="18" charset="0"/>
              </a:rPr>
              <a:t> energy.</a:t>
            </a:r>
          </a:p>
        </p:txBody>
      </p:sp>
      <p:pic>
        <p:nvPicPr>
          <p:cNvPr id="8"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3599" b="7211"/>
          <a:stretch/>
        </p:blipFill>
        <p:spPr bwMode="auto">
          <a:xfrm>
            <a:off x="1143000" y="3886200"/>
            <a:ext cx="6803136" cy="191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752600" y="5257800"/>
            <a:ext cx="1808508" cy="369332"/>
          </a:xfrm>
          <a:prstGeom prst="rect">
            <a:avLst/>
          </a:prstGeom>
        </p:spPr>
        <p:txBody>
          <a:bodyPr wrap="none">
            <a:spAutoFit/>
          </a:bodyPr>
          <a:lstStyle/>
          <a:p>
            <a:r>
              <a:rPr lang="el-GR" dirty="0">
                <a:latin typeface="Book Antiqua" pitchFamily="18" charset="0"/>
              </a:rPr>
              <a:t>Δ</a:t>
            </a:r>
            <a:r>
              <a:rPr lang="en-US" dirty="0" err="1">
                <a:latin typeface="Book Antiqua" pitchFamily="18" charset="0"/>
              </a:rPr>
              <a:t>G</a:t>
            </a:r>
            <a:r>
              <a:rPr lang="en-US" sz="1600" baseline="30000" dirty="0" err="1"/>
              <a:t>‡</a:t>
            </a:r>
            <a:r>
              <a:rPr lang="en-US" baseline="-25000" dirty="0" err="1">
                <a:latin typeface="Book Antiqua" pitchFamily="18" charset="0"/>
              </a:rPr>
              <a:t>cat</a:t>
            </a:r>
            <a:r>
              <a:rPr lang="en-US" dirty="0">
                <a:latin typeface="Book Antiqua" pitchFamily="18" charset="0"/>
              </a:rPr>
              <a:t> </a:t>
            </a:r>
            <a:r>
              <a:rPr lang="en-US" dirty="0" smtClean="0">
                <a:latin typeface="Book Antiqua" pitchFamily="18" charset="0"/>
              </a:rPr>
              <a:t>&lt; </a:t>
            </a:r>
            <a:r>
              <a:rPr lang="el-GR" dirty="0">
                <a:latin typeface="Book Antiqua" pitchFamily="18" charset="0"/>
              </a:rPr>
              <a:t>Δ</a:t>
            </a:r>
            <a:r>
              <a:rPr lang="en-US" dirty="0" err="1">
                <a:latin typeface="Book Antiqua" pitchFamily="18" charset="0"/>
              </a:rPr>
              <a:t>G</a:t>
            </a:r>
            <a:r>
              <a:rPr lang="en-US" sz="1600" baseline="30000" dirty="0" err="1"/>
              <a:t>‡</a:t>
            </a:r>
            <a:r>
              <a:rPr lang="en-US" baseline="-25000" dirty="0" err="1">
                <a:latin typeface="Book Antiqua" pitchFamily="18" charset="0"/>
              </a:rPr>
              <a:t>uncat</a:t>
            </a:r>
            <a:endParaRPr lang="en-US" dirty="0"/>
          </a:p>
        </p:txBody>
      </p:sp>
    </p:spTree>
    <p:extLst>
      <p:ext uri="{BB962C8B-B14F-4D97-AF65-F5344CB8AC3E}">
        <p14:creationId xmlns:p14="http://schemas.microsoft.com/office/powerpoint/2010/main" val="1478180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a:latin typeface="Book Antiqua" pitchFamily="18" charset="0"/>
              </a:rPr>
              <a:t>8. </a:t>
            </a:r>
            <a:r>
              <a:rPr lang="en-US" sz="2600" dirty="0" smtClean="0">
                <a:latin typeface="Book Antiqua" pitchFamily="18" charset="0"/>
              </a:rPr>
              <a:t>How to Lower </a:t>
            </a:r>
            <a:r>
              <a:rPr lang="el-GR" sz="2600" dirty="0" smtClean="0">
                <a:latin typeface="Book Antiqua" pitchFamily="18" charset="0"/>
              </a:rPr>
              <a:t>Δ</a:t>
            </a:r>
            <a:r>
              <a:rPr lang="en-US" sz="2600" dirty="0">
                <a:latin typeface="Book Antiqua" pitchFamily="18" charset="0"/>
              </a:rPr>
              <a:t>G</a:t>
            </a:r>
            <a:r>
              <a:rPr lang="en-US" sz="2600" baseline="30000" dirty="0" smtClean="0"/>
              <a:t>‡ </a:t>
            </a:r>
            <a:r>
              <a:rPr lang="en-US" sz="2600" dirty="0">
                <a:latin typeface="Book Antiqua" pitchFamily="18" charset="0"/>
              </a:rPr>
              <a:t>via </a:t>
            </a:r>
            <a:r>
              <a:rPr lang="en-US" sz="2600" dirty="0" err="1">
                <a:latin typeface="Book Antiqua" pitchFamily="18" charset="0"/>
              </a:rPr>
              <a:t>Noncovalent</a:t>
            </a:r>
            <a:r>
              <a:rPr lang="en-US" sz="2600" dirty="0">
                <a:latin typeface="Book Antiqua" pitchFamily="18" charset="0"/>
              </a:rPr>
              <a:t> Interactions</a:t>
            </a: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29</a:t>
            </a:fld>
            <a:endParaRPr lang="en-US">
              <a:solidFill>
                <a:schemeClr val="tx1"/>
              </a:solidFill>
            </a:endParaRPr>
          </a:p>
        </p:txBody>
      </p:sp>
      <p:sp>
        <p:nvSpPr>
          <p:cNvPr id="4" name="Content Placeholder 3"/>
          <p:cNvSpPr>
            <a:spLocks noGrp="1"/>
          </p:cNvSpPr>
          <p:nvPr>
            <p:ph idx="1"/>
          </p:nvPr>
        </p:nvSpPr>
        <p:spPr>
          <a:xfrm>
            <a:off x="228600" y="990600"/>
            <a:ext cx="8610600" cy="5562600"/>
          </a:xfrm>
        </p:spPr>
        <p:txBody>
          <a:bodyPr>
            <a:noAutofit/>
          </a:bodyPr>
          <a:lstStyle/>
          <a:p>
            <a:pPr marL="0" indent="0">
              <a:spcBef>
                <a:spcPts val="0"/>
              </a:spcBef>
              <a:buNone/>
            </a:pPr>
            <a:r>
              <a:rPr lang="en-US" sz="2600" dirty="0">
                <a:latin typeface="Book Antiqua" pitchFamily="18" charset="0"/>
              </a:rPr>
              <a:t>There are physical and thermodynamic factors contributing to </a:t>
            </a:r>
            <a:r>
              <a:rPr lang="el-GR" sz="2600" dirty="0">
                <a:latin typeface="Book Antiqua" pitchFamily="18" charset="0"/>
              </a:rPr>
              <a:t>Δ</a:t>
            </a:r>
            <a:r>
              <a:rPr lang="en-US" sz="2600" dirty="0">
                <a:latin typeface="Book Antiqua" pitchFamily="18" charset="0"/>
              </a:rPr>
              <a:t>G</a:t>
            </a:r>
            <a:r>
              <a:rPr lang="en-US" sz="2600" baseline="30000" dirty="0"/>
              <a:t>‡</a:t>
            </a:r>
            <a:r>
              <a:rPr lang="en-US" sz="2600" dirty="0">
                <a:latin typeface="Book Antiqua" pitchFamily="18" charset="0"/>
              </a:rPr>
              <a:t>:</a:t>
            </a:r>
          </a:p>
          <a:p>
            <a:pPr marL="0" indent="0">
              <a:spcBef>
                <a:spcPts val="0"/>
              </a:spcBef>
              <a:buNone/>
            </a:pPr>
            <a:r>
              <a:rPr lang="en-US" sz="2600" dirty="0" smtClean="0">
                <a:latin typeface="Book Antiqua" pitchFamily="18" charset="0"/>
              </a:rPr>
              <a:t> </a:t>
            </a:r>
          </a:p>
          <a:p>
            <a:pPr marL="514350" indent="-514350">
              <a:spcBef>
                <a:spcPts val="0"/>
              </a:spcBef>
              <a:buAutoNum type="alphaUcPeriod"/>
            </a:pPr>
            <a:r>
              <a:rPr lang="en-US" sz="2600" dirty="0" smtClean="0">
                <a:latin typeface="Book Antiqua" pitchFamily="18" charset="0"/>
              </a:rPr>
              <a:t>Entropy </a:t>
            </a:r>
            <a:r>
              <a:rPr lang="en-US" sz="2600" dirty="0">
                <a:latin typeface="Book Antiqua" pitchFamily="18" charset="0"/>
              </a:rPr>
              <a:t>reduction of the </a:t>
            </a:r>
            <a:r>
              <a:rPr lang="en-US" sz="2600" dirty="0" smtClean="0">
                <a:latin typeface="Book Antiqua" pitchFamily="18" charset="0"/>
              </a:rPr>
              <a:t>substrate</a:t>
            </a:r>
          </a:p>
          <a:p>
            <a:pPr lvl="1">
              <a:spcBef>
                <a:spcPts val="0"/>
              </a:spcBef>
              <a:buFont typeface="Wingdings" pitchFamily="2" charset="2"/>
              <a:buChar char="§"/>
            </a:pPr>
            <a:r>
              <a:rPr lang="en-US" sz="2600" dirty="0" smtClean="0">
                <a:latin typeface="Book Antiqua" pitchFamily="18" charset="0"/>
              </a:rPr>
              <a:t> The </a:t>
            </a:r>
            <a:r>
              <a:rPr lang="en-US" sz="2600" dirty="0">
                <a:latin typeface="Book Antiqua" pitchFamily="18" charset="0"/>
              </a:rPr>
              <a:t>substrate becomes </a:t>
            </a:r>
            <a:r>
              <a:rPr lang="en-US" sz="2600" dirty="0" smtClean="0">
                <a:latin typeface="Book Antiqua" pitchFamily="18" charset="0"/>
              </a:rPr>
              <a:t>constrained</a:t>
            </a:r>
            <a:r>
              <a:rPr lang="en-US" sz="2600" dirty="0">
                <a:latin typeface="Book Antiqua" pitchFamily="18" charset="0"/>
              </a:rPr>
              <a:t> </a:t>
            </a:r>
            <a:r>
              <a:rPr lang="en-US" sz="2600" dirty="0" smtClean="0">
                <a:latin typeface="Book Antiqua" pitchFamily="18" charset="0"/>
              </a:rPr>
              <a:t>which is not   </a:t>
            </a:r>
            <a:br>
              <a:rPr lang="en-US" sz="2600" dirty="0" smtClean="0">
                <a:latin typeface="Book Antiqua" pitchFamily="18" charset="0"/>
              </a:rPr>
            </a:br>
            <a:r>
              <a:rPr lang="en-US" sz="2600" dirty="0" smtClean="0">
                <a:latin typeface="Book Antiqua" pitchFamily="18" charset="0"/>
              </a:rPr>
              <a:t> thermodynamically favorable.</a:t>
            </a:r>
          </a:p>
          <a:p>
            <a:pPr lvl="1">
              <a:spcBef>
                <a:spcPts val="0"/>
              </a:spcBef>
              <a:buFont typeface="Wingdings" pitchFamily="2" charset="2"/>
              <a:buChar char="§"/>
            </a:pPr>
            <a:endParaRPr lang="en-US" sz="1000" dirty="0">
              <a:latin typeface="Book Antiqua" pitchFamily="18" charset="0"/>
            </a:endParaRPr>
          </a:p>
          <a:p>
            <a:pPr marL="457200" lvl="3" indent="0">
              <a:spcBef>
                <a:spcPts val="0"/>
              </a:spcBef>
              <a:buFont typeface="Wingdings" pitchFamily="2" charset="2"/>
              <a:buChar char="§"/>
            </a:pPr>
            <a:r>
              <a:rPr lang="en-US" sz="2600" dirty="0" smtClean="0">
                <a:latin typeface="Book Antiqua" pitchFamily="18" charset="0"/>
              </a:rPr>
              <a:t>   Binding </a:t>
            </a:r>
            <a:r>
              <a:rPr lang="en-US" sz="2600" dirty="0">
                <a:latin typeface="Book Antiqua" pitchFamily="18" charset="0"/>
              </a:rPr>
              <a:t>energy holds the substrate in the proper </a:t>
            </a:r>
            <a:r>
              <a:rPr lang="en-US" sz="2600" dirty="0" smtClean="0">
                <a:latin typeface="Book Antiqua" pitchFamily="18" charset="0"/>
              </a:rPr>
              <a:t/>
            </a:r>
            <a:br>
              <a:rPr lang="en-US" sz="2600" dirty="0" smtClean="0">
                <a:latin typeface="Book Antiqua" pitchFamily="18" charset="0"/>
              </a:rPr>
            </a:br>
            <a:r>
              <a:rPr lang="en-US" sz="2600" dirty="0" smtClean="0">
                <a:latin typeface="Book Antiqua" pitchFamily="18" charset="0"/>
              </a:rPr>
              <a:t>     orientation via </a:t>
            </a:r>
            <a:r>
              <a:rPr lang="en-US" sz="2600" dirty="0">
                <a:latin typeface="Book Antiqua" pitchFamily="18" charset="0"/>
              </a:rPr>
              <a:t>many weak interactions with </a:t>
            </a:r>
            <a:r>
              <a:rPr lang="en-US" sz="2600" dirty="0" smtClean="0">
                <a:latin typeface="Book Antiqua" pitchFamily="18" charset="0"/>
              </a:rPr>
              <a:t> </a:t>
            </a:r>
            <a:br>
              <a:rPr lang="en-US" sz="2600" dirty="0" smtClean="0">
                <a:latin typeface="Book Antiqua" pitchFamily="18" charset="0"/>
              </a:rPr>
            </a:br>
            <a:r>
              <a:rPr lang="en-US" sz="2600" dirty="0" smtClean="0">
                <a:latin typeface="Book Antiqua" pitchFamily="18" charset="0"/>
              </a:rPr>
              <a:t>     strategically </a:t>
            </a:r>
            <a:r>
              <a:rPr lang="en-US" sz="2600" dirty="0">
                <a:latin typeface="Book Antiqua" pitchFamily="18" charset="0"/>
              </a:rPr>
              <a:t>located groups </a:t>
            </a:r>
            <a:r>
              <a:rPr lang="en-US" sz="2600" dirty="0" smtClean="0">
                <a:latin typeface="Book Antiqua" pitchFamily="18" charset="0"/>
              </a:rPr>
              <a:t>on </a:t>
            </a:r>
            <a:r>
              <a:rPr lang="en-US" sz="2600" dirty="0">
                <a:latin typeface="Book Antiqua" pitchFamily="18" charset="0"/>
              </a:rPr>
              <a:t>the </a:t>
            </a:r>
            <a:r>
              <a:rPr lang="en-US" sz="2600" dirty="0" smtClean="0">
                <a:latin typeface="Book Antiqua" pitchFamily="18" charset="0"/>
              </a:rPr>
              <a:t>enzyme.</a:t>
            </a:r>
          </a:p>
          <a:p>
            <a:pPr marL="457200" lvl="3" indent="0">
              <a:spcBef>
                <a:spcPts val="0"/>
              </a:spcBef>
              <a:buFont typeface="Wingdings" pitchFamily="2" charset="2"/>
              <a:buChar char="§"/>
            </a:pPr>
            <a:endParaRPr lang="en-US" sz="1000" dirty="0" smtClean="0">
              <a:latin typeface="Book Antiqua" pitchFamily="18" charset="0"/>
            </a:endParaRPr>
          </a:p>
          <a:p>
            <a:pPr marL="800100" lvl="3" indent="-342900">
              <a:spcBef>
                <a:spcPts val="0"/>
              </a:spcBef>
              <a:buFont typeface="Wingdings" pitchFamily="2" charset="2"/>
              <a:buChar char="§"/>
            </a:pPr>
            <a:r>
              <a:rPr lang="en-US" sz="2600" dirty="0" smtClean="0">
                <a:latin typeface="Book Antiqua" pitchFamily="18" charset="0"/>
              </a:rPr>
              <a:t>This is similar to entropy reduction in small molecules resulting in major rate enhancements.</a:t>
            </a:r>
          </a:p>
        </p:txBody>
      </p:sp>
    </p:spTree>
    <p:extLst>
      <p:ext uri="{BB962C8B-B14F-4D97-AF65-F5344CB8AC3E}">
        <p14:creationId xmlns:p14="http://schemas.microsoft.com/office/powerpoint/2010/main" val="2246558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Why Biocatalysts over Synthetic Catalysts?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a:t>
            </a:fld>
            <a:endParaRPr lang="en-US">
              <a:solidFill>
                <a:schemeClr val="tx1"/>
              </a:solidFill>
            </a:endParaRPr>
          </a:p>
        </p:txBody>
      </p:sp>
      <p:sp>
        <p:nvSpPr>
          <p:cNvPr id="7" name="Rectangle 3"/>
          <p:cNvSpPr txBox="1">
            <a:spLocks noChangeArrowheads="1"/>
          </p:cNvSpPr>
          <p:nvPr/>
        </p:nvSpPr>
        <p:spPr>
          <a:xfrm>
            <a:off x="228600" y="1066800"/>
            <a:ext cx="8610600" cy="2743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sz="2400" dirty="0" smtClean="0">
                <a:latin typeface="Book Antiqua" pitchFamily="18" charset="0"/>
              </a:rPr>
              <a:t>Greater reaction specificity: avoids side products</a:t>
            </a:r>
          </a:p>
          <a:p>
            <a:pPr>
              <a:buFont typeface="Wingdings" pitchFamily="2" charset="2"/>
              <a:buChar char="§"/>
            </a:pPr>
            <a:r>
              <a:rPr lang="en-US" sz="2400" dirty="0" smtClean="0">
                <a:latin typeface="Book Antiqua" pitchFamily="18" charset="0"/>
              </a:rPr>
              <a:t>Milder reaction conditions: conducive to conditions in  cells</a:t>
            </a:r>
          </a:p>
          <a:p>
            <a:pPr marL="0" indent="0">
              <a:buNone/>
            </a:pPr>
            <a:r>
              <a:rPr lang="en-US" sz="2400" dirty="0">
                <a:latin typeface="Book Antiqua" pitchFamily="18" charset="0"/>
              </a:rPr>
              <a:t> </a:t>
            </a:r>
            <a:r>
              <a:rPr lang="en-US" sz="2400" dirty="0" smtClean="0">
                <a:latin typeface="Book Antiqua" pitchFamily="18" charset="0"/>
              </a:rPr>
              <a:t>                                                     (pH ~ 7; 37 °C)</a:t>
            </a:r>
          </a:p>
          <a:p>
            <a:pPr>
              <a:buFont typeface="Wingdings" pitchFamily="2" charset="2"/>
              <a:buChar char="§"/>
            </a:pPr>
            <a:r>
              <a:rPr lang="en-US" sz="2400" dirty="0" smtClean="0">
                <a:latin typeface="Book Antiqua" pitchFamily="18" charset="0"/>
              </a:rPr>
              <a:t>Higher reaction rates: in a biologically useful timeframe</a:t>
            </a:r>
          </a:p>
          <a:p>
            <a:pPr>
              <a:buFont typeface="Wingdings" pitchFamily="2" charset="2"/>
              <a:buChar char="§"/>
            </a:pPr>
            <a:r>
              <a:rPr lang="en-US" sz="2400" dirty="0" smtClean="0">
                <a:latin typeface="Book Antiqua" pitchFamily="18" charset="0"/>
              </a:rPr>
              <a:t>Capacity for regulation: control of biological pathways</a:t>
            </a:r>
          </a:p>
        </p:txBody>
      </p:sp>
      <p:graphicFrame>
        <p:nvGraphicFramePr>
          <p:cNvPr id="8" name="Object 2"/>
          <p:cNvGraphicFramePr>
            <a:graphicFrameLocks noChangeAspect="1"/>
          </p:cNvGraphicFramePr>
          <p:nvPr>
            <p:extLst>
              <p:ext uri="{D42A27DB-BD31-4B8C-83A1-F6EECF244321}">
                <p14:modId xmlns:p14="http://schemas.microsoft.com/office/powerpoint/2010/main" val="4248841411"/>
              </p:ext>
            </p:extLst>
          </p:nvPr>
        </p:nvGraphicFramePr>
        <p:xfrm>
          <a:off x="533400" y="3657600"/>
          <a:ext cx="4836386" cy="2810952"/>
        </p:xfrm>
        <a:graphic>
          <a:graphicData uri="http://schemas.openxmlformats.org/presentationml/2006/ole">
            <mc:AlternateContent xmlns:mc="http://schemas.openxmlformats.org/markup-compatibility/2006">
              <mc:Choice xmlns:v="urn:schemas-microsoft-com:vml" Requires="v">
                <p:oleObj spid="_x0000_s3132" name="ISIS/Draw Sketch" r:id="rId3" imgW="6045483" imgH="3513690" progId="ISISServer">
                  <p:embed/>
                </p:oleObj>
              </mc:Choice>
              <mc:Fallback>
                <p:oleObj name="ISIS/Draw Sketch" r:id="rId3" imgW="6045483" imgH="351369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57600"/>
                        <a:ext cx="4836386" cy="281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9"/>
          <p:cNvSpPr txBox="1">
            <a:spLocks noChangeArrowheads="1"/>
          </p:cNvSpPr>
          <p:nvPr/>
        </p:nvSpPr>
        <p:spPr bwMode="auto">
          <a:xfrm>
            <a:off x="5334000" y="3949700"/>
            <a:ext cx="3581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342900" indent="-342900">
              <a:buFont typeface="Wingdings" pitchFamily="2" charset="2"/>
              <a:buChar char="§"/>
              <a:defRPr/>
            </a:pPr>
            <a:r>
              <a:rPr lang="en-US" sz="2200" dirty="0" smtClean="0">
                <a:latin typeface="Book Antiqua" pitchFamily="18" charset="0"/>
                <a:cs typeface="Calibri" pitchFamily="34" charset="0"/>
              </a:rPr>
              <a:t>Metabolites have many potential pathways of decomposition</a:t>
            </a:r>
            <a:r>
              <a:rPr lang="en-US" sz="2200" dirty="0" smtClean="0">
                <a:solidFill>
                  <a:srgbClr val="339933"/>
                </a:solidFill>
                <a:latin typeface="Book Antiqua" pitchFamily="18" charset="0"/>
                <a:cs typeface="Calibri" pitchFamily="34" charset="0"/>
              </a:rPr>
              <a:t> </a:t>
            </a:r>
          </a:p>
          <a:p>
            <a:pPr marL="0" indent="0">
              <a:defRPr/>
            </a:pPr>
            <a:endParaRPr lang="en-US" sz="2200" dirty="0" smtClean="0">
              <a:solidFill>
                <a:srgbClr val="339933"/>
              </a:solidFill>
              <a:latin typeface="Book Antiqua" pitchFamily="18" charset="0"/>
              <a:cs typeface="Calibri" pitchFamily="34" charset="0"/>
            </a:endParaRPr>
          </a:p>
          <a:p>
            <a:pPr marL="342900" indent="-342900">
              <a:buFont typeface="Wingdings" pitchFamily="2" charset="2"/>
              <a:buChar char="§"/>
              <a:defRPr/>
            </a:pPr>
            <a:r>
              <a:rPr lang="en-US" sz="2200" dirty="0" smtClean="0">
                <a:solidFill>
                  <a:srgbClr val="339933"/>
                </a:solidFill>
                <a:latin typeface="Book Antiqua" pitchFamily="18" charset="0"/>
                <a:cs typeface="Calibri" pitchFamily="34" charset="0"/>
              </a:rPr>
              <a:t>Enzymes make the desired one most favorable</a:t>
            </a:r>
          </a:p>
        </p:txBody>
      </p:sp>
    </p:spTree>
    <p:extLst>
      <p:ext uri="{BB962C8B-B14F-4D97-AF65-F5344CB8AC3E}">
        <p14:creationId xmlns:p14="http://schemas.microsoft.com/office/powerpoint/2010/main" val="2725363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smtClean="0">
                <a:latin typeface="Book Antiqua" pitchFamily="18" charset="0"/>
              </a:rPr>
              <a:t>Support of the Proximity Model</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30</a:t>
            </a:fld>
            <a:endParaRPr lang="en-US">
              <a:solidFill>
                <a:schemeClr val="tx1"/>
              </a:solidFill>
            </a:endParaRPr>
          </a:p>
        </p:txBody>
      </p:sp>
      <p:sp>
        <p:nvSpPr>
          <p:cNvPr id="7" name="Rectangle 3"/>
          <p:cNvSpPr txBox="1">
            <a:spLocks noChangeArrowheads="1"/>
          </p:cNvSpPr>
          <p:nvPr/>
        </p:nvSpPr>
        <p:spPr bwMode="auto">
          <a:xfrm>
            <a:off x="381000" y="990600"/>
            <a:ext cx="853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2600" dirty="0">
                <a:latin typeface="Book Antiqua" pitchFamily="18" charset="0"/>
              </a:rPr>
              <a:t>The rate of anhydride formation from esters and carboxylates shows a strong dependence on proximity of two reactive groups (work by Thomas C. </a:t>
            </a:r>
            <a:r>
              <a:rPr lang="en-US" sz="2600" dirty="0" err="1">
                <a:latin typeface="Book Antiqua" pitchFamily="18" charset="0"/>
              </a:rPr>
              <a:t>Bruice’s</a:t>
            </a:r>
            <a:r>
              <a:rPr lang="en-US" sz="2600" dirty="0">
                <a:latin typeface="Book Antiqua" pitchFamily="18" charset="0"/>
              </a:rPr>
              <a:t> group).</a:t>
            </a:r>
          </a:p>
        </p:txBody>
      </p:sp>
      <p:pic>
        <p:nvPicPr>
          <p:cNvPr id="8"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742"/>
          <a:stretch/>
        </p:blipFill>
        <p:spPr bwMode="auto">
          <a:xfrm>
            <a:off x="2373313" y="2385060"/>
            <a:ext cx="4397375" cy="439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722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a:latin typeface="Book Antiqua" pitchFamily="18" charset="0"/>
              </a:rPr>
              <a:t>8. </a:t>
            </a:r>
            <a:r>
              <a:rPr lang="en-US" sz="2600" dirty="0" smtClean="0">
                <a:latin typeface="Book Antiqua" pitchFamily="18" charset="0"/>
              </a:rPr>
              <a:t>How to Lower </a:t>
            </a:r>
            <a:r>
              <a:rPr lang="el-GR" sz="2600" dirty="0" smtClean="0">
                <a:latin typeface="Book Antiqua" pitchFamily="18" charset="0"/>
              </a:rPr>
              <a:t>Δ</a:t>
            </a:r>
            <a:r>
              <a:rPr lang="en-US" sz="2600" dirty="0">
                <a:latin typeface="Book Antiqua" pitchFamily="18" charset="0"/>
              </a:rPr>
              <a:t>G</a:t>
            </a:r>
            <a:r>
              <a:rPr lang="en-US" sz="2600" baseline="30000" dirty="0" smtClean="0"/>
              <a:t>‡ </a:t>
            </a:r>
            <a:r>
              <a:rPr lang="en-US" sz="2600" dirty="0" smtClean="0">
                <a:latin typeface="Book Antiqua" pitchFamily="18" charset="0"/>
              </a:rPr>
              <a:t>via </a:t>
            </a:r>
            <a:r>
              <a:rPr lang="en-US" sz="2600" dirty="0" err="1" smtClean="0">
                <a:latin typeface="Book Antiqua" pitchFamily="18" charset="0"/>
              </a:rPr>
              <a:t>Noncovalent</a:t>
            </a:r>
            <a:r>
              <a:rPr lang="en-US" sz="2600" dirty="0" smtClean="0">
                <a:latin typeface="Book Antiqua" pitchFamily="18" charset="0"/>
              </a:rPr>
              <a:t> Interactions</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31</a:t>
            </a:fld>
            <a:endParaRPr lang="en-US">
              <a:solidFill>
                <a:schemeClr val="tx1"/>
              </a:solidFill>
            </a:endParaRPr>
          </a:p>
        </p:txBody>
      </p:sp>
      <p:sp>
        <p:nvSpPr>
          <p:cNvPr id="4" name="Content Placeholder 3"/>
          <p:cNvSpPr>
            <a:spLocks noGrp="1"/>
          </p:cNvSpPr>
          <p:nvPr>
            <p:ph idx="1"/>
          </p:nvPr>
        </p:nvSpPr>
        <p:spPr>
          <a:xfrm>
            <a:off x="228600" y="990600"/>
            <a:ext cx="8610600" cy="5562600"/>
          </a:xfrm>
        </p:spPr>
        <p:txBody>
          <a:bodyPr>
            <a:noAutofit/>
          </a:bodyPr>
          <a:lstStyle/>
          <a:p>
            <a:pPr marL="0" lvl="2" indent="0">
              <a:spcBef>
                <a:spcPts val="0"/>
              </a:spcBef>
              <a:buNone/>
            </a:pPr>
            <a:r>
              <a:rPr lang="en-US" sz="2600" dirty="0" smtClean="0">
                <a:latin typeface="Book Antiqua" pitchFamily="18" charset="0"/>
              </a:rPr>
              <a:t>B. </a:t>
            </a:r>
            <a:r>
              <a:rPr lang="en-US" sz="2600" dirty="0" err="1" smtClean="0">
                <a:latin typeface="Book Antiqua" pitchFamily="18" charset="0"/>
              </a:rPr>
              <a:t>Desolvation</a:t>
            </a:r>
            <a:r>
              <a:rPr lang="en-US" sz="2600" dirty="0" smtClean="0">
                <a:latin typeface="Book Antiqua" pitchFamily="18" charset="0"/>
              </a:rPr>
              <a:t> of the substrate</a:t>
            </a:r>
          </a:p>
          <a:p>
            <a:pPr marL="740664" lvl="5" indent="-283464">
              <a:spcBef>
                <a:spcPts val="0"/>
              </a:spcBef>
              <a:buFont typeface="Wingdings" pitchFamily="2" charset="2"/>
              <a:buChar char="§"/>
            </a:pPr>
            <a:r>
              <a:rPr lang="en-US" sz="2600" dirty="0" smtClean="0">
                <a:latin typeface="Book Antiqua" pitchFamily="18" charset="0"/>
              </a:rPr>
              <a:t>Solvation shell of water typically stabilizes biomolecules.</a:t>
            </a:r>
          </a:p>
          <a:p>
            <a:pPr marL="740664" lvl="5" indent="-283464">
              <a:spcBef>
                <a:spcPts val="0"/>
              </a:spcBef>
              <a:buFont typeface="Wingdings" pitchFamily="2" charset="2"/>
              <a:buChar char="§"/>
            </a:pPr>
            <a:endParaRPr lang="en-US" sz="2600" dirty="0" smtClean="0">
              <a:latin typeface="Book Antiqua" pitchFamily="18" charset="0"/>
            </a:endParaRPr>
          </a:p>
          <a:p>
            <a:pPr marL="740664" lvl="5" indent="-283464">
              <a:spcBef>
                <a:spcPts val="0"/>
              </a:spcBef>
              <a:buFont typeface="Wingdings" pitchFamily="2" charset="2"/>
              <a:buChar char="§"/>
            </a:pPr>
            <a:r>
              <a:rPr lang="en-US" sz="2600" dirty="0" smtClean="0">
                <a:latin typeface="Book Antiqua" pitchFamily="18" charset="0"/>
              </a:rPr>
              <a:t>Loss of hydrogen bonding between the substrate and water is overcome by the many weak interactions found only in the transition state.</a:t>
            </a:r>
          </a:p>
          <a:p>
            <a:pPr marL="228600" lvl="5" indent="0">
              <a:spcBef>
                <a:spcPts val="0"/>
              </a:spcBef>
              <a:buNone/>
            </a:pPr>
            <a:endParaRPr lang="en-US" sz="2600" dirty="0">
              <a:latin typeface="Book Antiqua" pitchFamily="18" charset="0"/>
            </a:endParaRPr>
          </a:p>
          <a:p>
            <a:pPr marL="0" lvl="2" indent="0">
              <a:spcBef>
                <a:spcPts val="0"/>
              </a:spcBef>
              <a:buNone/>
            </a:pPr>
            <a:r>
              <a:rPr lang="en-US" sz="2600" dirty="0">
                <a:latin typeface="Book Antiqua" pitchFamily="18" charset="0"/>
              </a:rPr>
              <a:t> C. Distortion of the substrate</a:t>
            </a:r>
          </a:p>
          <a:p>
            <a:pPr marL="740664" lvl="6" indent="-283464">
              <a:spcBef>
                <a:spcPts val="0"/>
              </a:spcBef>
              <a:buFont typeface="Wingdings" pitchFamily="2" charset="2"/>
              <a:buChar char="§"/>
            </a:pPr>
            <a:r>
              <a:rPr lang="en-US" sz="2600" dirty="0">
                <a:latin typeface="Book Antiqua" pitchFamily="18" charset="0"/>
              </a:rPr>
              <a:t>The substrate may undergo electron distribution</a:t>
            </a:r>
            <a:endParaRPr lang="en-US" sz="2600" dirty="0" smtClean="0">
              <a:latin typeface="Book Antiqua" pitchFamily="18" charset="0"/>
            </a:endParaRPr>
          </a:p>
        </p:txBody>
      </p:sp>
    </p:spTree>
    <p:extLst>
      <p:ext uri="{BB962C8B-B14F-4D97-AF65-F5344CB8AC3E}">
        <p14:creationId xmlns:p14="http://schemas.microsoft.com/office/powerpoint/2010/main" val="32527369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8. How to Lower </a:t>
            </a:r>
            <a:r>
              <a:rPr lang="el-GR" sz="2800" dirty="0">
                <a:latin typeface="Book Antiqua" pitchFamily="18" charset="0"/>
              </a:rPr>
              <a:t>Δ</a:t>
            </a:r>
            <a:r>
              <a:rPr lang="en-US" sz="2800" dirty="0">
                <a:latin typeface="Book Antiqua" pitchFamily="18" charset="0"/>
              </a:rPr>
              <a:t>G</a:t>
            </a:r>
            <a:r>
              <a:rPr lang="en-US" sz="2800" baseline="30000" dirty="0" smtClean="0"/>
              <a:t>‡ </a:t>
            </a:r>
            <a:r>
              <a:rPr lang="en-US" sz="2800" dirty="0">
                <a:latin typeface="Book Antiqua" pitchFamily="18" charset="0"/>
              </a:rPr>
              <a:t>via </a:t>
            </a:r>
            <a:r>
              <a:rPr lang="en-US" sz="2800" dirty="0" err="1">
                <a:latin typeface="Book Antiqua" pitchFamily="18" charset="0"/>
              </a:rPr>
              <a:t>Noncovalent</a:t>
            </a:r>
            <a:r>
              <a:rPr lang="en-US" sz="2800" dirty="0">
                <a:latin typeface="Book Antiqua" pitchFamily="18" charset="0"/>
              </a:rPr>
              <a:t> Interactions</a:t>
            </a: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32</a:t>
            </a:fld>
            <a:endParaRPr lang="en-US">
              <a:solidFill>
                <a:schemeClr val="tx1"/>
              </a:solidFill>
            </a:endParaRPr>
          </a:p>
        </p:txBody>
      </p:sp>
      <p:sp>
        <p:nvSpPr>
          <p:cNvPr id="4" name="Content Placeholder 3"/>
          <p:cNvSpPr>
            <a:spLocks noGrp="1"/>
          </p:cNvSpPr>
          <p:nvPr>
            <p:ph idx="1"/>
          </p:nvPr>
        </p:nvSpPr>
        <p:spPr>
          <a:xfrm>
            <a:off x="228600" y="990600"/>
            <a:ext cx="8610600" cy="5562600"/>
          </a:xfrm>
        </p:spPr>
        <p:txBody>
          <a:bodyPr>
            <a:noAutofit/>
          </a:bodyPr>
          <a:lstStyle/>
          <a:p>
            <a:pPr marL="0" lvl="2" indent="0">
              <a:spcBef>
                <a:spcPts val="0"/>
              </a:spcBef>
              <a:buNone/>
            </a:pPr>
            <a:r>
              <a:rPr lang="en-US" sz="2600" dirty="0" smtClean="0">
                <a:latin typeface="Book Antiqua" pitchFamily="18" charset="0"/>
              </a:rPr>
              <a:t>D. Enzyme conformational change</a:t>
            </a:r>
          </a:p>
          <a:p>
            <a:pPr marL="0" lvl="2" indent="0">
              <a:spcBef>
                <a:spcPts val="0"/>
              </a:spcBef>
              <a:buNone/>
            </a:pPr>
            <a:endParaRPr lang="en-US" sz="1000" dirty="0" smtClean="0">
              <a:latin typeface="Book Antiqua" pitchFamily="18" charset="0"/>
            </a:endParaRPr>
          </a:p>
          <a:p>
            <a:pPr marL="740664" lvl="4" indent="-283464">
              <a:spcBef>
                <a:spcPts val="0"/>
              </a:spcBef>
              <a:buFont typeface="Wingdings" pitchFamily="2" charset="2"/>
              <a:buChar char="§"/>
            </a:pPr>
            <a:r>
              <a:rPr lang="en-US" sz="2600" dirty="0" smtClean="0">
                <a:latin typeface="Book Antiqua" pitchFamily="18" charset="0"/>
              </a:rPr>
              <a:t>The enzyme usually undergoes a conformational change when the substrate binds.</a:t>
            </a:r>
          </a:p>
          <a:p>
            <a:pPr marL="740664" lvl="4" indent="-283464">
              <a:spcBef>
                <a:spcPts val="0"/>
              </a:spcBef>
              <a:buFont typeface="Wingdings" pitchFamily="2" charset="2"/>
              <a:buChar char="§"/>
            </a:pPr>
            <a:endParaRPr lang="en-US" sz="1000" dirty="0" smtClean="0">
              <a:latin typeface="Book Antiqua" pitchFamily="18" charset="0"/>
            </a:endParaRPr>
          </a:p>
          <a:p>
            <a:pPr marL="740664" lvl="4" indent="-283464">
              <a:spcBef>
                <a:spcPts val="0"/>
              </a:spcBef>
              <a:buFont typeface="Wingdings" pitchFamily="2" charset="2"/>
              <a:buChar char="§"/>
            </a:pPr>
            <a:r>
              <a:rPr lang="en-US" sz="2600" dirty="0" smtClean="0">
                <a:latin typeface="Book Antiqua" pitchFamily="18" charset="0"/>
              </a:rPr>
              <a:t>An </a:t>
            </a:r>
            <a:r>
              <a:rPr lang="en-US" sz="2600" b="1" dirty="0" smtClean="0">
                <a:latin typeface="Book Antiqua" pitchFamily="18" charset="0"/>
              </a:rPr>
              <a:t>induced fit </a:t>
            </a:r>
            <a:r>
              <a:rPr lang="en-US" sz="2600" dirty="0" smtClean="0">
                <a:latin typeface="Book Antiqua" pitchFamily="18" charset="0"/>
              </a:rPr>
              <a:t>(Daniel </a:t>
            </a:r>
            <a:r>
              <a:rPr lang="en-US" sz="2600" dirty="0" err="1" smtClean="0">
                <a:latin typeface="Book Antiqua" pitchFamily="18" charset="0"/>
              </a:rPr>
              <a:t>Koshlan</a:t>
            </a:r>
            <a:r>
              <a:rPr lang="en-US" sz="2600" dirty="0" smtClean="0">
                <a:latin typeface="Book Antiqua" pitchFamily="18" charset="0"/>
              </a:rPr>
              <a:t>, 1958) occurs resulting in specific functional groups on the enzyme being repositioned to favor catalysis of the reaction. This conformational change facilitates additional weak bonding interactions in the transition state.</a:t>
            </a:r>
          </a:p>
        </p:txBody>
      </p:sp>
    </p:spTree>
    <p:extLst>
      <p:ext uri="{BB962C8B-B14F-4D97-AF65-F5344CB8AC3E}">
        <p14:creationId xmlns:p14="http://schemas.microsoft.com/office/powerpoint/2010/main" val="1827089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a:latin typeface="Book Antiqua" pitchFamily="18" charset="0"/>
              </a:rPr>
              <a:t>9</a:t>
            </a:r>
            <a:r>
              <a:rPr lang="en-US" sz="2600" dirty="0" smtClean="0">
                <a:latin typeface="Book Antiqua" pitchFamily="18" charset="0"/>
              </a:rPr>
              <a:t>. Enzyme Catalytic Mechanisms based on Covalent </a:t>
            </a:r>
            <a:br>
              <a:rPr lang="en-US" sz="2600" dirty="0" smtClean="0">
                <a:latin typeface="Book Antiqua" pitchFamily="18" charset="0"/>
              </a:rPr>
            </a:br>
            <a:r>
              <a:rPr lang="en-US" sz="2600" dirty="0" smtClean="0">
                <a:latin typeface="Book Antiqua" pitchFamily="18" charset="0"/>
              </a:rPr>
              <a:t>    Interactions</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33</a:t>
            </a:fld>
            <a:endParaRPr lang="en-US">
              <a:solidFill>
                <a:schemeClr val="tx1"/>
              </a:solidFill>
            </a:endParaRPr>
          </a:p>
        </p:txBody>
      </p:sp>
      <p:sp>
        <p:nvSpPr>
          <p:cNvPr id="4" name="Content Placeholder 3"/>
          <p:cNvSpPr>
            <a:spLocks noGrp="1"/>
          </p:cNvSpPr>
          <p:nvPr>
            <p:ph idx="1"/>
          </p:nvPr>
        </p:nvSpPr>
        <p:spPr>
          <a:xfrm>
            <a:off x="457200" y="990600"/>
            <a:ext cx="8001000" cy="5562600"/>
          </a:xfrm>
        </p:spPr>
        <p:txBody>
          <a:bodyPr>
            <a:noAutofit/>
          </a:bodyPr>
          <a:lstStyle/>
          <a:p>
            <a:pPr marL="0" indent="0">
              <a:spcBef>
                <a:spcPts val="0"/>
              </a:spcBef>
              <a:buNone/>
            </a:pPr>
            <a:r>
              <a:rPr lang="en-US" sz="2600" dirty="0" smtClean="0">
                <a:latin typeface="Book Antiqua" pitchFamily="18" charset="0"/>
              </a:rPr>
              <a:t>After a substrate is bound to an enzyme, properly positioned catalytic functional groups aid in the cleavage and formation of bonds by a variety of mechanisms involving transient covalent interactions including:</a:t>
            </a:r>
            <a:endParaRPr lang="en-US" sz="2600" dirty="0">
              <a:latin typeface="Book Antiqua" pitchFamily="18" charset="0"/>
            </a:endParaRPr>
          </a:p>
          <a:p>
            <a:pPr marL="0" indent="0">
              <a:spcBef>
                <a:spcPts val="0"/>
              </a:spcBef>
              <a:buNone/>
            </a:pPr>
            <a:r>
              <a:rPr lang="en-US" sz="2600" dirty="0" smtClean="0">
                <a:latin typeface="Book Antiqua" pitchFamily="18" charset="0"/>
              </a:rPr>
              <a:t> </a:t>
            </a:r>
          </a:p>
          <a:p>
            <a:pPr marL="514350" indent="-514350">
              <a:spcBef>
                <a:spcPts val="0"/>
              </a:spcBef>
              <a:buAutoNum type="alphaUcPeriod"/>
            </a:pPr>
            <a:r>
              <a:rPr lang="en-US" sz="2600" dirty="0" smtClean="0">
                <a:latin typeface="Book Antiqua" pitchFamily="18" charset="0"/>
              </a:rPr>
              <a:t>Acid-base catalysis</a:t>
            </a:r>
          </a:p>
          <a:p>
            <a:pPr lvl="1">
              <a:spcBef>
                <a:spcPts val="0"/>
              </a:spcBef>
              <a:buFont typeface="Wingdings" pitchFamily="2" charset="2"/>
              <a:buChar char="§"/>
            </a:pPr>
            <a:r>
              <a:rPr lang="en-US" sz="2600" dirty="0" smtClean="0">
                <a:latin typeface="Book Antiqua" pitchFamily="18" charset="0"/>
              </a:rPr>
              <a:t>Give and take protons</a:t>
            </a:r>
          </a:p>
          <a:p>
            <a:pPr lvl="1">
              <a:spcBef>
                <a:spcPts val="0"/>
              </a:spcBef>
              <a:buFont typeface="Wingdings" pitchFamily="2" charset="2"/>
              <a:buChar char="§"/>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Covalent catalysis</a:t>
            </a:r>
          </a:p>
          <a:p>
            <a:pPr lvl="1">
              <a:spcBef>
                <a:spcPts val="0"/>
              </a:spcBef>
              <a:buFont typeface="Wingdings" pitchFamily="2" charset="2"/>
              <a:buChar char="§"/>
            </a:pPr>
            <a:r>
              <a:rPr lang="en-US" sz="2600" dirty="0" smtClean="0">
                <a:latin typeface="Book Antiqua" pitchFamily="18" charset="0"/>
              </a:rPr>
              <a:t>Change reaction paths</a:t>
            </a: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Metal ion catalysis</a:t>
            </a:r>
          </a:p>
          <a:p>
            <a:pPr lvl="1">
              <a:spcBef>
                <a:spcPts val="0"/>
              </a:spcBef>
              <a:buFont typeface="Wingdings" pitchFamily="2" charset="2"/>
              <a:buChar char="§"/>
            </a:pPr>
            <a:r>
              <a:rPr lang="en-US" sz="2600" dirty="0" smtClean="0">
                <a:latin typeface="Book Antiqua" pitchFamily="18" charset="0"/>
              </a:rPr>
              <a:t>Use redox cofactors, </a:t>
            </a:r>
            <a:r>
              <a:rPr lang="en-US" sz="2600" dirty="0" err="1" smtClean="0">
                <a:latin typeface="Book Antiqua" pitchFamily="18" charset="0"/>
              </a:rPr>
              <a:t>pKa</a:t>
            </a:r>
            <a:r>
              <a:rPr lang="en-US" sz="2600" dirty="0" smtClean="0">
                <a:latin typeface="Book Antiqua" pitchFamily="18" charset="0"/>
              </a:rPr>
              <a:t> shifters</a:t>
            </a:r>
          </a:p>
          <a:p>
            <a:pPr marL="0" indent="0">
              <a:spcBef>
                <a:spcPts val="0"/>
              </a:spcBef>
              <a:buNone/>
            </a:pPr>
            <a:endParaRPr lang="en-US" sz="2600" dirty="0" smtClean="0">
              <a:latin typeface="Book Antiqua" pitchFamily="18" charset="0"/>
            </a:endParaRPr>
          </a:p>
          <a:p>
            <a:pPr marL="457200" lvl="1" indent="0">
              <a:spcBef>
                <a:spcPts val="0"/>
              </a:spcBef>
              <a:buNone/>
            </a:pPr>
            <a:endParaRPr lang="en-US" sz="2600" dirty="0" smtClean="0">
              <a:latin typeface="Book Antiqua" pitchFamily="18" charset="0"/>
            </a:endParaRPr>
          </a:p>
        </p:txBody>
      </p:sp>
    </p:spTree>
    <p:extLst>
      <p:ext uri="{BB962C8B-B14F-4D97-AF65-F5344CB8AC3E}">
        <p14:creationId xmlns:p14="http://schemas.microsoft.com/office/powerpoint/2010/main" val="3684409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a:latin typeface="Book Antiqua" pitchFamily="18" charset="0"/>
              </a:rPr>
              <a:t>9</a:t>
            </a:r>
            <a:r>
              <a:rPr lang="en-US" sz="2600" dirty="0" smtClean="0">
                <a:latin typeface="Book Antiqua" pitchFamily="18" charset="0"/>
              </a:rPr>
              <a:t>I. General Acid-base Catalysis</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34</a:t>
            </a:fld>
            <a:endParaRPr lang="en-US">
              <a:solidFill>
                <a:schemeClr val="tx1"/>
              </a:solidFill>
            </a:endParaRPr>
          </a:p>
        </p:txBody>
      </p:sp>
      <p:sp>
        <p:nvSpPr>
          <p:cNvPr id="4" name="Content Placeholder 3"/>
          <p:cNvSpPr>
            <a:spLocks noGrp="1"/>
          </p:cNvSpPr>
          <p:nvPr>
            <p:ph idx="1"/>
          </p:nvPr>
        </p:nvSpPr>
        <p:spPr>
          <a:xfrm>
            <a:off x="457200" y="990600"/>
            <a:ext cx="8001000" cy="5562600"/>
          </a:xfrm>
        </p:spPr>
        <p:txBody>
          <a:bodyPr>
            <a:noAutofit/>
          </a:bodyPr>
          <a:lstStyle/>
          <a:p>
            <a:pPr marL="0" indent="0">
              <a:spcBef>
                <a:spcPts val="0"/>
              </a:spcBef>
              <a:buNone/>
            </a:pPr>
            <a:r>
              <a:rPr lang="en-US" sz="2600" dirty="0" smtClean="0">
                <a:latin typeface="Book Antiqua" pitchFamily="18" charset="0"/>
              </a:rPr>
              <a:t>A. Many biochemical reactions involve the formation </a:t>
            </a:r>
            <a:br>
              <a:rPr lang="en-US" sz="2600" dirty="0" smtClean="0">
                <a:latin typeface="Book Antiqua" pitchFamily="18" charset="0"/>
              </a:rPr>
            </a:br>
            <a:r>
              <a:rPr lang="en-US" sz="2600" dirty="0" smtClean="0">
                <a:latin typeface="Book Antiqua" pitchFamily="18" charset="0"/>
              </a:rPr>
              <a:t>     of unstable charged intermediates that tend to </a:t>
            </a:r>
            <a:br>
              <a:rPr lang="en-US" sz="2600" dirty="0" smtClean="0">
                <a:latin typeface="Book Antiqua" pitchFamily="18" charset="0"/>
              </a:rPr>
            </a:br>
            <a:r>
              <a:rPr lang="en-US" sz="2600" dirty="0" smtClean="0">
                <a:latin typeface="Book Antiqua" pitchFamily="18" charset="0"/>
              </a:rPr>
              <a:t>     break down rapidly reforming their constituent </a:t>
            </a:r>
            <a:br>
              <a:rPr lang="en-US" sz="2600" dirty="0" smtClean="0">
                <a:latin typeface="Book Antiqua" pitchFamily="18" charset="0"/>
              </a:rPr>
            </a:br>
            <a:r>
              <a:rPr lang="en-US" sz="2600" dirty="0" smtClean="0">
                <a:latin typeface="Book Antiqua" pitchFamily="18" charset="0"/>
              </a:rPr>
              <a:t>     reactant species, thus impeding the reaction.</a:t>
            </a:r>
          </a:p>
          <a:p>
            <a:pPr marL="457200" lvl="1" indent="0">
              <a:spcBef>
                <a:spcPts val="0"/>
              </a:spcBef>
              <a:buNone/>
            </a:pPr>
            <a:endParaRPr lang="en-US" sz="2600" dirty="0" smtClean="0">
              <a:latin typeface="Book Antiqua" pitchFamily="18" charset="0"/>
            </a:endParaRPr>
          </a:p>
        </p:txBody>
      </p:sp>
      <p:sp>
        <p:nvSpPr>
          <p:cNvPr id="14" name="TextBox 13"/>
          <p:cNvSpPr txBox="1"/>
          <p:nvPr/>
        </p:nvSpPr>
        <p:spPr>
          <a:xfrm>
            <a:off x="5524500" y="4800600"/>
            <a:ext cx="2628900" cy="1200329"/>
          </a:xfrm>
          <a:prstGeom prst="rect">
            <a:avLst/>
          </a:prstGeom>
          <a:noFill/>
        </p:spPr>
        <p:txBody>
          <a:bodyPr wrap="square" rtlCol="0">
            <a:spAutoFit/>
          </a:bodyPr>
          <a:lstStyle/>
          <a:p>
            <a:r>
              <a:rPr lang="en-US" sz="2400" dirty="0" smtClean="0">
                <a:latin typeface="Book Antiqua" pitchFamily="18" charset="0"/>
              </a:rPr>
              <a:t>Unstable (charged) intermediate</a:t>
            </a:r>
            <a:endParaRPr lang="en-US" sz="2400" dirty="0">
              <a:latin typeface="Book Antiqua" pitchFamily="18" charset="0"/>
            </a:endParaRPr>
          </a:p>
        </p:txBody>
      </p:sp>
      <p:grpSp>
        <p:nvGrpSpPr>
          <p:cNvPr id="16" name="Group 15"/>
          <p:cNvGrpSpPr/>
          <p:nvPr/>
        </p:nvGrpSpPr>
        <p:grpSpPr>
          <a:xfrm>
            <a:off x="2514600" y="2743200"/>
            <a:ext cx="3128076" cy="3886200"/>
            <a:chOff x="2514600" y="2743200"/>
            <a:chExt cx="3128076" cy="3886200"/>
          </a:xfrm>
        </p:grpSpPr>
        <p:grpSp>
          <p:nvGrpSpPr>
            <p:cNvPr id="13" name="Group 12"/>
            <p:cNvGrpSpPr/>
            <p:nvPr/>
          </p:nvGrpSpPr>
          <p:grpSpPr>
            <a:xfrm>
              <a:off x="2514600" y="2743200"/>
              <a:ext cx="3128076" cy="3886200"/>
              <a:chOff x="2895600" y="2743200"/>
              <a:chExt cx="3128076" cy="3886200"/>
            </a:xfrm>
          </p:grpSpPr>
          <p:grpSp>
            <p:nvGrpSpPr>
              <p:cNvPr id="10" name="Group 9"/>
              <p:cNvGrpSpPr/>
              <p:nvPr/>
            </p:nvGrpSpPr>
            <p:grpSpPr>
              <a:xfrm>
                <a:off x="2895600" y="2743200"/>
                <a:ext cx="3128076" cy="3886200"/>
                <a:chOff x="2895600" y="2743200"/>
                <a:chExt cx="3128076" cy="3886200"/>
              </a:xfrm>
            </p:grpSpPr>
            <p:pic>
              <p:nvPicPr>
                <p:cNvPr id="7" name="Picture 1"/>
                <p:cNvPicPr>
                  <a:picLocks noChangeAspect="1"/>
                </p:cNvPicPr>
                <p:nvPr/>
              </p:nvPicPr>
              <p:blipFill rotWithShape="1">
                <a:blip r:embed="rId2">
                  <a:extLst>
                    <a:ext uri="{28A0092B-C50C-407E-A947-70E740481C1C}">
                      <a14:useLocalDpi xmlns:a14="http://schemas.microsoft.com/office/drawing/2010/main" val="0"/>
                    </a:ext>
                  </a:extLst>
                </a:blip>
                <a:srcRect l="30539" r="33640" b="61717"/>
                <a:stretch/>
              </p:blipFill>
              <p:spPr bwMode="auto">
                <a:xfrm>
                  <a:off x="2895600" y="2743200"/>
                  <a:ext cx="3128076" cy="376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410200" y="6172200"/>
                  <a:ext cx="533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24200" y="6052643"/>
                  <a:ext cx="533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4191000" y="6367957"/>
                <a:ext cx="609600" cy="261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Rectangle 14"/>
            <p:cNvSpPr/>
            <p:nvPr/>
          </p:nvSpPr>
          <p:spPr>
            <a:xfrm>
              <a:off x="4038600" y="4191000"/>
              <a:ext cx="264762"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18" name="Straight Arrow Connector 17"/>
          <p:cNvCxnSpPr/>
          <p:nvPr/>
        </p:nvCxnSpPr>
        <p:spPr>
          <a:xfrm flipV="1">
            <a:off x="4038600" y="3886200"/>
            <a:ext cx="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03362" y="40386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38800" y="2743200"/>
            <a:ext cx="2628900" cy="830997"/>
          </a:xfrm>
          <a:prstGeom prst="rect">
            <a:avLst/>
          </a:prstGeom>
          <a:noFill/>
        </p:spPr>
        <p:txBody>
          <a:bodyPr wrap="square" rtlCol="0">
            <a:spAutoFit/>
          </a:bodyPr>
          <a:lstStyle/>
          <a:p>
            <a:r>
              <a:rPr lang="en-US" sz="2400" dirty="0" smtClean="0">
                <a:latin typeface="Book Antiqua" pitchFamily="18" charset="0"/>
              </a:rPr>
              <a:t>Hydrolysis of an amide bond</a:t>
            </a:r>
            <a:endParaRPr lang="en-US" sz="2400" dirty="0">
              <a:latin typeface="Book Antiqua" pitchFamily="18" charset="0"/>
            </a:endParaRPr>
          </a:p>
        </p:txBody>
      </p:sp>
    </p:spTree>
    <p:extLst>
      <p:ext uri="{BB962C8B-B14F-4D97-AF65-F5344CB8AC3E}">
        <p14:creationId xmlns:p14="http://schemas.microsoft.com/office/powerpoint/2010/main" val="2222250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a:latin typeface="Book Antiqua" pitchFamily="18" charset="0"/>
              </a:rPr>
              <a:t>9</a:t>
            </a:r>
            <a:r>
              <a:rPr lang="en-US" sz="2600" dirty="0" smtClean="0">
                <a:latin typeface="Book Antiqua" pitchFamily="18" charset="0"/>
              </a:rPr>
              <a:t>I. General Acid-base Catalysis</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35</a:t>
            </a:fld>
            <a:endParaRPr lang="en-US">
              <a:solidFill>
                <a:schemeClr val="tx1"/>
              </a:solidFill>
            </a:endParaRPr>
          </a:p>
        </p:txBody>
      </p:sp>
      <p:sp>
        <p:nvSpPr>
          <p:cNvPr id="4" name="Content Placeholder 3"/>
          <p:cNvSpPr>
            <a:spLocks noGrp="1"/>
          </p:cNvSpPr>
          <p:nvPr>
            <p:ph idx="1"/>
          </p:nvPr>
        </p:nvSpPr>
        <p:spPr>
          <a:xfrm>
            <a:off x="228600" y="990600"/>
            <a:ext cx="8610600" cy="5562600"/>
          </a:xfrm>
        </p:spPr>
        <p:txBody>
          <a:bodyPr>
            <a:noAutofit/>
          </a:bodyPr>
          <a:lstStyle/>
          <a:p>
            <a:pPr marL="0" indent="0">
              <a:spcBef>
                <a:spcPts val="0"/>
              </a:spcBef>
              <a:buNone/>
            </a:pPr>
            <a:r>
              <a:rPr lang="en-US" sz="2600" dirty="0">
                <a:latin typeface="Book Antiqua" pitchFamily="18" charset="0"/>
              </a:rPr>
              <a:t>B</a:t>
            </a:r>
            <a:r>
              <a:rPr lang="en-US" sz="2600" dirty="0" smtClean="0">
                <a:latin typeface="Book Antiqua" pitchFamily="18" charset="0"/>
              </a:rPr>
              <a:t>. Charged intermediates can be stabilized by the </a:t>
            </a:r>
            <a:br>
              <a:rPr lang="en-US" sz="2600" dirty="0" smtClean="0">
                <a:latin typeface="Book Antiqua" pitchFamily="18" charset="0"/>
              </a:rPr>
            </a:br>
            <a:r>
              <a:rPr lang="en-US" sz="2600" dirty="0" smtClean="0">
                <a:latin typeface="Book Antiqua" pitchFamily="18" charset="0"/>
              </a:rPr>
              <a:t>    transfer of protons to or from the substrate or </a:t>
            </a:r>
            <a:br>
              <a:rPr lang="en-US" sz="2600" dirty="0" smtClean="0">
                <a:latin typeface="Book Antiqua" pitchFamily="18" charset="0"/>
              </a:rPr>
            </a:br>
            <a:r>
              <a:rPr lang="en-US" sz="2600" dirty="0" smtClean="0">
                <a:latin typeface="Book Antiqua" pitchFamily="18" charset="0"/>
              </a:rPr>
              <a:t>    intermediate to form a species that breaks more </a:t>
            </a:r>
            <a:br>
              <a:rPr lang="en-US" sz="2600" dirty="0" smtClean="0">
                <a:latin typeface="Book Antiqua" pitchFamily="18" charset="0"/>
              </a:rPr>
            </a:br>
            <a:r>
              <a:rPr lang="en-US" sz="2600" dirty="0" smtClean="0">
                <a:latin typeface="Book Antiqua" pitchFamily="18" charset="0"/>
              </a:rPr>
              <a:t>    readily to products.</a:t>
            </a:r>
          </a:p>
          <a:p>
            <a:pPr marL="0" indent="0">
              <a:spcBef>
                <a:spcPts val="0"/>
              </a:spcBef>
              <a:buNone/>
            </a:pPr>
            <a:endParaRPr lang="en-US" sz="1000" dirty="0" smtClean="0">
              <a:latin typeface="Book Antiqua" pitchFamily="18" charset="0"/>
            </a:endParaRPr>
          </a:p>
          <a:p>
            <a:pPr lvl="1">
              <a:spcBef>
                <a:spcPts val="0"/>
              </a:spcBef>
              <a:buFont typeface="Wingdings" pitchFamily="2" charset="2"/>
              <a:buChar char="§"/>
            </a:pPr>
            <a:r>
              <a:rPr lang="en-US" sz="2600" b="1" dirty="0" smtClean="0">
                <a:latin typeface="Book Antiqua" pitchFamily="18" charset="0"/>
              </a:rPr>
              <a:t>Specific acid-base catalysis</a:t>
            </a:r>
            <a:r>
              <a:rPr lang="en-US" sz="2600" dirty="0" smtClean="0">
                <a:latin typeface="Book Antiqua" pitchFamily="18" charset="0"/>
              </a:rPr>
              <a:t>: </a:t>
            </a:r>
          </a:p>
          <a:p>
            <a:pPr marL="457200" lvl="1" indent="0">
              <a:spcBef>
                <a:spcPts val="0"/>
              </a:spcBef>
              <a:buNone/>
            </a:pPr>
            <a:r>
              <a:rPr lang="en-US" sz="2600" dirty="0">
                <a:latin typeface="Book Antiqua" pitchFamily="18" charset="0"/>
              </a:rPr>
              <a:t> </a:t>
            </a:r>
            <a:r>
              <a:rPr lang="en-US" sz="2600" dirty="0" smtClean="0">
                <a:latin typeface="Book Antiqua" pitchFamily="18" charset="0"/>
              </a:rPr>
              <a:t>   Proton transfers involving H</a:t>
            </a:r>
            <a:r>
              <a:rPr lang="en-US" sz="2600" baseline="30000" dirty="0" smtClean="0">
                <a:latin typeface="Book Antiqua" pitchFamily="18" charset="0"/>
              </a:rPr>
              <a:t>+</a:t>
            </a:r>
            <a:r>
              <a:rPr lang="en-US" sz="2600" dirty="0" smtClean="0">
                <a:latin typeface="Book Antiqua" pitchFamily="18" charset="0"/>
              </a:rPr>
              <a:t> (H</a:t>
            </a:r>
            <a:r>
              <a:rPr lang="en-US" sz="2600" baseline="-25000" dirty="0" smtClean="0">
                <a:latin typeface="Book Antiqua" pitchFamily="18" charset="0"/>
              </a:rPr>
              <a:t>3</a:t>
            </a:r>
            <a:r>
              <a:rPr lang="en-US" sz="2600" dirty="0" smtClean="0">
                <a:latin typeface="Book Antiqua" pitchFamily="18" charset="0"/>
              </a:rPr>
              <a:t>O</a:t>
            </a:r>
            <a:r>
              <a:rPr lang="en-US" sz="2600" baseline="30000" dirty="0" smtClean="0">
                <a:latin typeface="Book Antiqua" pitchFamily="18" charset="0"/>
              </a:rPr>
              <a:t>+</a:t>
            </a:r>
            <a:r>
              <a:rPr lang="en-US" sz="2600" dirty="0" smtClean="0">
                <a:latin typeface="Book Antiqua" pitchFamily="18" charset="0"/>
              </a:rPr>
              <a:t>) and OH</a:t>
            </a:r>
            <a:r>
              <a:rPr lang="en-US" sz="2600" baseline="30000" dirty="0" smtClean="0">
                <a:latin typeface="Book Antiqua" pitchFamily="18" charset="0"/>
              </a:rPr>
              <a:t>-</a:t>
            </a:r>
            <a:r>
              <a:rPr lang="en-US" sz="2600" dirty="0" smtClean="0">
                <a:latin typeface="Book Antiqua" pitchFamily="18" charset="0"/>
              </a:rPr>
              <a:t>   </a:t>
            </a:r>
            <a:br>
              <a:rPr lang="en-US" sz="2600" dirty="0" smtClean="0">
                <a:latin typeface="Book Antiqua" pitchFamily="18" charset="0"/>
              </a:rPr>
            </a:br>
            <a:r>
              <a:rPr lang="en-US" sz="2600" dirty="0" smtClean="0">
                <a:latin typeface="Book Antiqua" pitchFamily="18" charset="0"/>
              </a:rPr>
              <a:t>    ions from water. This takes place when proton </a:t>
            </a:r>
            <a:br>
              <a:rPr lang="en-US" sz="2600" dirty="0" smtClean="0">
                <a:latin typeface="Book Antiqua" pitchFamily="18" charset="0"/>
              </a:rPr>
            </a:br>
            <a:r>
              <a:rPr lang="en-US" sz="2600" dirty="0" smtClean="0">
                <a:latin typeface="Book Antiqua" pitchFamily="18" charset="0"/>
              </a:rPr>
              <a:t>    transfer between intermediate and water is faster </a:t>
            </a:r>
            <a:br>
              <a:rPr lang="en-US" sz="2600" dirty="0" smtClean="0">
                <a:latin typeface="Book Antiqua" pitchFamily="18" charset="0"/>
              </a:rPr>
            </a:br>
            <a:r>
              <a:rPr lang="en-US" sz="2600" dirty="0" smtClean="0">
                <a:latin typeface="Book Antiqua" pitchFamily="18" charset="0"/>
              </a:rPr>
              <a:t>    than intermediate breakdown.</a:t>
            </a:r>
          </a:p>
          <a:p>
            <a:pPr lvl="1">
              <a:spcBef>
                <a:spcPts val="0"/>
              </a:spcBef>
              <a:buFont typeface="Wingdings" pitchFamily="2" charset="2"/>
              <a:buChar char="§"/>
            </a:pPr>
            <a:endParaRPr lang="en-US" sz="1000" dirty="0">
              <a:latin typeface="Book Antiqua" pitchFamily="18" charset="0"/>
            </a:endParaRPr>
          </a:p>
          <a:p>
            <a:pPr lvl="1">
              <a:spcBef>
                <a:spcPts val="0"/>
              </a:spcBef>
              <a:buFont typeface="Wingdings" pitchFamily="2" charset="2"/>
              <a:buChar char="§"/>
            </a:pPr>
            <a:r>
              <a:rPr lang="en-US" sz="2600" b="1" dirty="0" smtClean="0">
                <a:latin typeface="Book Antiqua" pitchFamily="18" charset="0"/>
              </a:rPr>
              <a:t>General acid-base catalysis</a:t>
            </a:r>
            <a:r>
              <a:rPr lang="en-US" sz="2600" dirty="0" smtClean="0">
                <a:latin typeface="Book Antiqua" pitchFamily="18" charset="0"/>
              </a:rPr>
              <a:t>: </a:t>
            </a:r>
          </a:p>
          <a:p>
            <a:pPr marL="457200" lvl="1" indent="0">
              <a:spcBef>
                <a:spcPts val="0"/>
              </a:spcBef>
              <a:buNone/>
            </a:pPr>
            <a:r>
              <a:rPr lang="en-US" sz="2600" dirty="0">
                <a:latin typeface="Book Antiqua" pitchFamily="18" charset="0"/>
              </a:rPr>
              <a:t> </a:t>
            </a:r>
            <a:r>
              <a:rPr lang="en-US" sz="2600" dirty="0" smtClean="0">
                <a:latin typeface="Book Antiqua" pitchFamily="18" charset="0"/>
              </a:rPr>
              <a:t>   Proton transfers mediated by other classes of </a:t>
            </a:r>
          </a:p>
          <a:p>
            <a:pPr marL="457200" lvl="1" indent="0">
              <a:spcBef>
                <a:spcPts val="0"/>
              </a:spcBef>
              <a:buNone/>
            </a:pPr>
            <a:r>
              <a:rPr lang="en-US" sz="2600" dirty="0" smtClean="0">
                <a:latin typeface="Book Antiqua" pitchFamily="18" charset="0"/>
              </a:rPr>
              <a:t>    molecules. Takes place when proton transfer </a:t>
            </a:r>
            <a:br>
              <a:rPr lang="en-US" sz="2600" dirty="0" smtClean="0">
                <a:latin typeface="Book Antiqua" pitchFamily="18" charset="0"/>
              </a:rPr>
            </a:br>
            <a:r>
              <a:rPr lang="en-US" sz="2600" dirty="0" smtClean="0">
                <a:latin typeface="Book Antiqua" pitchFamily="18" charset="0"/>
              </a:rPr>
              <a:t>    with water is slower than intermediate breakdown.</a:t>
            </a:r>
          </a:p>
        </p:txBody>
      </p:sp>
    </p:spTree>
    <p:extLst>
      <p:ext uri="{BB962C8B-B14F-4D97-AF65-F5344CB8AC3E}">
        <p14:creationId xmlns:p14="http://schemas.microsoft.com/office/powerpoint/2010/main" val="2840838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a:latin typeface="Book Antiqua" pitchFamily="18" charset="0"/>
              </a:rPr>
              <a:t>9</a:t>
            </a:r>
            <a:r>
              <a:rPr lang="en-US" sz="2600" dirty="0" smtClean="0">
                <a:latin typeface="Book Antiqua" pitchFamily="18" charset="0"/>
              </a:rPr>
              <a:t>I. General Acid-base Catalysis</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36</a:t>
            </a:fld>
            <a:endParaRPr lang="en-US">
              <a:solidFill>
                <a:schemeClr val="tx1"/>
              </a:solidFill>
            </a:endParaRPr>
          </a:p>
        </p:txBody>
      </p:sp>
      <p:grpSp>
        <p:nvGrpSpPr>
          <p:cNvPr id="9" name="Group 8"/>
          <p:cNvGrpSpPr>
            <a:grpSpLocks noChangeAspect="1"/>
          </p:cNvGrpSpPr>
          <p:nvPr/>
        </p:nvGrpSpPr>
        <p:grpSpPr>
          <a:xfrm>
            <a:off x="2895600" y="1005776"/>
            <a:ext cx="2430780" cy="5623624"/>
            <a:chOff x="3200400" y="1196975"/>
            <a:chExt cx="2209800" cy="5112385"/>
          </a:xfrm>
        </p:grpSpPr>
        <p:pic>
          <p:nvPicPr>
            <p:cNvPr id="7"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866" r="32706" b="7246"/>
            <a:stretch/>
          </p:blipFill>
          <p:spPr bwMode="auto">
            <a:xfrm>
              <a:off x="3383280" y="1196975"/>
              <a:ext cx="2026920" cy="511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00400" y="2362200"/>
              <a:ext cx="4572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 name="Rectangle 9"/>
          <p:cNvSpPr/>
          <p:nvPr/>
        </p:nvSpPr>
        <p:spPr>
          <a:xfrm>
            <a:off x="167640" y="2971800"/>
            <a:ext cx="3566160" cy="2123658"/>
          </a:xfrm>
          <a:prstGeom prst="rect">
            <a:avLst/>
          </a:prstGeom>
        </p:spPr>
        <p:txBody>
          <a:bodyPr wrap="square">
            <a:spAutoFit/>
          </a:bodyPr>
          <a:lstStyle/>
          <a:p>
            <a:pPr marL="0" lvl="1"/>
            <a:r>
              <a:rPr lang="en-US" sz="2200" b="1" dirty="0" smtClean="0">
                <a:latin typeface="Book Antiqua" pitchFamily="18" charset="0"/>
              </a:rPr>
              <a:t>Specific Acid-Base</a:t>
            </a:r>
            <a:r>
              <a:rPr lang="en-US" sz="2200" dirty="0" smtClean="0">
                <a:latin typeface="Book Antiqua" pitchFamily="18" charset="0"/>
              </a:rPr>
              <a:t>:</a:t>
            </a:r>
          </a:p>
          <a:p>
            <a:pPr marL="0" lvl="1"/>
            <a:r>
              <a:rPr lang="en-US" sz="2200" dirty="0" smtClean="0">
                <a:latin typeface="Book Antiqua" pitchFamily="18" charset="0"/>
              </a:rPr>
              <a:t>This </a:t>
            </a:r>
            <a:r>
              <a:rPr lang="en-US" sz="2200" dirty="0">
                <a:latin typeface="Book Antiqua" pitchFamily="18" charset="0"/>
              </a:rPr>
              <a:t>takes place when proton </a:t>
            </a:r>
            <a:r>
              <a:rPr lang="en-US" sz="2200" dirty="0" smtClean="0">
                <a:latin typeface="Book Antiqua" pitchFamily="18" charset="0"/>
              </a:rPr>
              <a:t>transfer </a:t>
            </a:r>
            <a:r>
              <a:rPr lang="en-US" sz="2200" dirty="0">
                <a:latin typeface="Book Antiqua" pitchFamily="18" charset="0"/>
              </a:rPr>
              <a:t>between intermediate and water is </a:t>
            </a:r>
            <a:r>
              <a:rPr lang="en-US" sz="2200" b="1" dirty="0">
                <a:latin typeface="Book Antiqua" pitchFamily="18" charset="0"/>
              </a:rPr>
              <a:t>faster</a:t>
            </a:r>
            <a:r>
              <a:rPr lang="en-US" sz="2200" dirty="0">
                <a:latin typeface="Book Antiqua" pitchFamily="18" charset="0"/>
              </a:rPr>
              <a:t> </a:t>
            </a:r>
            <a:r>
              <a:rPr lang="en-US" sz="2200" dirty="0" smtClean="0">
                <a:latin typeface="Book Antiqua" pitchFamily="18" charset="0"/>
              </a:rPr>
              <a:t>than intermediate breakdown</a:t>
            </a:r>
            <a:r>
              <a:rPr lang="en-US" sz="2200" dirty="0">
                <a:latin typeface="Book Antiqua" pitchFamily="18" charset="0"/>
              </a:rPr>
              <a:t>.</a:t>
            </a:r>
          </a:p>
        </p:txBody>
      </p:sp>
      <p:sp>
        <p:nvSpPr>
          <p:cNvPr id="11" name="Rectangle 10"/>
          <p:cNvSpPr/>
          <p:nvPr/>
        </p:nvSpPr>
        <p:spPr>
          <a:xfrm>
            <a:off x="5501640" y="2971800"/>
            <a:ext cx="3566160" cy="2123658"/>
          </a:xfrm>
          <a:prstGeom prst="rect">
            <a:avLst/>
          </a:prstGeom>
        </p:spPr>
        <p:txBody>
          <a:bodyPr wrap="square">
            <a:spAutoFit/>
          </a:bodyPr>
          <a:lstStyle/>
          <a:p>
            <a:pPr marL="0" lvl="1"/>
            <a:r>
              <a:rPr lang="en-US" sz="2200" b="1" dirty="0" smtClean="0">
                <a:latin typeface="Book Antiqua" pitchFamily="18" charset="0"/>
              </a:rPr>
              <a:t>General Acid-Base</a:t>
            </a:r>
            <a:r>
              <a:rPr lang="en-US" sz="2200" dirty="0" smtClean="0">
                <a:latin typeface="Book Antiqua" pitchFamily="18" charset="0"/>
              </a:rPr>
              <a:t>:</a:t>
            </a:r>
          </a:p>
          <a:p>
            <a:pPr marL="0" lvl="1"/>
            <a:r>
              <a:rPr lang="en-US" sz="2200" dirty="0" smtClean="0">
                <a:latin typeface="Book Antiqua" pitchFamily="18" charset="0"/>
              </a:rPr>
              <a:t>This </a:t>
            </a:r>
            <a:r>
              <a:rPr lang="en-US" sz="2200" dirty="0">
                <a:latin typeface="Book Antiqua" pitchFamily="18" charset="0"/>
              </a:rPr>
              <a:t>takes place when proton </a:t>
            </a:r>
            <a:r>
              <a:rPr lang="en-US" sz="2200" dirty="0" smtClean="0">
                <a:latin typeface="Book Antiqua" pitchFamily="18" charset="0"/>
              </a:rPr>
              <a:t>transfer </a:t>
            </a:r>
            <a:r>
              <a:rPr lang="en-US" sz="2200" dirty="0">
                <a:latin typeface="Book Antiqua" pitchFamily="18" charset="0"/>
              </a:rPr>
              <a:t>between intermediate and water is </a:t>
            </a:r>
            <a:r>
              <a:rPr lang="en-US" sz="2200" b="1" dirty="0" smtClean="0">
                <a:latin typeface="Book Antiqua" pitchFamily="18" charset="0"/>
              </a:rPr>
              <a:t>slower</a:t>
            </a:r>
            <a:r>
              <a:rPr lang="en-US" sz="2200" dirty="0" smtClean="0">
                <a:latin typeface="Book Antiqua" pitchFamily="18" charset="0"/>
              </a:rPr>
              <a:t> than intermediate breakdown</a:t>
            </a:r>
            <a:r>
              <a:rPr lang="en-US" sz="2200" dirty="0">
                <a:latin typeface="Book Antiqua" pitchFamily="18" charset="0"/>
              </a:rPr>
              <a:t>.</a:t>
            </a:r>
          </a:p>
        </p:txBody>
      </p:sp>
    </p:spTree>
    <p:extLst>
      <p:ext uri="{BB962C8B-B14F-4D97-AF65-F5344CB8AC3E}">
        <p14:creationId xmlns:p14="http://schemas.microsoft.com/office/powerpoint/2010/main" val="132136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a:latin typeface="Book Antiqua" pitchFamily="18" charset="0"/>
              </a:rPr>
              <a:t>9</a:t>
            </a:r>
            <a:r>
              <a:rPr lang="en-US" sz="2600" dirty="0" smtClean="0">
                <a:latin typeface="Book Antiqua" pitchFamily="18" charset="0"/>
              </a:rPr>
              <a:t>I. General Acid-base Catalysis</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37</a:t>
            </a:fld>
            <a:endParaRPr lang="en-US">
              <a:solidFill>
                <a:schemeClr val="tx1"/>
              </a:solidFill>
            </a:endParaRPr>
          </a:p>
        </p:txBody>
      </p:sp>
      <p:sp>
        <p:nvSpPr>
          <p:cNvPr id="4" name="Content Placeholder 3"/>
          <p:cNvSpPr>
            <a:spLocks noGrp="1"/>
          </p:cNvSpPr>
          <p:nvPr>
            <p:ph idx="1"/>
          </p:nvPr>
        </p:nvSpPr>
        <p:spPr>
          <a:xfrm>
            <a:off x="228600" y="990600"/>
            <a:ext cx="8610600" cy="5562600"/>
          </a:xfrm>
        </p:spPr>
        <p:txBody>
          <a:bodyPr>
            <a:noAutofit/>
          </a:bodyPr>
          <a:lstStyle/>
          <a:p>
            <a:pPr marL="0" indent="0">
              <a:spcBef>
                <a:spcPts val="0"/>
              </a:spcBef>
              <a:buNone/>
            </a:pPr>
            <a:r>
              <a:rPr lang="en-US" sz="2600" dirty="0" smtClean="0">
                <a:latin typeface="Book Antiqua" pitchFamily="18" charset="0"/>
              </a:rPr>
              <a:t>C. In the active site of an enzyme, a number of amino </a:t>
            </a:r>
            <a:br>
              <a:rPr lang="en-US" sz="2600" dirty="0" smtClean="0">
                <a:latin typeface="Book Antiqua" pitchFamily="18" charset="0"/>
              </a:rPr>
            </a:br>
            <a:r>
              <a:rPr lang="en-US" sz="2600" dirty="0" smtClean="0">
                <a:latin typeface="Book Antiqua" pitchFamily="18" charset="0"/>
              </a:rPr>
              <a:t>     acid side chains can act as general proton donors and </a:t>
            </a:r>
            <a:br>
              <a:rPr lang="en-US" sz="2600" dirty="0" smtClean="0">
                <a:latin typeface="Book Antiqua" pitchFamily="18" charset="0"/>
              </a:rPr>
            </a:br>
            <a:r>
              <a:rPr lang="en-US" sz="2600" dirty="0" smtClean="0">
                <a:latin typeface="Book Antiqua" pitchFamily="18" charset="0"/>
              </a:rPr>
              <a:t>     acceptors.</a:t>
            </a: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endParaRPr lang="en-US" sz="1000" dirty="0">
              <a:latin typeface="Book Antiqua" pitchFamily="18" charset="0"/>
            </a:endParaRP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endParaRPr lang="en-US" sz="1000" dirty="0">
              <a:latin typeface="Book Antiqua" pitchFamily="18" charset="0"/>
            </a:endParaRP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endParaRPr lang="en-US" sz="1000" dirty="0">
              <a:latin typeface="Book Antiqua" pitchFamily="18" charset="0"/>
            </a:endParaRP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endParaRPr lang="en-US" sz="1000" dirty="0">
              <a:latin typeface="Book Antiqua" pitchFamily="18" charset="0"/>
            </a:endParaRP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endParaRPr lang="en-US" sz="1000" dirty="0">
              <a:latin typeface="Book Antiqua" pitchFamily="18" charset="0"/>
            </a:endParaRP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endParaRPr lang="en-US" sz="1000" dirty="0">
              <a:latin typeface="Book Antiqua" pitchFamily="18" charset="0"/>
            </a:endParaRP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endParaRPr lang="en-US" sz="1000" dirty="0">
              <a:latin typeface="Book Antiqua" pitchFamily="18" charset="0"/>
            </a:endParaRP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endParaRPr lang="en-US" sz="1000" dirty="0">
              <a:latin typeface="Book Antiqua" pitchFamily="18" charset="0"/>
            </a:endParaRP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endParaRPr lang="en-US" sz="1000" dirty="0">
              <a:latin typeface="Book Antiqua" pitchFamily="18" charset="0"/>
            </a:endParaRPr>
          </a:p>
          <a:p>
            <a:pPr marL="457200" lvl="1" indent="0">
              <a:spcBef>
                <a:spcPts val="0"/>
              </a:spcBef>
              <a:buNone/>
            </a:pPr>
            <a:endParaRPr lang="en-US" sz="2600" dirty="0" smtClean="0">
              <a:latin typeface="Book Antiqua" pitchFamily="18" charset="0"/>
            </a:endParaRPr>
          </a:p>
          <a:p>
            <a:pPr marL="457200" lvl="1" indent="0">
              <a:spcBef>
                <a:spcPts val="0"/>
              </a:spcBef>
              <a:buNone/>
            </a:pPr>
            <a:endParaRPr lang="en-US" sz="2600" dirty="0">
              <a:latin typeface="Book Antiqua" pitchFamily="18" charset="0"/>
            </a:endParaRPr>
          </a:p>
          <a:p>
            <a:pPr marL="457200" lvl="1" indent="0">
              <a:spcBef>
                <a:spcPts val="0"/>
              </a:spcBef>
              <a:buNone/>
            </a:pPr>
            <a:r>
              <a:rPr lang="en-US" sz="2600" dirty="0" smtClean="0">
                <a:latin typeface="Book Antiqua" pitchFamily="18" charset="0"/>
              </a:rPr>
              <a:t>AA groups can enhance rates on the order of 10</a:t>
            </a:r>
            <a:r>
              <a:rPr lang="en-US" sz="2600" baseline="30000" dirty="0" smtClean="0">
                <a:latin typeface="Book Antiqua" pitchFamily="18" charset="0"/>
              </a:rPr>
              <a:t>2</a:t>
            </a:r>
            <a:r>
              <a:rPr lang="en-US" sz="2600" dirty="0" smtClean="0">
                <a:latin typeface="Book Antiqua" pitchFamily="18" charset="0"/>
              </a:rPr>
              <a:t> to 10</a:t>
            </a:r>
            <a:r>
              <a:rPr lang="en-US" sz="2600" baseline="30000" dirty="0" smtClean="0">
                <a:latin typeface="Book Antiqua" pitchFamily="18" charset="0"/>
              </a:rPr>
              <a:t>5</a:t>
            </a:r>
            <a:r>
              <a:rPr lang="en-US" sz="2600" dirty="0" smtClean="0">
                <a:latin typeface="Book Antiqua" pitchFamily="18" charset="0"/>
              </a:rPr>
              <a:t>.</a:t>
            </a:r>
          </a:p>
        </p:txBody>
      </p:sp>
      <p:pic>
        <p:nvPicPr>
          <p:cNvPr id="7"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195"/>
          <a:stretch/>
        </p:blipFill>
        <p:spPr bwMode="auto">
          <a:xfrm>
            <a:off x="2408530" y="2133600"/>
            <a:ext cx="4220870" cy="36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289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smtClean="0">
                <a:latin typeface="Book Antiqua" pitchFamily="18" charset="0"/>
              </a:rPr>
              <a:t>9II. Covalent Catalysis</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38</a:t>
            </a:fld>
            <a:endParaRPr lang="en-US">
              <a:solidFill>
                <a:schemeClr val="tx1"/>
              </a:solidFill>
            </a:endParaRPr>
          </a:p>
        </p:txBody>
      </p:sp>
      <p:sp>
        <p:nvSpPr>
          <p:cNvPr id="4" name="Content Placeholder 3"/>
          <p:cNvSpPr>
            <a:spLocks noGrp="1"/>
          </p:cNvSpPr>
          <p:nvPr>
            <p:ph idx="1"/>
          </p:nvPr>
        </p:nvSpPr>
        <p:spPr>
          <a:xfrm>
            <a:off x="457200" y="990600"/>
            <a:ext cx="8001000" cy="5562600"/>
          </a:xfrm>
        </p:spPr>
        <p:txBody>
          <a:bodyPr>
            <a:noAutofit/>
          </a:bodyPr>
          <a:lstStyle/>
          <a:p>
            <a:pPr marL="514350" indent="-514350">
              <a:spcBef>
                <a:spcPts val="0"/>
              </a:spcBef>
              <a:buAutoNum type="alphaUcPeriod"/>
            </a:pPr>
            <a:r>
              <a:rPr lang="en-US" sz="2600" dirty="0" smtClean="0">
                <a:latin typeface="Book Antiqua" pitchFamily="18" charset="0"/>
              </a:rPr>
              <a:t>In covalent catalysis, a transient covalent bond is </a:t>
            </a:r>
            <a:br>
              <a:rPr lang="en-US" sz="2600" dirty="0" smtClean="0">
                <a:latin typeface="Book Antiqua" pitchFamily="18" charset="0"/>
              </a:rPr>
            </a:br>
            <a:r>
              <a:rPr lang="en-US" sz="2600" dirty="0" smtClean="0">
                <a:latin typeface="Book Antiqua" pitchFamily="18" charset="0"/>
              </a:rPr>
              <a:t>formed between the enzyme and the substrate.</a:t>
            </a:r>
          </a:p>
          <a:p>
            <a:pPr marL="0" indent="0">
              <a:spcBef>
                <a:spcPts val="0"/>
              </a:spcBef>
              <a:buNone/>
            </a:pPr>
            <a:endParaRPr lang="en-US" sz="2600" dirty="0">
              <a:latin typeface="Book Antiqua" pitchFamily="18" charset="0"/>
            </a:endParaRPr>
          </a:p>
          <a:p>
            <a:pPr marL="0" indent="0">
              <a:spcBef>
                <a:spcPts val="0"/>
              </a:spcBef>
              <a:buNone/>
            </a:pPr>
            <a:r>
              <a:rPr lang="en-US" sz="2600" dirty="0">
                <a:latin typeface="Book Antiqua" pitchFamily="18" charset="0"/>
              </a:rPr>
              <a:t> </a:t>
            </a:r>
            <a:r>
              <a:rPr lang="en-US" sz="2600" dirty="0" smtClean="0">
                <a:latin typeface="Book Antiqua" pitchFamily="18" charset="0"/>
              </a:rPr>
              <a:t>      Consider the following hydrolysis:</a:t>
            </a:r>
          </a:p>
          <a:p>
            <a:pPr marL="0" indent="0">
              <a:spcBef>
                <a:spcPts val="0"/>
              </a:spcBef>
              <a:buNone/>
            </a:pPr>
            <a:endParaRPr lang="en-US" sz="2600" dirty="0">
              <a:latin typeface="Book Antiqua" pitchFamily="18" charset="0"/>
            </a:endParaRPr>
          </a:p>
          <a:p>
            <a:pPr marL="0" indent="0">
              <a:spcBef>
                <a:spcPts val="0"/>
              </a:spcBef>
              <a:buNone/>
            </a:pPr>
            <a:endParaRPr lang="en-US" sz="2600" dirty="0" smtClean="0">
              <a:latin typeface="Book Antiqua" pitchFamily="18" charset="0"/>
            </a:endParaRPr>
          </a:p>
          <a:p>
            <a:pPr marL="0" indent="0">
              <a:spcBef>
                <a:spcPts val="0"/>
              </a:spcBef>
              <a:buNone/>
            </a:pPr>
            <a:endParaRPr lang="en-US" sz="2600" dirty="0">
              <a:latin typeface="Book Antiqua" pitchFamily="18" charset="0"/>
            </a:endParaRPr>
          </a:p>
          <a:p>
            <a:pPr marL="0" indent="0">
              <a:spcBef>
                <a:spcPts val="0"/>
              </a:spcBef>
              <a:buNone/>
            </a:pPr>
            <a:r>
              <a:rPr lang="en-US" sz="2600" dirty="0" smtClean="0">
                <a:latin typeface="Book Antiqua" pitchFamily="18" charset="0"/>
              </a:rPr>
              <a:t>       In the presence of a covalent catalyst (an enzyme </a:t>
            </a:r>
            <a:br>
              <a:rPr lang="en-US" sz="2600" dirty="0" smtClean="0">
                <a:latin typeface="Book Antiqua" pitchFamily="18" charset="0"/>
              </a:rPr>
            </a:br>
            <a:r>
              <a:rPr lang="en-US" sz="2600" dirty="0" smtClean="0">
                <a:latin typeface="Book Antiqua" pitchFamily="18" charset="0"/>
              </a:rPr>
              <a:t>       with a nucleophile group </a:t>
            </a:r>
            <a:r>
              <a:rPr lang="en-US" sz="2600" dirty="0" smtClean="0">
                <a:latin typeface="Times New Roman" pitchFamily="18" charset="0"/>
                <a:cs typeface="Times New Roman" pitchFamily="18" charset="0"/>
              </a:rPr>
              <a:t>X</a:t>
            </a:r>
            <a:r>
              <a:rPr lang="en-US" sz="2600" dirty="0" smtClean="0">
                <a:latin typeface="Book Antiqua" pitchFamily="18" charset="0"/>
                <a:sym typeface="Wingdings" pitchFamily="2" charset="2"/>
              </a:rPr>
              <a:t>: ) the reaction </a:t>
            </a:r>
            <a:br>
              <a:rPr lang="en-US" sz="2600" dirty="0" smtClean="0">
                <a:latin typeface="Book Antiqua" pitchFamily="18" charset="0"/>
                <a:sym typeface="Wingdings" pitchFamily="2" charset="2"/>
              </a:rPr>
            </a:br>
            <a:r>
              <a:rPr lang="en-US" sz="2600" dirty="0" smtClean="0">
                <a:latin typeface="Book Antiqua" pitchFamily="18" charset="0"/>
                <a:sym typeface="Wingdings" pitchFamily="2" charset="2"/>
              </a:rPr>
              <a:t>       becomes</a:t>
            </a:r>
            <a:endParaRPr lang="en-US" sz="2600" dirty="0" smtClean="0">
              <a:latin typeface="Book Antiqua" pitchFamily="18" charset="0"/>
            </a:endParaRPr>
          </a:p>
          <a:p>
            <a:pPr marL="457200" lvl="1" indent="0">
              <a:spcBef>
                <a:spcPts val="0"/>
              </a:spcBef>
              <a:buNone/>
            </a:pPr>
            <a:endParaRPr lang="en-US" sz="2600" dirty="0" smtClean="0">
              <a:latin typeface="Book Antiqua" pitchFamily="18" charset="0"/>
            </a:endParaRPr>
          </a:p>
        </p:txBody>
      </p:sp>
      <p:graphicFrame>
        <p:nvGraphicFramePr>
          <p:cNvPr id="8" name="Object 7"/>
          <p:cNvGraphicFramePr>
            <a:graphicFrameLocks noChangeAspect="1"/>
          </p:cNvGraphicFramePr>
          <p:nvPr/>
        </p:nvGraphicFramePr>
        <p:xfrm>
          <a:off x="3124200" y="2819400"/>
          <a:ext cx="2082800" cy="609600"/>
        </p:xfrm>
        <a:graphic>
          <a:graphicData uri="http://schemas.openxmlformats.org/presentationml/2006/ole">
            <mc:AlternateContent xmlns:mc="http://schemas.openxmlformats.org/markup-compatibility/2006">
              <mc:Choice xmlns:v="urn:schemas-microsoft-com:vml" Requires="v">
                <p:oleObj spid="_x0000_s5148" name="Equation" r:id="rId3" imgW="1066337" imgH="304668" progId="Equation.3">
                  <p:embed/>
                </p:oleObj>
              </mc:Choice>
              <mc:Fallback>
                <p:oleObj name="Equation" r:id="rId3" imgW="1066337" imgH="304668"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819400"/>
                        <a:ext cx="208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6214425"/>
              </p:ext>
            </p:extLst>
          </p:nvPr>
        </p:nvGraphicFramePr>
        <p:xfrm>
          <a:off x="2293937" y="5032375"/>
          <a:ext cx="4868863" cy="530225"/>
        </p:xfrm>
        <a:graphic>
          <a:graphicData uri="http://schemas.openxmlformats.org/presentationml/2006/ole">
            <mc:AlternateContent xmlns:mc="http://schemas.openxmlformats.org/markup-compatibility/2006">
              <mc:Choice xmlns:v="urn:schemas-microsoft-com:vml" Requires="v">
                <p:oleObj spid="_x0000_s5149" name="Equation" r:id="rId5" imgW="2565400" imgH="279400" progId="Equation.3">
                  <p:embed/>
                </p:oleObj>
              </mc:Choice>
              <mc:Fallback>
                <p:oleObj name="Equation" r:id="rId5" imgW="2565400" imgH="2794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3937" y="5032375"/>
                        <a:ext cx="48688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658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smtClean="0">
                <a:latin typeface="Book Antiqua" pitchFamily="18" charset="0"/>
              </a:rPr>
              <a:t>9II. Covalent Catalysis</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39</a:t>
            </a:fld>
            <a:endParaRPr lang="en-US">
              <a:solidFill>
                <a:schemeClr val="tx1"/>
              </a:solidFill>
            </a:endParaRPr>
          </a:p>
        </p:txBody>
      </p:sp>
      <p:sp>
        <p:nvSpPr>
          <p:cNvPr id="4" name="Content Placeholder 3"/>
          <p:cNvSpPr>
            <a:spLocks noGrp="1"/>
          </p:cNvSpPr>
          <p:nvPr>
            <p:ph idx="1"/>
          </p:nvPr>
        </p:nvSpPr>
        <p:spPr>
          <a:xfrm>
            <a:off x="457200" y="990600"/>
            <a:ext cx="8001000" cy="5562600"/>
          </a:xfrm>
        </p:spPr>
        <p:txBody>
          <a:bodyPr>
            <a:noAutofit/>
          </a:bodyPr>
          <a:lstStyle/>
          <a:p>
            <a:pPr marL="0" indent="0">
              <a:spcBef>
                <a:spcPts val="0"/>
              </a:spcBef>
              <a:buNone/>
            </a:pPr>
            <a:r>
              <a:rPr lang="en-US" sz="2600" dirty="0" smtClean="0">
                <a:latin typeface="Book Antiqua" pitchFamily="18" charset="0"/>
              </a:rPr>
              <a:t>B. The pathway of the reaction is altered and </a:t>
            </a:r>
            <a:br>
              <a:rPr lang="en-US" sz="2600" dirty="0" smtClean="0">
                <a:latin typeface="Book Antiqua" pitchFamily="18" charset="0"/>
              </a:rPr>
            </a:br>
            <a:r>
              <a:rPr lang="en-US" sz="2600" dirty="0" smtClean="0">
                <a:latin typeface="Book Antiqua" pitchFamily="18" charset="0"/>
              </a:rPr>
              <a:t>     catalysis occurs only when the new pathway has a </a:t>
            </a:r>
            <a:br>
              <a:rPr lang="en-US" sz="2600" dirty="0" smtClean="0">
                <a:latin typeface="Book Antiqua" pitchFamily="18" charset="0"/>
              </a:rPr>
            </a:br>
            <a:r>
              <a:rPr lang="en-US" sz="2600" dirty="0" smtClean="0">
                <a:latin typeface="Book Antiqua" pitchFamily="18" charset="0"/>
              </a:rPr>
              <a:t>     lower activation energy than the </a:t>
            </a:r>
            <a:r>
              <a:rPr lang="en-US" sz="2600" dirty="0" err="1" smtClean="0">
                <a:latin typeface="Book Antiqua" pitchFamily="18" charset="0"/>
              </a:rPr>
              <a:t>uncatalyzed</a:t>
            </a:r>
            <a:r>
              <a:rPr lang="en-US" sz="2600" dirty="0" smtClean="0">
                <a:latin typeface="Book Antiqua" pitchFamily="18" charset="0"/>
              </a:rPr>
              <a:t> </a:t>
            </a:r>
            <a:br>
              <a:rPr lang="en-US" sz="2600" dirty="0" smtClean="0">
                <a:latin typeface="Book Antiqua" pitchFamily="18" charset="0"/>
              </a:rPr>
            </a:br>
            <a:r>
              <a:rPr lang="en-US" sz="2600" dirty="0" smtClean="0">
                <a:latin typeface="Book Antiqua" pitchFamily="18" charset="0"/>
              </a:rPr>
              <a:t>     pathway. Both of the new steps depicted must be </a:t>
            </a:r>
            <a:br>
              <a:rPr lang="en-US" sz="2600" dirty="0" smtClean="0">
                <a:latin typeface="Book Antiqua" pitchFamily="18" charset="0"/>
              </a:rPr>
            </a:br>
            <a:r>
              <a:rPr lang="en-US" sz="2600" dirty="0" smtClean="0">
                <a:latin typeface="Book Antiqua" pitchFamily="18" charset="0"/>
              </a:rPr>
              <a:t>     faster than the </a:t>
            </a:r>
            <a:r>
              <a:rPr lang="en-US" sz="2600" dirty="0" err="1" smtClean="0">
                <a:latin typeface="Book Antiqua" pitchFamily="18" charset="0"/>
              </a:rPr>
              <a:t>uncatalyzed</a:t>
            </a:r>
            <a:r>
              <a:rPr lang="en-US" sz="2600" dirty="0" smtClean="0">
                <a:latin typeface="Book Antiqua" pitchFamily="18" charset="0"/>
              </a:rPr>
              <a:t> reaction.</a:t>
            </a:r>
          </a:p>
          <a:p>
            <a:pPr marL="0" indent="0">
              <a:spcBef>
                <a:spcPts val="0"/>
              </a:spcBef>
              <a:buNone/>
            </a:pPr>
            <a:endParaRPr lang="en-US" sz="2600" dirty="0">
              <a:latin typeface="Book Antiqua" pitchFamily="18" charset="0"/>
            </a:endParaRPr>
          </a:p>
          <a:p>
            <a:pPr marL="0" indent="0">
              <a:spcBef>
                <a:spcPts val="0"/>
              </a:spcBef>
              <a:buNone/>
            </a:pPr>
            <a:r>
              <a:rPr lang="en-US" sz="2600" dirty="0" smtClean="0">
                <a:latin typeface="Book Antiqua" pitchFamily="18" charset="0"/>
              </a:rPr>
              <a:t>C. Requires a nucleophile on the enzyme</a:t>
            </a:r>
          </a:p>
          <a:p>
            <a:pPr lvl="1">
              <a:spcBef>
                <a:spcPts val="0"/>
              </a:spcBef>
              <a:buFont typeface="Wingdings" pitchFamily="2" charset="2"/>
              <a:buChar char="§"/>
            </a:pPr>
            <a:r>
              <a:rPr lang="en-US" sz="2600" dirty="0" smtClean="0">
                <a:latin typeface="Book Antiqua" pitchFamily="18" charset="0"/>
              </a:rPr>
              <a:t>Reactive serine, </a:t>
            </a:r>
            <a:r>
              <a:rPr lang="en-US" sz="2600" dirty="0" err="1" smtClean="0">
                <a:latin typeface="Book Antiqua" pitchFamily="18" charset="0"/>
              </a:rPr>
              <a:t>thiolate</a:t>
            </a:r>
            <a:r>
              <a:rPr lang="en-US" sz="2600" dirty="0" smtClean="0">
                <a:latin typeface="Book Antiqua" pitchFamily="18" charset="0"/>
              </a:rPr>
              <a:t>, amine, or carboxylate (conjugate base of </a:t>
            </a:r>
            <a:r>
              <a:rPr lang="en-US" sz="2600" dirty="0" err="1" smtClean="0">
                <a:latin typeface="Book Antiqua" pitchFamily="18" charset="0"/>
              </a:rPr>
              <a:t>ionizable</a:t>
            </a:r>
            <a:r>
              <a:rPr lang="en-US" sz="2600" dirty="0" smtClean="0">
                <a:latin typeface="Book Antiqua" pitchFamily="18" charset="0"/>
              </a:rPr>
              <a:t> AA R groups)</a:t>
            </a:r>
          </a:p>
        </p:txBody>
      </p:sp>
    </p:spTree>
    <p:extLst>
      <p:ext uri="{BB962C8B-B14F-4D97-AF65-F5344CB8AC3E}">
        <p14:creationId xmlns:p14="http://schemas.microsoft.com/office/powerpoint/2010/main" val="2029077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 Enzymes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a:t>
            </a:fld>
            <a:endParaRPr lang="en-US">
              <a:solidFill>
                <a:schemeClr val="tx1"/>
              </a:solidFill>
            </a:endParaRPr>
          </a:p>
        </p:txBody>
      </p:sp>
      <p:sp>
        <p:nvSpPr>
          <p:cNvPr id="4" name="Content Placeholder 3"/>
          <p:cNvSpPr>
            <a:spLocks noGrp="1"/>
          </p:cNvSpPr>
          <p:nvPr>
            <p:ph idx="1"/>
          </p:nvPr>
        </p:nvSpPr>
        <p:spPr>
          <a:xfrm>
            <a:off x="533400" y="1066800"/>
            <a:ext cx="7924800" cy="5257800"/>
          </a:xfrm>
        </p:spPr>
        <p:txBody>
          <a:bodyPr>
            <a:normAutofit/>
          </a:bodyPr>
          <a:lstStyle/>
          <a:p>
            <a:pPr marL="0" indent="0">
              <a:spcBef>
                <a:spcPts val="0"/>
              </a:spcBef>
              <a:buNone/>
            </a:pPr>
            <a:r>
              <a:rPr lang="en-US" sz="2600" dirty="0" smtClean="0">
                <a:latin typeface="Book Antiqua" pitchFamily="18" charset="0"/>
              </a:rPr>
              <a:t>D</a:t>
            </a:r>
            <a:r>
              <a:rPr lang="en-US" sz="2600" dirty="0">
                <a:latin typeface="Book Antiqua" pitchFamily="18" charset="0"/>
              </a:rPr>
              <a:t>. Are central to every biochemical </a:t>
            </a:r>
            <a:r>
              <a:rPr lang="en-US" sz="2600" dirty="0" smtClean="0">
                <a:latin typeface="Book Antiqua" pitchFamily="18" charset="0"/>
              </a:rPr>
              <a:t>process </a:t>
            </a:r>
            <a:r>
              <a:rPr lang="en-US" sz="2600" dirty="0">
                <a:latin typeface="Book Antiqua" pitchFamily="18" charset="0"/>
              </a:rPr>
              <a:t>often </a:t>
            </a:r>
            <a:r>
              <a:rPr lang="en-US" sz="2600" dirty="0" smtClean="0">
                <a:latin typeface="Book Antiqua" pitchFamily="18" charset="0"/>
              </a:rPr>
              <a:t/>
            </a:r>
            <a:br>
              <a:rPr lang="en-US" sz="2600" dirty="0" smtClean="0">
                <a:latin typeface="Book Antiqua" pitchFamily="18" charset="0"/>
              </a:rPr>
            </a:br>
            <a:r>
              <a:rPr lang="en-US" sz="2600" dirty="0" smtClean="0">
                <a:latin typeface="Book Antiqua" pitchFamily="18" charset="0"/>
              </a:rPr>
              <a:t>     involving </a:t>
            </a:r>
            <a:r>
              <a:rPr lang="en-US" sz="2600" dirty="0">
                <a:latin typeface="Book Antiqua" pitchFamily="18" charset="0"/>
              </a:rPr>
              <a:t>hundreds of stepwise reactions to</a:t>
            </a:r>
          </a:p>
          <a:p>
            <a:pPr lvl="1">
              <a:spcBef>
                <a:spcPts val="0"/>
              </a:spcBef>
              <a:buFont typeface="Wingdings" pitchFamily="2" charset="2"/>
              <a:buChar char="§"/>
            </a:pPr>
            <a:r>
              <a:rPr lang="en-US" sz="2600" dirty="0">
                <a:latin typeface="Book Antiqua" pitchFamily="18" charset="0"/>
              </a:rPr>
              <a:t>Degrade nutrients</a:t>
            </a:r>
          </a:p>
          <a:p>
            <a:pPr lvl="1">
              <a:spcBef>
                <a:spcPts val="0"/>
              </a:spcBef>
              <a:buFont typeface="Wingdings" pitchFamily="2" charset="2"/>
              <a:buChar char="§"/>
            </a:pPr>
            <a:r>
              <a:rPr lang="en-US" sz="2600" dirty="0">
                <a:latin typeface="Book Antiqua" pitchFamily="18" charset="0"/>
              </a:rPr>
              <a:t>Conserve and transform chemical energy</a:t>
            </a:r>
          </a:p>
          <a:p>
            <a:pPr lvl="1">
              <a:spcBef>
                <a:spcPts val="0"/>
              </a:spcBef>
              <a:buFont typeface="Wingdings" pitchFamily="2" charset="2"/>
              <a:buChar char="§"/>
            </a:pPr>
            <a:r>
              <a:rPr lang="en-US" sz="2600" dirty="0">
                <a:latin typeface="Book Antiqua" pitchFamily="18" charset="0"/>
              </a:rPr>
              <a:t>Make biological macromolecules from simple precursors</a:t>
            </a:r>
          </a:p>
          <a:p>
            <a:pPr marL="0" indent="0">
              <a:spcBef>
                <a:spcPts val="0"/>
              </a:spcBef>
              <a:buNone/>
            </a:pPr>
            <a:endParaRPr lang="en-US" sz="2600" dirty="0" smtClean="0">
              <a:latin typeface="Book Antiqua" pitchFamily="18" charset="0"/>
            </a:endParaRPr>
          </a:p>
          <a:p>
            <a:pPr marL="0" indent="0">
              <a:spcBef>
                <a:spcPts val="0"/>
              </a:spcBef>
              <a:buNone/>
            </a:pPr>
            <a:r>
              <a:rPr lang="en-US" sz="2600" dirty="0" smtClean="0">
                <a:latin typeface="Book Antiqua" pitchFamily="18" charset="0"/>
              </a:rPr>
              <a:t>E. Are involved in disease due to</a:t>
            </a:r>
          </a:p>
          <a:p>
            <a:pPr lvl="1">
              <a:spcBef>
                <a:spcPts val="0"/>
              </a:spcBef>
              <a:buFont typeface="Wingdings" pitchFamily="2" charset="2"/>
              <a:buChar char="§"/>
            </a:pPr>
            <a:r>
              <a:rPr lang="en-US" sz="2600" dirty="0" smtClean="0">
                <a:latin typeface="Book Antiqua" pitchFamily="18" charset="0"/>
              </a:rPr>
              <a:t>A deficiency or total absence of one or more enzymes (i.e. inheritable genetic disorders)</a:t>
            </a:r>
          </a:p>
          <a:p>
            <a:pPr lvl="1">
              <a:spcBef>
                <a:spcPts val="0"/>
              </a:spcBef>
              <a:buFont typeface="Wingdings" pitchFamily="2" charset="2"/>
              <a:buChar char="§"/>
            </a:pPr>
            <a:r>
              <a:rPr lang="en-US" sz="2600" dirty="0" smtClean="0">
                <a:latin typeface="Book Antiqua" pitchFamily="18" charset="0"/>
              </a:rPr>
              <a:t>Excessive activity of an enzyme</a:t>
            </a:r>
          </a:p>
          <a:p>
            <a:pPr lvl="1">
              <a:spcBef>
                <a:spcPts val="0"/>
              </a:spcBef>
              <a:buFont typeface="Wingdings" pitchFamily="2" charset="2"/>
              <a:buChar char="§"/>
            </a:pPr>
            <a:r>
              <a:rPr lang="en-US" sz="2600" dirty="0" smtClean="0">
                <a:latin typeface="Book Antiqua" pitchFamily="18" charset="0"/>
              </a:rPr>
              <a:t>Working in conjunction with a drug for therapeutic effect</a:t>
            </a:r>
          </a:p>
        </p:txBody>
      </p:sp>
    </p:spTree>
    <p:extLst>
      <p:ext uri="{BB962C8B-B14F-4D97-AF65-F5344CB8AC3E}">
        <p14:creationId xmlns:p14="http://schemas.microsoft.com/office/powerpoint/2010/main" val="4063544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smtClean="0">
                <a:latin typeface="Book Antiqua" pitchFamily="18" charset="0"/>
              </a:rPr>
              <a:t>9II. Covalent Catalysis</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40</a:t>
            </a:fld>
            <a:endParaRPr lang="en-US">
              <a:solidFill>
                <a:schemeClr val="tx1"/>
              </a:solidFill>
            </a:endParaRPr>
          </a:p>
        </p:txBody>
      </p:sp>
      <p:sp>
        <p:nvSpPr>
          <p:cNvPr id="4" name="Content Placeholder 3"/>
          <p:cNvSpPr>
            <a:spLocks noGrp="1"/>
          </p:cNvSpPr>
          <p:nvPr>
            <p:ph idx="1"/>
          </p:nvPr>
        </p:nvSpPr>
        <p:spPr>
          <a:xfrm>
            <a:off x="457200" y="990600"/>
            <a:ext cx="8001000" cy="5562600"/>
          </a:xfrm>
        </p:spPr>
        <p:txBody>
          <a:bodyPr>
            <a:noAutofit/>
          </a:bodyPr>
          <a:lstStyle/>
          <a:p>
            <a:pPr marL="0" indent="0">
              <a:spcBef>
                <a:spcPts val="0"/>
              </a:spcBef>
              <a:buNone/>
            </a:pPr>
            <a:r>
              <a:rPr lang="en-US" sz="2600" dirty="0" smtClean="0">
                <a:latin typeface="Book Antiqua" pitchFamily="18" charset="0"/>
              </a:rPr>
              <a:t>Chymotrypsin uses an AA nucleophile to cleave peptides.</a:t>
            </a:r>
          </a:p>
          <a:p>
            <a:pPr marL="0" indent="0">
              <a:spcBef>
                <a:spcPts val="0"/>
              </a:spcBef>
              <a:buNone/>
            </a:pPr>
            <a:endParaRPr lang="en-US" sz="2600" dirty="0">
              <a:latin typeface="Book Antiqua" pitchFamily="18" charset="0"/>
            </a:endParaRPr>
          </a:p>
          <a:p>
            <a:pPr marL="0" indent="0">
              <a:spcBef>
                <a:spcPts val="0"/>
              </a:spcBef>
              <a:buNone/>
            </a:pPr>
            <a:endParaRPr lang="en-US" sz="2600" dirty="0" smtClean="0">
              <a:latin typeface="Book Antiqua" pitchFamily="18" charset="0"/>
            </a:endParaRPr>
          </a:p>
          <a:p>
            <a:pPr marL="0" indent="0">
              <a:spcBef>
                <a:spcPts val="0"/>
              </a:spcBef>
              <a:buNone/>
            </a:pPr>
            <a:endParaRPr lang="en-US" sz="2600" dirty="0">
              <a:latin typeface="Book Antiqua" pitchFamily="18" charset="0"/>
            </a:endParaRPr>
          </a:p>
          <a:p>
            <a:pPr marL="0" indent="0">
              <a:spcBef>
                <a:spcPts val="0"/>
              </a:spcBef>
              <a:buNone/>
            </a:pPr>
            <a:endParaRPr lang="en-US" sz="2600" dirty="0" smtClean="0">
              <a:latin typeface="Book Antiqua" pitchFamily="18" charset="0"/>
            </a:endParaRPr>
          </a:p>
          <a:p>
            <a:pPr marL="0" indent="0">
              <a:spcBef>
                <a:spcPts val="0"/>
              </a:spcBef>
              <a:buNone/>
            </a:pPr>
            <a:endParaRPr lang="en-US" sz="2600" dirty="0">
              <a:latin typeface="Book Antiqua" pitchFamily="18" charset="0"/>
            </a:endParaRPr>
          </a:p>
          <a:p>
            <a:pPr marL="0" indent="0">
              <a:spcBef>
                <a:spcPts val="0"/>
              </a:spcBef>
              <a:buNone/>
            </a:pPr>
            <a:endParaRPr lang="en-US" sz="2600" dirty="0" smtClean="0">
              <a:latin typeface="Book Antiqua" pitchFamily="18" charset="0"/>
            </a:endParaRPr>
          </a:p>
          <a:p>
            <a:pPr marL="0" indent="0">
              <a:spcBef>
                <a:spcPts val="0"/>
              </a:spcBef>
              <a:buNone/>
            </a:pPr>
            <a:endParaRPr lang="en-US" sz="2600" dirty="0">
              <a:latin typeface="Book Antiqua" pitchFamily="18" charset="0"/>
            </a:endParaRPr>
          </a:p>
          <a:p>
            <a:pPr marL="0" indent="0">
              <a:spcBef>
                <a:spcPts val="0"/>
              </a:spcBef>
              <a:buNone/>
            </a:pPr>
            <a:endParaRPr lang="en-US" sz="2600" dirty="0" smtClean="0">
              <a:latin typeface="Book Antiqua" pitchFamily="18" charset="0"/>
            </a:endParaRPr>
          </a:p>
          <a:p>
            <a:pPr marL="0" indent="0">
              <a:spcBef>
                <a:spcPts val="0"/>
              </a:spcBef>
              <a:buNone/>
            </a:pPr>
            <a:endParaRPr lang="en-US" sz="2600" dirty="0" smtClean="0">
              <a:latin typeface="Book Antiqua" pitchFamily="18" charset="0"/>
            </a:endParaRPr>
          </a:p>
          <a:p>
            <a:pPr marL="0" indent="0">
              <a:spcBef>
                <a:spcPts val="0"/>
              </a:spcBef>
              <a:buNone/>
            </a:pPr>
            <a:r>
              <a:rPr lang="en-US" sz="2600" dirty="0" smtClean="0">
                <a:latin typeface="Book Antiqua" pitchFamily="18" charset="0"/>
              </a:rPr>
              <a:t>D</a:t>
            </a:r>
            <a:r>
              <a:rPr lang="en-US" sz="2600" dirty="0">
                <a:latin typeface="Book Antiqua" pitchFamily="18" charset="0"/>
              </a:rPr>
              <a:t>. These covalent complexes always undergo further </a:t>
            </a:r>
            <a:r>
              <a:rPr lang="en-US" sz="2600" dirty="0" smtClean="0">
                <a:latin typeface="Book Antiqua" pitchFamily="18" charset="0"/>
              </a:rPr>
              <a:t/>
            </a:r>
            <a:br>
              <a:rPr lang="en-US" sz="2600" dirty="0" smtClean="0">
                <a:latin typeface="Book Antiqua" pitchFamily="18" charset="0"/>
              </a:rPr>
            </a:br>
            <a:r>
              <a:rPr lang="en-US" sz="2600" dirty="0" smtClean="0">
                <a:latin typeface="Book Antiqua" pitchFamily="18" charset="0"/>
              </a:rPr>
              <a:t>     reaction </a:t>
            </a:r>
            <a:r>
              <a:rPr lang="en-US" sz="2600" dirty="0">
                <a:latin typeface="Book Antiqua" pitchFamily="18" charset="0"/>
              </a:rPr>
              <a:t>to regenerate the free enzyme</a:t>
            </a:r>
          </a:p>
          <a:p>
            <a:pPr marL="0" indent="0">
              <a:spcBef>
                <a:spcPts val="0"/>
              </a:spcBef>
              <a:buNone/>
            </a:pPr>
            <a:endParaRPr lang="en-US" sz="2600" dirty="0" smtClean="0">
              <a:latin typeface="Book Antiqua" pitchFamily="18" charset="0"/>
            </a:endParaRPr>
          </a:p>
        </p:txBody>
      </p:sp>
      <p:grpSp>
        <p:nvGrpSpPr>
          <p:cNvPr id="8" name="Group 7"/>
          <p:cNvGrpSpPr/>
          <p:nvPr/>
        </p:nvGrpSpPr>
        <p:grpSpPr>
          <a:xfrm>
            <a:off x="1905000" y="1905000"/>
            <a:ext cx="5486400" cy="3152775"/>
            <a:chOff x="1905000" y="1905000"/>
            <a:chExt cx="5486400" cy="3152775"/>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54864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34000" y="4724400"/>
              <a:ext cx="91440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 name="TextBox 9"/>
          <p:cNvSpPr txBox="1"/>
          <p:nvPr/>
        </p:nvSpPr>
        <p:spPr>
          <a:xfrm>
            <a:off x="5410200" y="4812268"/>
            <a:ext cx="1981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-NH</a:t>
            </a:r>
            <a:r>
              <a:rPr lang="en-US" baseline="-25000"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45467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marL="0" indent="0" algn="l">
              <a:spcBef>
                <a:spcPts val="0"/>
              </a:spcBef>
            </a:pPr>
            <a:r>
              <a:rPr lang="en-US" sz="2600" dirty="0" smtClean="0">
                <a:latin typeface="Book Antiqua" pitchFamily="18" charset="0"/>
              </a:rPr>
              <a:t>9III. Metal Ion Catalysis</a:t>
            </a:r>
            <a:endParaRPr lang="en-US" sz="26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41</a:t>
            </a:fld>
            <a:endParaRPr lang="en-US">
              <a:solidFill>
                <a:schemeClr val="tx1"/>
              </a:solidFill>
            </a:endParaRPr>
          </a:p>
        </p:txBody>
      </p:sp>
      <p:sp>
        <p:nvSpPr>
          <p:cNvPr id="4" name="Content Placeholder 3"/>
          <p:cNvSpPr>
            <a:spLocks noGrp="1"/>
          </p:cNvSpPr>
          <p:nvPr>
            <p:ph idx="1"/>
          </p:nvPr>
        </p:nvSpPr>
        <p:spPr>
          <a:xfrm>
            <a:off x="457200" y="990600"/>
            <a:ext cx="8001000" cy="5562600"/>
          </a:xfrm>
        </p:spPr>
        <p:txBody>
          <a:bodyPr>
            <a:noAutofit/>
          </a:bodyPr>
          <a:lstStyle/>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Involves a metal ion bound to the enzyme.</a:t>
            </a: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Ionic interactions between an enzyme-bound metal and a substrate can help orient the substrate for reaction or stabilize charged reaction transition states.</a:t>
            </a: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Metals can also mediate oxidation-reduction reactions by reversible changes in the metal ion’s oxidation state.</a:t>
            </a:r>
          </a:p>
          <a:p>
            <a:pPr marL="457200" lvl="1" indent="0">
              <a:spcBef>
                <a:spcPts val="0"/>
              </a:spcBef>
              <a:buNone/>
            </a:pPr>
            <a:endParaRPr lang="en-US" sz="2600" dirty="0" smtClean="0">
              <a:latin typeface="Book Antiqua" pitchFamily="18" charset="0"/>
            </a:endParaRPr>
          </a:p>
        </p:txBody>
      </p:sp>
    </p:spTree>
    <p:extLst>
      <p:ext uri="{BB962C8B-B14F-4D97-AF65-F5344CB8AC3E}">
        <p14:creationId xmlns:p14="http://schemas.microsoft.com/office/powerpoint/2010/main" val="1229392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 Proteins as Enzymes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a:t>
            </a:fld>
            <a:endParaRPr lang="en-US">
              <a:solidFill>
                <a:schemeClr val="tx1"/>
              </a:solidFill>
            </a:endParaRPr>
          </a:p>
        </p:txBody>
      </p:sp>
      <p:sp>
        <p:nvSpPr>
          <p:cNvPr id="4" name="Content Placeholder 3"/>
          <p:cNvSpPr>
            <a:spLocks noGrp="1"/>
          </p:cNvSpPr>
          <p:nvPr>
            <p:ph idx="1"/>
          </p:nvPr>
        </p:nvSpPr>
        <p:spPr>
          <a:xfrm>
            <a:off x="533400" y="1066800"/>
            <a:ext cx="7924800" cy="5410200"/>
          </a:xfrm>
        </p:spPr>
        <p:txBody>
          <a:bodyPr>
            <a:normAutofit/>
          </a:bodyPr>
          <a:lstStyle/>
          <a:p>
            <a:pPr marL="514350" indent="-514350">
              <a:spcBef>
                <a:spcPts val="0"/>
              </a:spcBef>
              <a:buAutoNum type="alphaUcPeriod"/>
            </a:pPr>
            <a:r>
              <a:rPr lang="en-US" sz="2600" dirty="0" smtClean="0">
                <a:latin typeface="Book Antiqua" pitchFamily="18" charset="0"/>
              </a:rPr>
              <a:t>The majority of enzymes are proteins </a:t>
            </a: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The catalytic activity of enzymes is heavily dependent on the structural integrity of their native protein conformation (primary, secondary, tertiary, and quaternary)</a:t>
            </a:r>
          </a:p>
          <a:p>
            <a:pPr marL="514350" indent="-514350">
              <a:spcBef>
                <a:spcPts val="0"/>
              </a:spcBef>
              <a:buAutoNum type="alphaUcPeriod"/>
            </a:pPr>
            <a:endParaRPr lang="en-US" sz="26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Denatured enzymes or dissociated </a:t>
            </a:r>
            <a:r>
              <a:rPr lang="en-US" sz="2600" dirty="0" err="1" smtClean="0">
                <a:latin typeface="Book Antiqua" pitchFamily="18" charset="0"/>
              </a:rPr>
              <a:t>multimeric</a:t>
            </a:r>
            <a:r>
              <a:rPr lang="en-US" sz="2600" dirty="0" smtClean="0">
                <a:latin typeface="Book Antiqua" pitchFamily="18" charset="0"/>
              </a:rPr>
              <a:t> enzymes lose all activity</a:t>
            </a: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Molecular weights range from 12 to 1000 </a:t>
            </a:r>
            <a:r>
              <a:rPr lang="en-US" sz="2600" dirty="0" err="1" smtClean="0">
                <a:latin typeface="Book Antiqua" pitchFamily="18" charset="0"/>
              </a:rPr>
              <a:t>kDa</a:t>
            </a:r>
            <a:endParaRPr lang="en-US" sz="2600" dirty="0" smtClean="0">
              <a:latin typeface="Book Antiqua" pitchFamily="18" charset="0"/>
            </a:endParaRPr>
          </a:p>
          <a:p>
            <a:pPr marL="514350" indent="-514350">
              <a:spcBef>
                <a:spcPts val="0"/>
              </a:spcBef>
              <a:buAutoNum type="alphaUcPeriod"/>
            </a:pPr>
            <a:endParaRPr lang="en-US" sz="2600" dirty="0">
              <a:latin typeface="Book Antiqua" pitchFamily="18" charset="0"/>
            </a:endParaRPr>
          </a:p>
          <a:p>
            <a:pPr marL="514350" indent="-514350">
              <a:spcBef>
                <a:spcPts val="0"/>
              </a:spcBef>
              <a:buAutoNum type="alphaUcPeriod"/>
            </a:pPr>
            <a:r>
              <a:rPr lang="en-US" sz="2600" dirty="0" smtClean="0">
                <a:latin typeface="Book Antiqua" pitchFamily="18" charset="0"/>
              </a:rPr>
              <a:t>Some enzymes are made of only AA</a:t>
            </a:r>
          </a:p>
        </p:txBody>
      </p:sp>
    </p:spTree>
    <p:extLst>
      <p:ext uri="{BB962C8B-B14F-4D97-AF65-F5344CB8AC3E}">
        <p14:creationId xmlns:p14="http://schemas.microsoft.com/office/powerpoint/2010/main" val="2617059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 Proteins as Enzymes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6</a:t>
            </a:fld>
            <a:endParaRPr lang="en-US">
              <a:solidFill>
                <a:schemeClr val="tx1"/>
              </a:solidFill>
            </a:endParaRPr>
          </a:p>
        </p:txBody>
      </p:sp>
      <p:sp>
        <p:nvSpPr>
          <p:cNvPr id="4" name="Content Placeholder 3"/>
          <p:cNvSpPr>
            <a:spLocks noGrp="1"/>
          </p:cNvSpPr>
          <p:nvPr>
            <p:ph idx="1"/>
          </p:nvPr>
        </p:nvSpPr>
        <p:spPr>
          <a:xfrm>
            <a:off x="457200" y="1066800"/>
            <a:ext cx="8229600" cy="5410200"/>
          </a:xfrm>
        </p:spPr>
        <p:txBody>
          <a:bodyPr>
            <a:normAutofit/>
          </a:bodyPr>
          <a:lstStyle/>
          <a:p>
            <a:pPr marL="0" indent="0">
              <a:spcBef>
                <a:spcPts val="0"/>
              </a:spcBef>
              <a:buNone/>
            </a:pPr>
            <a:r>
              <a:rPr lang="en-US" sz="2600" dirty="0" smtClean="0">
                <a:latin typeface="Book Antiqua" pitchFamily="18" charset="0"/>
              </a:rPr>
              <a:t>E. Some enzymes require additional chemical </a:t>
            </a:r>
          </a:p>
          <a:p>
            <a:pPr marL="0" indent="0">
              <a:spcBef>
                <a:spcPts val="0"/>
              </a:spcBef>
              <a:buNone/>
            </a:pPr>
            <a:r>
              <a:rPr lang="en-US" sz="2600" dirty="0">
                <a:latin typeface="Book Antiqua" pitchFamily="18" charset="0"/>
              </a:rPr>
              <a:t> </a:t>
            </a:r>
            <a:r>
              <a:rPr lang="en-US" sz="2600" dirty="0" smtClean="0">
                <a:latin typeface="Book Antiqua" pitchFamily="18" charset="0"/>
              </a:rPr>
              <a:t>   components for activity</a:t>
            </a:r>
          </a:p>
          <a:p>
            <a:pPr marL="0" indent="0">
              <a:spcBef>
                <a:spcPts val="0"/>
              </a:spcBef>
              <a:buNone/>
            </a:pPr>
            <a:endParaRPr lang="en-US" sz="2600" dirty="0" smtClean="0">
              <a:latin typeface="Book Antiqua" pitchFamily="18" charset="0"/>
            </a:endParaRPr>
          </a:p>
          <a:p>
            <a:pPr marL="0" indent="0">
              <a:spcBef>
                <a:spcPts val="0"/>
              </a:spcBef>
              <a:buNone/>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Cofactor: Typically one or more inorganic ions</a:t>
            </a:r>
          </a:p>
          <a:p>
            <a:pPr marL="457200" lvl="1" indent="0">
              <a:spcBef>
                <a:spcPts val="0"/>
              </a:spcBef>
              <a:buNone/>
            </a:pPr>
            <a:r>
              <a:rPr lang="en-US" sz="2600" dirty="0">
                <a:latin typeface="Book Antiqua" pitchFamily="18" charset="0"/>
              </a:rPr>
              <a:t> </a:t>
            </a:r>
            <a:r>
              <a:rPr lang="en-US" sz="2600" dirty="0" smtClean="0">
                <a:latin typeface="Book Antiqua" pitchFamily="18" charset="0"/>
              </a:rPr>
              <a:t>   - Fe</a:t>
            </a:r>
            <a:r>
              <a:rPr lang="en-US" sz="2600" baseline="30000" dirty="0" smtClean="0">
                <a:latin typeface="Book Antiqua" pitchFamily="18" charset="0"/>
              </a:rPr>
              <a:t>2+</a:t>
            </a:r>
            <a:r>
              <a:rPr lang="en-US" sz="2600" dirty="0" smtClean="0">
                <a:latin typeface="Book Antiqua" pitchFamily="18" charset="0"/>
              </a:rPr>
              <a:t>, Mg</a:t>
            </a:r>
            <a:r>
              <a:rPr lang="en-US" sz="2600" baseline="30000" dirty="0" smtClean="0">
                <a:latin typeface="Book Antiqua" pitchFamily="18" charset="0"/>
              </a:rPr>
              <a:t>2+</a:t>
            </a:r>
            <a:r>
              <a:rPr lang="en-US" sz="2600" dirty="0" smtClean="0">
                <a:latin typeface="Book Antiqua" pitchFamily="18" charset="0"/>
              </a:rPr>
              <a:t>,</a:t>
            </a:r>
            <a:r>
              <a:rPr lang="en-US" sz="2600" dirty="0">
                <a:latin typeface="Book Antiqua" pitchFamily="18" charset="0"/>
              </a:rPr>
              <a:t> </a:t>
            </a:r>
            <a:r>
              <a:rPr lang="en-US" sz="2600" dirty="0" smtClean="0">
                <a:latin typeface="Book Antiqua" pitchFamily="18" charset="0"/>
              </a:rPr>
              <a:t>Mn</a:t>
            </a:r>
            <a:r>
              <a:rPr lang="en-US" sz="2600" baseline="30000" dirty="0" smtClean="0">
                <a:latin typeface="Book Antiqua" pitchFamily="18" charset="0"/>
              </a:rPr>
              <a:t>2+</a:t>
            </a:r>
            <a:r>
              <a:rPr lang="en-US" sz="2600" dirty="0" smtClean="0">
                <a:latin typeface="Book Antiqua" pitchFamily="18" charset="0"/>
              </a:rPr>
              <a:t>,</a:t>
            </a:r>
            <a:r>
              <a:rPr lang="en-US" sz="2600" dirty="0">
                <a:latin typeface="Book Antiqua" pitchFamily="18" charset="0"/>
              </a:rPr>
              <a:t> </a:t>
            </a:r>
            <a:r>
              <a:rPr lang="en-US" sz="2600" dirty="0" smtClean="0">
                <a:latin typeface="Book Antiqua" pitchFamily="18" charset="0"/>
              </a:rPr>
              <a:t>Zn</a:t>
            </a:r>
            <a:r>
              <a:rPr lang="en-US" sz="2600" baseline="30000" dirty="0" smtClean="0">
                <a:latin typeface="Book Antiqua" pitchFamily="18" charset="0"/>
              </a:rPr>
              <a:t>2+</a:t>
            </a:r>
          </a:p>
          <a:p>
            <a:pPr marL="457200" lvl="1" indent="0">
              <a:spcBef>
                <a:spcPts val="0"/>
              </a:spcBef>
              <a:buNone/>
            </a:pPr>
            <a:endParaRPr lang="en-US" sz="2600" dirty="0" smtClean="0">
              <a:latin typeface="Book Antiqua" pitchFamily="18" charset="0"/>
            </a:endParaRPr>
          </a:p>
          <a:p>
            <a:pPr marL="457200" lvl="1" indent="0">
              <a:spcBef>
                <a:spcPts val="0"/>
              </a:spcBef>
              <a:buNone/>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Coenzyme: A complex organic or </a:t>
            </a:r>
            <a:r>
              <a:rPr lang="en-US" sz="2600" dirty="0" err="1" smtClean="0">
                <a:latin typeface="Book Antiqua" pitchFamily="18" charset="0"/>
              </a:rPr>
              <a:t>metalloorganic</a:t>
            </a:r>
            <a:r>
              <a:rPr lang="en-US" sz="2600" dirty="0" smtClean="0">
                <a:latin typeface="Book Antiqua" pitchFamily="18" charset="0"/>
              </a:rPr>
              <a:t> molecule (i.e. </a:t>
            </a:r>
            <a:r>
              <a:rPr lang="en-US" sz="2600" dirty="0" err="1" smtClean="0">
                <a:latin typeface="Book Antiqua" pitchFamily="18" charset="0"/>
              </a:rPr>
              <a:t>Heme</a:t>
            </a:r>
            <a:r>
              <a:rPr lang="en-US" sz="2600" dirty="0" smtClean="0">
                <a:latin typeface="Book Antiqua" pitchFamily="18" charset="0"/>
              </a:rPr>
              <a:t>)</a:t>
            </a:r>
          </a:p>
          <a:p>
            <a:pPr marL="457200" lvl="1" indent="0">
              <a:spcBef>
                <a:spcPts val="0"/>
              </a:spcBef>
              <a:buNone/>
            </a:pPr>
            <a:r>
              <a:rPr lang="en-US" sz="2600" dirty="0" smtClean="0">
                <a:latin typeface="Book Antiqua" pitchFamily="18" charset="0"/>
              </a:rPr>
              <a:t>    - Act as transient carriers of specific functional </a:t>
            </a:r>
            <a:br>
              <a:rPr lang="en-US" sz="2600" dirty="0" smtClean="0">
                <a:latin typeface="Book Antiqua" pitchFamily="18" charset="0"/>
              </a:rPr>
            </a:br>
            <a:r>
              <a:rPr lang="en-US" sz="2600" dirty="0" smtClean="0">
                <a:latin typeface="Book Antiqua" pitchFamily="18" charset="0"/>
              </a:rPr>
              <a:t>      groups</a:t>
            </a:r>
          </a:p>
          <a:p>
            <a:pPr marL="457200" lvl="1" indent="0">
              <a:spcBef>
                <a:spcPts val="0"/>
              </a:spcBef>
              <a:buNone/>
            </a:pPr>
            <a:r>
              <a:rPr lang="en-US" sz="2600" dirty="0" smtClean="0">
                <a:latin typeface="Book Antiqua" pitchFamily="18" charset="0"/>
              </a:rPr>
              <a:t>    - Most are derived from vitamins (i.e. </a:t>
            </a:r>
            <a:r>
              <a:rPr lang="en-US" sz="2600" dirty="0" err="1" smtClean="0">
                <a:latin typeface="Book Antiqua" pitchFamily="18" charset="0"/>
              </a:rPr>
              <a:t>biocytin</a:t>
            </a:r>
            <a:r>
              <a:rPr lang="en-US" sz="2600" dirty="0">
                <a:latin typeface="Book Antiqua" pitchFamily="18" charset="0"/>
              </a:rPr>
              <a:t> </a:t>
            </a:r>
            <a:r>
              <a:rPr lang="en-US" sz="2600" dirty="0" smtClean="0">
                <a:latin typeface="Book Antiqua" pitchFamily="18" charset="0"/>
              </a:rPr>
              <a:t/>
            </a:r>
            <a:br>
              <a:rPr lang="en-US" sz="2600" dirty="0" smtClean="0">
                <a:latin typeface="Book Antiqua" pitchFamily="18" charset="0"/>
              </a:rPr>
            </a:br>
            <a:r>
              <a:rPr lang="en-US" sz="2600" dirty="0" smtClean="0">
                <a:latin typeface="Book Antiqua" pitchFamily="18" charset="0"/>
              </a:rPr>
              <a:t>      derived from biotin)</a:t>
            </a:r>
          </a:p>
          <a:p>
            <a:pPr marL="457200" lvl="1" indent="0">
              <a:spcBef>
                <a:spcPts val="0"/>
              </a:spcBef>
              <a:buNone/>
            </a:pPr>
            <a:endParaRPr lang="en-US" sz="2600" dirty="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marL="0" indent="0">
              <a:spcBef>
                <a:spcPts val="0"/>
              </a:spcBef>
              <a:buNone/>
            </a:pPr>
            <a:endParaRPr lang="en-US" sz="2600" dirty="0" smtClean="0">
              <a:latin typeface="Book Antiqua" pitchFamily="18" charset="0"/>
            </a:endParaRPr>
          </a:p>
        </p:txBody>
      </p:sp>
    </p:spTree>
    <p:extLst>
      <p:ext uri="{BB962C8B-B14F-4D97-AF65-F5344CB8AC3E}">
        <p14:creationId xmlns:p14="http://schemas.microsoft.com/office/powerpoint/2010/main" val="3831603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229600" cy="5638800"/>
          </a:xfrm>
        </p:spPr>
        <p:txBody>
          <a:bodyPr>
            <a:normAutofit/>
          </a:bodyPr>
          <a:lstStyle/>
          <a:p>
            <a:pPr lvl="1">
              <a:spcBef>
                <a:spcPts val="0"/>
              </a:spcBef>
              <a:buFont typeface="Wingdings" pitchFamily="2" charset="2"/>
              <a:buChar char="§"/>
            </a:pPr>
            <a:r>
              <a:rPr lang="en-US" sz="2600" dirty="0" smtClean="0">
                <a:latin typeface="Book Antiqua" pitchFamily="18" charset="0"/>
              </a:rPr>
              <a:t>A coenzyme or metal ion that is very tightly or covalently bound to the enzyme protein  is called a prosthetic group</a:t>
            </a: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marL="0" indent="0">
              <a:spcBef>
                <a:spcPts val="0"/>
              </a:spcBef>
              <a:buNone/>
            </a:pPr>
            <a:endParaRPr lang="en-US" sz="2600" dirty="0" smtClean="0">
              <a:latin typeface="Book Antiqua" pitchFamily="18" charset="0"/>
            </a:endParaRPr>
          </a:p>
        </p:txBody>
      </p:sp>
      <p:pic>
        <p:nvPicPr>
          <p:cNvPr id="2050" name="Picture 2" descr="http://classes.midlandstech.com/carterp/Courses/bio225/chap05/img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2667000"/>
            <a:ext cx="6657975" cy="30384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 Proteins as Enzymes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2089327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229600" cy="5638800"/>
          </a:xfrm>
        </p:spPr>
        <p:txBody>
          <a:bodyPr>
            <a:normAutofit/>
          </a:bodyPr>
          <a:lstStyle/>
          <a:p>
            <a:pPr lvl="1">
              <a:spcBef>
                <a:spcPts val="0"/>
              </a:spcBef>
              <a:buFont typeface="Wingdings" pitchFamily="2" charset="2"/>
              <a:buChar char="§"/>
            </a:pPr>
            <a:r>
              <a:rPr lang="en-US" sz="2600" dirty="0" smtClean="0">
                <a:latin typeface="Book Antiqua" pitchFamily="18" charset="0"/>
              </a:rPr>
              <a:t>Some enzyme proteins are modified covalently</a:t>
            </a:r>
          </a:p>
          <a:p>
            <a:pPr marL="457200" lvl="1" indent="0">
              <a:spcBef>
                <a:spcPts val="0"/>
              </a:spcBef>
              <a:buNone/>
            </a:pPr>
            <a:r>
              <a:rPr lang="en-US" sz="2600" dirty="0" smtClean="0">
                <a:latin typeface="Book Antiqua" pitchFamily="18" charset="0"/>
              </a:rPr>
              <a:t>   -By phosphorylation (addition of phosphate) </a:t>
            </a:r>
          </a:p>
          <a:p>
            <a:pPr marL="457200" lvl="1" indent="0">
              <a:spcBef>
                <a:spcPts val="0"/>
              </a:spcBef>
              <a:buNone/>
            </a:pPr>
            <a:endParaRPr lang="en-US" sz="2600" dirty="0" smtClean="0">
              <a:latin typeface="Book Antiqua" pitchFamily="18" charset="0"/>
            </a:endParaRPr>
          </a:p>
          <a:p>
            <a:pPr marL="457200" lvl="1" indent="0">
              <a:spcBef>
                <a:spcPts val="0"/>
              </a:spcBef>
              <a:buNone/>
            </a:pPr>
            <a:endParaRPr lang="en-US" sz="2600" dirty="0">
              <a:latin typeface="Book Antiqua" pitchFamily="18" charset="0"/>
            </a:endParaRPr>
          </a:p>
          <a:p>
            <a:pPr marL="457200" lvl="1" indent="0">
              <a:spcBef>
                <a:spcPts val="0"/>
              </a:spcBef>
              <a:buNone/>
            </a:pPr>
            <a:endParaRPr lang="en-US" sz="2600" dirty="0" smtClean="0">
              <a:latin typeface="Book Antiqua" pitchFamily="18" charset="0"/>
            </a:endParaRPr>
          </a:p>
          <a:p>
            <a:pPr marL="457200" lvl="1" indent="0">
              <a:spcBef>
                <a:spcPts val="0"/>
              </a:spcBef>
              <a:buNone/>
            </a:pPr>
            <a:r>
              <a:rPr lang="en-US" sz="2600" dirty="0">
                <a:latin typeface="Book Antiqua" pitchFamily="18" charset="0"/>
              </a:rPr>
              <a:t> </a:t>
            </a:r>
            <a:r>
              <a:rPr lang="en-US" sz="2600" dirty="0" smtClean="0">
                <a:latin typeface="Book Antiqua" pitchFamily="18" charset="0"/>
              </a:rPr>
              <a:t> - Phosphate binding to </a:t>
            </a:r>
            <a:r>
              <a:rPr lang="en-US" sz="2600" dirty="0" err="1" smtClean="0">
                <a:latin typeface="Book Antiqua" pitchFamily="18" charset="0"/>
              </a:rPr>
              <a:t>Ser</a:t>
            </a:r>
            <a:r>
              <a:rPr lang="en-US" sz="2600" dirty="0" smtClean="0">
                <a:latin typeface="Book Antiqua" pitchFamily="18" charset="0"/>
              </a:rPr>
              <a:t>, </a:t>
            </a:r>
            <a:r>
              <a:rPr lang="en-US" sz="2600" dirty="0" err="1" smtClean="0">
                <a:latin typeface="Book Antiqua" pitchFamily="18" charset="0"/>
              </a:rPr>
              <a:t>Thr</a:t>
            </a:r>
            <a:r>
              <a:rPr lang="en-US" sz="2600" dirty="0" smtClean="0">
                <a:latin typeface="Book Antiqua" pitchFamily="18" charset="0"/>
              </a:rPr>
              <a:t>, or Tyr</a:t>
            </a: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By glycosylation (addition of sugar), which is important in regulatory processes</a:t>
            </a:r>
            <a:endParaRPr lang="en-US" sz="2600" dirty="0">
              <a:latin typeface="Book Antiqua" pitchFamily="18" charset="0"/>
            </a:endParaRPr>
          </a:p>
          <a:p>
            <a:pPr lvl="1">
              <a:spcBef>
                <a:spcPts val="0"/>
              </a:spcBef>
              <a:buFont typeface="Wingdings" pitchFamily="2" charset="2"/>
              <a:buChar char="§"/>
            </a:pPr>
            <a:endParaRPr lang="en-US" sz="2600" dirty="0">
              <a:latin typeface="Book Antiqua" pitchFamily="18" charset="0"/>
            </a:endParaRPr>
          </a:p>
          <a:p>
            <a:pPr lvl="1">
              <a:spcBef>
                <a:spcPts val="0"/>
              </a:spcBef>
              <a:buFont typeface="Wingdings" pitchFamily="2" charset="2"/>
              <a:buChar char="§"/>
            </a:pPr>
            <a:endParaRPr lang="en-US" sz="2600" dirty="0" smtClean="0">
              <a:latin typeface="Book Antiqua" pitchFamily="18" charset="0"/>
            </a:endParaRPr>
          </a:p>
          <a:p>
            <a:pPr marL="0" indent="0">
              <a:spcBef>
                <a:spcPts val="0"/>
              </a:spcBef>
              <a:buNone/>
            </a:pPr>
            <a:endParaRPr lang="en-US" sz="2600" dirty="0" smtClean="0">
              <a:latin typeface="Book Antiqua" pitchFamily="18" charset="0"/>
            </a:endParaRPr>
          </a:p>
        </p:txBody>
      </p:sp>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 Proteins as Enzymes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8</a:t>
            </a:fld>
            <a:endParaRPr lang="en-US">
              <a:solidFill>
                <a:schemeClr val="tx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445195998"/>
              </p:ext>
            </p:extLst>
          </p:nvPr>
        </p:nvGraphicFramePr>
        <p:xfrm>
          <a:off x="2198688" y="2171700"/>
          <a:ext cx="4745037" cy="495300"/>
        </p:xfrm>
        <a:graphic>
          <a:graphicData uri="http://schemas.openxmlformats.org/presentationml/2006/ole">
            <mc:AlternateContent xmlns:mc="http://schemas.openxmlformats.org/markup-compatibility/2006">
              <mc:Choice xmlns:v="urn:schemas-microsoft-com:vml" Requires="v">
                <p:oleObj spid="_x0000_s4210" name="CS ChemDraw Drawing" r:id="rId3" imgW="4745695" imgH="495288" progId="ChemDraw.Document.6.0">
                  <p:embed/>
                </p:oleObj>
              </mc:Choice>
              <mc:Fallback>
                <p:oleObj name="CS ChemDraw Drawing" r:id="rId3" imgW="4745695" imgH="495288" progId="ChemDraw.Document.6.0">
                  <p:embed/>
                  <p:pic>
                    <p:nvPicPr>
                      <p:cNvPr id="0" name=""/>
                      <p:cNvPicPr/>
                      <p:nvPr/>
                    </p:nvPicPr>
                    <p:blipFill>
                      <a:blip r:embed="rId4"/>
                      <a:stretch>
                        <a:fillRect/>
                      </a:stretch>
                    </p:blipFill>
                    <p:spPr>
                      <a:xfrm>
                        <a:off x="2198688" y="2171700"/>
                        <a:ext cx="4745037" cy="495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42509329"/>
              </p:ext>
            </p:extLst>
          </p:nvPr>
        </p:nvGraphicFramePr>
        <p:xfrm>
          <a:off x="2673350" y="5105400"/>
          <a:ext cx="3795713" cy="495300"/>
        </p:xfrm>
        <a:graphic>
          <a:graphicData uri="http://schemas.openxmlformats.org/presentationml/2006/ole">
            <mc:AlternateContent xmlns:mc="http://schemas.openxmlformats.org/markup-compatibility/2006">
              <mc:Choice xmlns:v="urn:schemas-microsoft-com:vml" Requires="v">
                <p:oleObj spid="_x0000_s4211" name="CS ChemDraw Drawing" r:id="rId5" imgW="3796340" imgH="495288" progId="ChemDraw.Document.6.0">
                  <p:embed/>
                </p:oleObj>
              </mc:Choice>
              <mc:Fallback>
                <p:oleObj name="CS ChemDraw Drawing" r:id="rId5" imgW="3796340" imgH="495288" progId="ChemDraw.Document.6.0">
                  <p:embed/>
                  <p:pic>
                    <p:nvPicPr>
                      <p:cNvPr id="0" name=""/>
                      <p:cNvPicPr/>
                      <p:nvPr/>
                    </p:nvPicPr>
                    <p:blipFill>
                      <a:blip r:embed="rId6"/>
                      <a:stretch>
                        <a:fillRect/>
                      </a:stretch>
                    </p:blipFill>
                    <p:spPr>
                      <a:xfrm>
                        <a:off x="2673350" y="5105400"/>
                        <a:ext cx="3795713" cy="495300"/>
                      </a:xfrm>
                      <a:prstGeom prst="rect">
                        <a:avLst/>
                      </a:prstGeom>
                    </p:spPr>
                  </p:pic>
                </p:oleObj>
              </mc:Fallback>
            </mc:AlternateContent>
          </a:graphicData>
        </a:graphic>
      </p:graphicFrame>
    </p:spTree>
    <p:extLst>
      <p:ext uri="{BB962C8B-B14F-4D97-AF65-F5344CB8AC3E}">
        <p14:creationId xmlns:p14="http://schemas.microsoft.com/office/powerpoint/2010/main" val="423123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2</a:t>
            </a:r>
            <a:r>
              <a:rPr lang="en-US" sz="2800" dirty="0" smtClean="0">
                <a:latin typeface="Book Antiqua" pitchFamily="18" charset="0"/>
              </a:rPr>
              <a:t>. Enzyme Nomenclature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9</a:t>
            </a:fld>
            <a:endParaRPr lang="en-US">
              <a:solidFill>
                <a:schemeClr val="tx1"/>
              </a:solidFill>
            </a:endParaRPr>
          </a:p>
        </p:txBody>
      </p:sp>
      <p:sp>
        <p:nvSpPr>
          <p:cNvPr id="4" name="Content Placeholder 3"/>
          <p:cNvSpPr>
            <a:spLocks noGrp="1"/>
          </p:cNvSpPr>
          <p:nvPr>
            <p:ph idx="1"/>
          </p:nvPr>
        </p:nvSpPr>
        <p:spPr>
          <a:xfrm>
            <a:off x="533400" y="1066800"/>
            <a:ext cx="7924800" cy="5410200"/>
          </a:xfrm>
        </p:spPr>
        <p:txBody>
          <a:bodyPr>
            <a:normAutofit/>
          </a:bodyPr>
          <a:lstStyle/>
          <a:p>
            <a:pPr marL="0" indent="0">
              <a:spcBef>
                <a:spcPts val="0"/>
              </a:spcBef>
              <a:buNone/>
            </a:pPr>
            <a:r>
              <a:rPr lang="en-US" sz="2600" dirty="0" smtClean="0">
                <a:latin typeface="Book Antiqua" pitchFamily="18" charset="0"/>
              </a:rPr>
              <a:t>General Categorization-</a:t>
            </a:r>
          </a:p>
          <a:p>
            <a:pPr marL="514350" indent="-514350">
              <a:spcBef>
                <a:spcPts val="0"/>
              </a:spcBef>
              <a:buAutoNum type="alphaUcPeriod"/>
            </a:pPr>
            <a:r>
              <a:rPr lang="en-US" sz="2600" dirty="0" smtClean="0">
                <a:latin typeface="Book Antiqua" pitchFamily="18" charset="0"/>
              </a:rPr>
              <a:t>Enzymes are typically named by adding the </a:t>
            </a:r>
            <a:br>
              <a:rPr lang="en-US" sz="2600" dirty="0" smtClean="0">
                <a:latin typeface="Book Antiqua" pitchFamily="18" charset="0"/>
              </a:rPr>
            </a:br>
            <a:r>
              <a:rPr lang="en-US" sz="2600" dirty="0" smtClean="0">
                <a:latin typeface="Book Antiqua" pitchFamily="18" charset="0"/>
              </a:rPr>
              <a:t>suffix  “-</a:t>
            </a:r>
            <a:r>
              <a:rPr lang="en-US" sz="2600" dirty="0" err="1" smtClean="0">
                <a:latin typeface="Book Antiqua" pitchFamily="18" charset="0"/>
              </a:rPr>
              <a:t>ase</a:t>
            </a:r>
            <a:r>
              <a:rPr lang="en-US" sz="2600" dirty="0" smtClean="0">
                <a:latin typeface="Book Antiqua" pitchFamily="18" charset="0"/>
              </a:rPr>
              <a:t>” to the name of their substrate or to a word/phrase describing their activity.</a:t>
            </a:r>
          </a:p>
          <a:p>
            <a:pPr marL="514350" indent="-514350">
              <a:spcBef>
                <a:spcPts val="0"/>
              </a:spcBef>
              <a:buAutoNum type="alphaUcPeriod"/>
            </a:pPr>
            <a:endParaRPr lang="en-US" sz="26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Urease: Catalyzes hydrolysis of urea</a:t>
            </a:r>
            <a:endParaRPr lang="en-US" sz="2600" dirty="0">
              <a:latin typeface="Book Antiqua" pitchFamily="18" charset="0"/>
            </a:endParaRPr>
          </a:p>
          <a:p>
            <a:pPr marL="514350" indent="-514350">
              <a:spcBef>
                <a:spcPts val="0"/>
              </a:spcBef>
              <a:buAutoNum type="alphaUcPeriod"/>
            </a:pPr>
            <a:endParaRPr lang="en-US" sz="2600" dirty="0" smtClean="0">
              <a:latin typeface="Book Antiqua" pitchFamily="18" charset="0"/>
            </a:endParaRPr>
          </a:p>
          <a:p>
            <a:pPr marL="514350" indent="-514350">
              <a:spcBef>
                <a:spcPts val="0"/>
              </a:spcBef>
              <a:buAutoNum type="alphaUcPeriod"/>
            </a:pPr>
            <a:r>
              <a:rPr lang="en-US" sz="2600" dirty="0" smtClean="0">
                <a:latin typeface="Book Antiqua" pitchFamily="18" charset="0"/>
              </a:rPr>
              <a:t>Others </a:t>
            </a:r>
            <a:r>
              <a:rPr lang="en-US" sz="2600" dirty="0">
                <a:latin typeface="Book Antiqua" pitchFamily="18" charset="0"/>
              </a:rPr>
              <a:t>a</a:t>
            </a:r>
            <a:r>
              <a:rPr lang="en-US" sz="2600" dirty="0" smtClean="0">
                <a:latin typeface="Book Antiqua" pitchFamily="18" charset="0"/>
              </a:rPr>
              <a:t>re named by their discoverers for a broad </a:t>
            </a:r>
            <a:r>
              <a:rPr lang="en-US" sz="2600" dirty="0" err="1" smtClean="0">
                <a:latin typeface="Book Antiqua" pitchFamily="18" charset="0"/>
              </a:rPr>
              <a:t>funciton</a:t>
            </a:r>
            <a:r>
              <a:rPr lang="en-US" sz="2600" dirty="0" smtClean="0">
                <a:latin typeface="Book Antiqua" pitchFamily="18" charset="0"/>
              </a:rPr>
              <a:t>.</a:t>
            </a:r>
          </a:p>
          <a:p>
            <a:pPr marL="514350" indent="-514350">
              <a:spcBef>
                <a:spcPts val="0"/>
              </a:spcBef>
              <a:buAutoNum type="alphaUcPeriod"/>
            </a:pPr>
            <a:endParaRPr lang="en-US" sz="26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Pepsin: An enzyme known to participate in the digestion of foods</a:t>
            </a:r>
          </a:p>
        </p:txBody>
      </p:sp>
    </p:spTree>
    <p:extLst>
      <p:ext uri="{BB962C8B-B14F-4D97-AF65-F5344CB8AC3E}">
        <p14:creationId xmlns:p14="http://schemas.microsoft.com/office/powerpoint/2010/main" val="2483447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7293</TotalTime>
  <Words>2094</Words>
  <Application>Microsoft Office PowerPoint</Application>
  <PresentationFormat>On-screen Show (4:3)</PresentationFormat>
  <Paragraphs>411</Paragraphs>
  <Slides>41</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45" baseType="lpstr">
      <vt:lpstr>Office Theme</vt:lpstr>
      <vt:lpstr>ISIS/Draw Sketch</vt:lpstr>
      <vt:lpstr>CS ChemDraw Drawing</vt:lpstr>
      <vt:lpstr>Equation</vt:lpstr>
      <vt:lpstr>PowerPoint Presentation</vt:lpstr>
      <vt:lpstr>1. Enzymes</vt:lpstr>
      <vt:lpstr>Why Biocatalysts over Synthetic Catalysts?</vt:lpstr>
      <vt:lpstr>1. Enzymes</vt:lpstr>
      <vt:lpstr>1I. Proteins as Enzymes</vt:lpstr>
      <vt:lpstr>1I. Proteins as Enzymes</vt:lpstr>
      <vt:lpstr>1I. Proteins as Enzymes</vt:lpstr>
      <vt:lpstr>1I. Proteins as Enzymes</vt:lpstr>
      <vt:lpstr>2. Enzyme Nomenclature</vt:lpstr>
      <vt:lpstr>2. Enzyme Nomenclature</vt:lpstr>
      <vt:lpstr>3. The Enzyme-Substrate Complex</vt:lpstr>
      <vt:lpstr>4. Enzymes affect Reaction Rates, Not Equilibria</vt:lpstr>
      <vt:lpstr>4. Enzymes affect Reaction Rates, Not Equilibria</vt:lpstr>
      <vt:lpstr>4. Enzymes affect Reaction Rates, Not Equilibria</vt:lpstr>
      <vt:lpstr>4. Enzymes affect Reaction Rates, Not Equilibria</vt:lpstr>
      <vt:lpstr>4. Enzymes affect Reaction Rates, Not Equilibria</vt:lpstr>
      <vt:lpstr>4. Enzymes affect Reaction Rates, Not Equilibria</vt:lpstr>
      <vt:lpstr>4. Enzymes affect Reaction Rates, Not Equilibria</vt:lpstr>
      <vt:lpstr>4. Enzymes affect Reaction Rates, Not Equilibria</vt:lpstr>
      <vt:lpstr>5. Thermodynamic Definitions for Reaction      Equilibria and Kinetics</vt:lpstr>
      <vt:lpstr>5. Thermodynamic Definitions for Reaction      Equilibria and Kinetics</vt:lpstr>
      <vt:lpstr>Rate Enhancement by Enzyme</vt:lpstr>
      <vt:lpstr>6. Enzyme Specificity via Covalent and Noncovalent      Interactions</vt:lpstr>
      <vt:lpstr>6. Enzyme Specificity via Covalent and Noncovalent      Interactions</vt:lpstr>
      <vt:lpstr>7. Theories to explain ES Binding Energy</vt:lpstr>
      <vt:lpstr>7. Theories to explain ES Binding Energy</vt:lpstr>
      <vt:lpstr>7. Theories to explain ES Binding Energy</vt:lpstr>
      <vt:lpstr>7. Theories to explain ES Binding Energy</vt:lpstr>
      <vt:lpstr>8. How to Lower ΔG‡ via Noncovalent Interactions</vt:lpstr>
      <vt:lpstr>Support of the Proximity Model</vt:lpstr>
      <vt:lpstr>8. How to Lower ΔG‡ via Noncovalent Interactions</vt:lpstr>
      <vt:lpstr>8. How to Lower ΔG‡ via Noncovalent Interactions</vt:lpstr>
      <vt:lpstr>9. Enzyme Catalytic Mechanisms based on Covalent      Interactions</vt:lpstr>
      <vt:lpstr>9I. General Acid-base Catalysis</vt:lpstr>
      <vt:lpstr>9I. General Acid-base Catalysis</vt:lpstr>
      <vt:lpstr>9I. General Acid-base Catalysis</vt:lpstr>
      <vt:lpstr>9I. General Acid-base Catalysis</vt:lpstr>
      <vt:lpstr>9II. Covalent Catalysis</vt:lpstr>
      <vt:lpstr>9II. Covalent Catalysis</vt:lpstr>
      <vt:lpstr>9II. Covalent Catalysis</vt:lpstr>
      <vt:lpstr>9III. Metal Ion Catalysis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atinoco9278</dc:creator>
  <cp:lastModifiedBy>atinoco9278</cp:lastModifiedBy>
  <cp:revision>318</cp:revision>
  <dcterms:created xsi:type="dcterms:W3CDTF">2012-12-24T03:15:39Z</dcterms:created>
  <dcterms:modified xsi:type="dcterms:W3CDTF">2013-02-19T22:31:01Z</dcterms:modified>
</cp:coreProperties>
</file>