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74" r:id="rId3"/>
    <p:sldId id="303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7" r:id="rId27"/>
    <p:sldId id="326" r:id="rId28"/>
    <p:sldId id="328" r:id="rId29"/>
    <p:sldId id="330" r:id="rId30"/>
    <p:sldId id="329" r:id="rId31"/>
    <p:sldId id="331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52" r:id="rId43"/>
    <p:sldId id="343" r:id="rId44"/>
    <p:sldId id="332" r:id="rId45"/>
    <p:sldId id="344" r:id="rId46"/>
    <p:sldId id="346" r:id="rId47"/>
    <p:sldId id="345" r:id="rId48"/>
    <p:sldId id="347" r:id="rId49"/>
    <p:sldId id="348" r:id="rId50"/>
    <p:sldId id="349" r:id="rId51"/>
    <p:sldId id="35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75154" autoAdjust="0"/>
  </p:normalViewPr>
  <p:slideViewPr>
    <p:cSldViewPr>
      <p:cViewPr>
        <p:scale>
          <a:sx n="50" d="100"/>
          <a:sy n="50" d="100"/>
        </p:scale>
        <p:origin x="-2237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B3D4-43EF-4252-B21C-09EBA41355C0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2635-08FA-4D6F-B06C-CEFB8AE4B2D7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E208-8495-4878-BE1A-C542720F9F73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FBA2-5F1D-4129-8672-09B9C39936BF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F0A7-48FF-4329-BFB8-CB1E0A5DEA51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4644-2E9A-4A21-9884-318F435CCFA9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B083-AB68-485E-8932-9B9C1700E811}" type="datetime1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86DA-469E-4138-859B-870A29AC29FD}" type="datetime1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687-4099-4328-89FC-B95799412764}" type="datetime1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4160-FBE0-4AE3-847B-2130772616FB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E76E-7A9B-4BA3-A5E1-984DE36D7022}" type="datetime1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3B7-E3F9-4DE3-8BBB-27FCCFB2A8E3}" type="datetime1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447800"/>
            <a:ext cx="8153400" cy="1676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Enzyme Kinetics provides Insight into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Enzyme Mechanism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44958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2900" dirty="0" smtClean="0">
                <a:latin typeface="Book Antiqua" pitchFamily="18" charset="0"/>
              </a:rPr>
              <a:t>Chapter 6 (Page 202-212)</a:t>
            </a:r>
          </a:p>
          <a:p>
            <a:pPr algn="ctr">
              <a:tabLst>
                <a:tab pos="2060575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5. How to do Kinetic Measurements?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The initial velocity depends on [S] in a hyperbolic manner. The plateau of the curve represents the maximum velocity, </a:t>
            </a:r>
            <a:r>
              <a:rPr lang="en-US" sz="2400" dirty="0" err="1" smtClean="0">
                <a:latin typeface="Book Antiqua" pitchFamily="18" charset="0"/>
              </a:rPr>
              <a:t>V</a:t>
            </a:r>
            <a:r>
              <a:rPr lang="en-US" sz="2400" baseline="-25000" dirty="0" err="1" smtClean="0">
                <a:latin typeface="Book Antiqua" pitchFamily="18" charset="0"/>
              </a:rPr>
              <a:t>max</a:t>
            </a:r>
            <a:r>
              <a:rPr lang="en-US" sz="2400" dirty="0" smtClean="0">
                <a:latin typeface="Book Antiqua" pitchFamily="18" charset="0"/>
              </a:rPr>
              <a:t>. Demonstrates saturation kinetics.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2056708" y="2343264"/>
            <a:ext cx="5106092" cy="42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Deriving the </a:t>
            </a: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Equation.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7630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Book Antiqua" pitchFamily="18" charset="0"/>
                  </a:rPr>
                  <a:t>A. </a:t>
                </a:r>
                <a:r>
                  <a:rPr lang="en-US" sz="2400" dirty="0" err="1" smtClean="0">
                    <a:latin typeface="Book Antiqua" pitchFamily="18" charset="0"/>
                  </a:rPr>
                  <a:t>Michaelis-Menten</a:t>
                </a:r>
                <a:r>
                  <a:rPr lang="en-US" sz="2400" dirty="0" smtClean="0">
                    <a:latin typeface="Book Antiqua" pitchFamily="18" charset="0"/>
                  </a:rPr>
                  <a:t> proposed that the enzyme first combines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 reversibly with its substrate to form an enzyme-complex in a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 relatively fast reversible step: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 smtClean="0">
                  <a:latin typeface="Book Antiqua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</m:t>
                      </m:r>
                      <m:r>
                        <a:rPr lang="en-US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S</m:t>
                      </m:r>
                      <m:r>
                        <a:rPr lang="en-US" sz="2400">
                          <a:latin typeface="Cambria Math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ES</m:t>
                      </m:r>
                    </m:oMath>
                  </m:oMathPara>
                </a14:m>
                <a:endParaRPr lang="en-US" sz="2400" dirty="0" smtClean="0">
                  <a:latin typeface="Book Antiqua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400" dirty="0">
                  <a:latin typeface="Book Antiqua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Book Antiqua" pitchFamily="18" charset="0"/>
                  </a:rPr>
                  <a:t>B. The ES complex then breaks down in a slower second step to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yield the free enzyme and the reaction product (P):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400" dirty="0">
                  <a:latin typeface="Book Antiqua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ES</m:t>
                      </m:r>
                      <m:r>
                        <a:rPr lang="en-US" sz="2400">
                          <a:latin typeface="Cambria Math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</m:t>
                      </m:r>
                      <m:r>
                        <a:rPr lang="en-US" sz="2400" b="0" i="0" smtClean="0">
                          <a:latin typeface="Cambria Math"/>
                        </a:rPr>
                        <m:t>  +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US" sz="2400" dirty="0">
                  <a:latin typeface="Book Antiqua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400" dirty="0" smtClean="0">
                  <a:latin typeface="Book Antiqua" pitchFamily="18" charset="0"/>
                </a:endParaRP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400" dirty="0" smtClean="0">
                    <a:latin typeface="Book Antiqua" pitchFamily="18" charset="0"/>
                  </a:rPr>
                  <a:t>The rate limiting step is dependent on [ES].</a:t>
                </a: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400" dirty="0" err="1" smtClean="0">
                    <a:latin typeface="Book Antiqua" pitchFamily="18" charset="0"/>
                  </a:rPr>
                  <a:t>V</a:t>
                </a:r>
                <a:r>
                  <a:rPr lang="en-US" sz="2400" baseline="-25000" dirty="0" err="1" smtClean="0">
                    <a:latin typeface="Book Antiqua" pitchFamily="18" charset="0"/>
                  </a:rPr>
                  <a:t>max</a:t>
                </a:r>
                <a:r>
                  <a:rPr lang="en-US" sz="2400" dirty="0" smtClean="0">
                    <a:latin typeface="Book Antiqua" pitchFamily="18" charset="0"/>
                  </a:rPr>
                  <a:t> is observed when virtually all of the enzyme is present as the ES complex, when the enzyme is “saturated” with substrate.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715000"/>
              </a:xfrm>
              <a:blipFill rotWithShape="1">
                <a:blip r:embed="rId2"/>
                <a:stretch>
                  <a:fillRect l="-1113" t="-853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5720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28194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4572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47244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21599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845713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k-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40649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4750713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k-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endParaRPr lang="en-US" sz="2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Deriving the </a:t>
            </a: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Equation.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763000" cy="571500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spcBef>
                    <a:spcPts val="0"/>
                  </a:spcBef>
                  <a:buAutoNum type="alphaUcPeriod" startAt="3"/>
                </a:pPr>
                <a:r>
                  <a:rPr lang="en-US" sz="2400" dirty="0" smtClean="0">
                    <a:latin typeface="Book Antiqua" pitchFamily="18" charset="0"/>
                  </a:rPr>
                  <a:t>Early in the reaction, the concentration of the product is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negligible, and the assumption is made that the reverse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reaction (P→S) can be ignored.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 </a:t>
                </a:r>
              </a:p>
              <a:p>
                <a:pPr marL="457200" indent="-457200">
                  <a:spcBef>
                    <a:spcPts val="0"/>
                  </a:spcBef>
                  <a:buAutoNum type="alphaUcPeriod" startAt="3"/>
                </a:pPr>
                <a:endParaRPr lang="en-US" sz="2400" dirty="0" smtClean="0">
                  <a:latin typeface="Book Antiqua" pitchFamily="18" charset="0"/>
                </a:endParaRPr>
              </a:p>
              <a:p>
                <a:pPr marL="457200" indent="-457200">
                  <a:spcBef>
                    <a:spcPts val="0"/>
                  </a:spcBef>
                  <a:buAutoNum type="alphaUcPeriod" startAt="3"/>
                </a:pPr>
                <a:endParaRPr lang="en-US" sz="2400" dirty="0">
                  <a:latin typeface="Book Antiqua" pitchFamily="18" charset="0"/>
                </a:endParaRPr>
              </a:p>
              <a:p>
                <a:pPr marL="457200" indent="-457200">
                  <a:spcBef>
                    <a:spcPts val="0"/>
                  </a:spcBef>
                  <a:buAutoNum type="alphaUcPeriod" startAt="3"/>
                </a:pPr>
                <a:endParaRPr lang="en-US" sz="2400" dirty="0" smtClean="0">
                  <a:latin typeface="Book Antiqua" pitchFamily="18" charset="0"/>
                </a:endParaRPr>
              </a:p>
              <a:p>
                <a:pPr marL="457200" indent="-457200">
                  <a:spcBef>
                    <a:spcPts val="0"/>
                  </a:spcBef>
                  <a:buAutoNum type="alphaUcPeriod" startAt="3"/>
                </a:pPr>
                <a:r>
                  <a:rPr lang="en-US" sz="2400" dirty="0" smtClean="0">
                    <a:latin typeface="Book Antiqua" pitchFamily="18" charset="0"/>
                  </a:rPr>
                  <a:t>The formation of product (d[P]/</a:t>
                </a:r>
                <a:r>
                  <a:rPr lang="en-US" sz="2400" dirty="0" err="1" smtClean="0">
                    <a:latin typeface="Book Antiqua" pitchFamily="18" charset="0"/>
                  </a:rPr>
                  <a:t>dt</a:t>
                </a:r>
                <a:r>
                  <a:rPr lang="en-US" sz="2400" dirty="0" smtClean="0">
                    <a:latin typeface="Book Antiqua" pitchFamily="18" charset="0"/>
                  </a:rPr>
                  <a:t> or V</a:t>
                </a:r>
                <a:r>
                  <a:rPr lang="en-US" sz="2400" baseline="-25000" dirty="0" smtClean="0">
                    <a:latin typeface="Book Antiqua" pitchFamily="18" charset="0"/>
                  </a:rPr>
                  <a:t>0</a:t>
                </a:r>
                <a:r>
                  <a:rPr lang="en-US" sz="2400" dirty="0" smtClean="0">
                    <a:latin typeface="Book Antiqua" pitchFamily="18" charset="0"/>
                  </a:rPr>
                  <a:t>) is determined by the rate of ES breakdown to form product.</a:t>
                </a:r>
              </a:p>
              <a:p>
                <a:pPr marL="457200" indent="-457200">
                  <a:spcBef>
                    <a:spcPts val="0"/>
                  </a:spcBef>
                  <a:buAutoNum type="alphaUcPeriod" startAt="3"/>
                </a:pPr>
                <a:endParaRPr lang="en-US" sz="2400" dirty="0">
                  <a:latin typeface="Book Antiqua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  = 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Book Antiqua" pitchFamily="18" charset="0"/>
                  </a:rPr>
                  <a:t>[ES]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400" dirty="0">
                  <a:latin typeface="Book Antiqua" pitchFamily="18" charset="0"/>
                </a:endParaRP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latin typeface="Book Antiqua" pitchFamily="18" charset="0"/>
                  </a:rPr>
                  <a:t>[ES] is not easily measurable.</a:t>
                </a: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latin typeface="Book Antiqua" pitchFamily="18" charset="0"/>
                  </a:rPr>
                  <a:t>Easier to think of [E</a:t>
                </a:r>
                <a:r>
                  <a:rPr lang="en-US" sz="2200" baseline="-25000" dirty="0" smtClean="0">
                    <a:latin typeface="Book Antiqua" pitchFamily="18" charset="0"/>
                  </a:rPr>
                  <a:t>t</a:t>
                </a:r>
                <a:r>
                  <a:rPr lang="en-US" sz="2200" dirty="0" smtClean="0">
                    <a:latin typeface="Book Antiqua" pitchFamily="18" charset="0"/>
                  </a:rPr>
                  <a:t>] representing the total enzyme concentration.</a:t>
                </a: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latin typeface="Book Antiqua" pitchFamily="18" charset="0"/>
                  </a:rPr>
                  <a:t>Unbound enzyme = </a:t>
                </a:r>
                <a:r>
                  <a:rPr lang="en-US" sz="2200" dirty="0">
                    <a:latin typeface="Book Antiqua" pitchFamily="18" charset="0"/>
                  </a:rPr>
                  <a:t>[E</a:t>
                </a:r>
                <a:r>
                  <a:rPr lang="en-US" sz="2200" baseline="-25000" dirty="0">
                    <a:latin typeface="Book Antiqua" pitchFamily="18" charset="0"/>
                  </a:rPr>
                  <a:t>t</a:t>
                </a:r>
                <a:r>
                  <a:rPr lang="en-US" sz="2200" dirty="0">
                    <a:latin typeface="Book Antiqua" pitchFamily="18" charset="0"/>
                  </a:rPr>
                  <a:t>] </a:t>
                </a:r>
                <a:r>
                  <a:rPr lang="en-US" sz="2200" dirty="0" smtClean="0">
                    <a:latin typeface="Book Antiqua" pitchFamily="18" charset="0"/>
                  </a:rPr>
                  <a:t>- </a:t>
                </a:r>
                <a:r>
                  <a:rPr lang="en-US" sz="2200" dirty="0">
                    <a:latin typeface="Book Antiqua" pitchFamily="18" charset="0"/>
                  </a:rPr>
                  <a:t>[ES</a:t>
                </a:r>
                <a:r>
                  <a:rPr lang="en-US" sz="2200" dirty="0" smtClean="0">
                    <a:latin typeface="Book Antiqua" pitchFamily="18" charset="0"/>
                  </a:rPr>
                  <a:t>].</a:t>
                </a: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200" dirty="0" smtClean="0">
                    <a:latin typeface="Book Antiqua" pitchFamily="18" charset="0"/>
                  </a:rPr>
                  <a:t>[S] essentially remains constant.</a:t>
                </a:r>
                <a:endParaRPr lang="en-US" sz="22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715000"/>
              </a:xfrm>
              <a:blipFill rotWithShape="1">
                <a:blip r:embed="rId2"/>
                <a:stretch>
                  <a:fillRect l="-1183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95752" y="2514600"/>
                <a:ext cx="3752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+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52" y="2514600"/>
                <a:ext cx="375250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6576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28194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27432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21599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2845713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k-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286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endParaRPr lang="en-US" sz="2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Deriving the </a:t>
            </a: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Equation.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E.  The rates of ES formation and breakdown are defined as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</a:t>
            </a:r>
          </a:p>
          <a:p>
            <a:pPr marL="457200" indent="-457200">
              <a:spcBef>
                <a:spcPts val="0"/>
              </a:spcBef>
              <a:buAutoNum type="alphaUcPeriod" startAt="3"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Rate of ES formation = k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r>
              <a:rPr lang="en-US" sz="2200" dirty="0" smtClean="0">
                <a:latin typeface="Book Antiqua" pitchFamily="18" charset="0"/>
              </a:rPr>
              <a:t>([E</a:t>
            </a:r>
            <a:r>
              <a:rPr lang="en-US" sz="2200" baseline="-25000" dirty="0" smtClean="0">
                <a:latin typeface="Book Antiqua" pitchFamily="18" charset="0"/>
              </a:rPr>
              <a:t>t</a:t>
            </a:r>
            <a:r>
              <a:rPr lang="en-US" sz="2200" dirty="0" smtClean="0">
                <a:latin typeface="Book Antiqua" pitchFamily="18" charset="0"/>
              </a:rPr>
              <a:t>] – [ES])[S]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22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Rate of ES breakdown = k-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r>
              <a:rPr lang="en-US" sz="2200" dirty="0" smtClean="0">
                <a:latin typeface="Book Antiqua" pitchFamily="18" charset="0"/>
              </a:rPr>
              <a:t>[ES] + k</a:t>
            </a:r>
            <a:r>
              <a:rPr lang="en-US" sz="2200" baseline="-25000" dirty="0" smtClean="0">
                <a:latin typeface="Book Antiqua" pitchFamily="18" charset="0"/>
              </a:rPr>
              <a:t>2</a:t>
            </a:r>
            <a:r>
              <a:rPr lang="en-US" sz="2200" dirty="0" smtClean="0">
                <a:latin typeface="Book Antiqua" pitchFamily="18" charset="0"/>
              </a:rPr>
              <a:t>[ES] </a:t>
            </a:r>
            <a:endParaRPr lang="en-US" sz="2200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22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b="1" dirty="0" smtClean="0">
                <a:latin typeface="Book Antiqua" pitchFamily="18" charset="0"/>
              </a:rPr>
              <a:t>Steady-state assumption</a:t>
            </a:r>
            <a:r>
              <a:rPr lang="en-US" sz="2200" dirty="0" smtClean="0">
                <a:latin typeface="Book Antiqua" pitchFamily="18" charset="0"/>
              </a:rPr>
              <a:t>: The rate of ES formation is equal to the rate of its breakdown. There is negligible build up of ES.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b="1" dirty="0">
              <a:latin typeface="Book Antiqua" pitchFamily="18" charset="0"/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2200" dirty="0">
                <a:latin typeface="Book Antiqua" pitchFamily="18" charset="0"/>
              </a:rPr>
              <a:t>k</a:t>
            </a:r>
            <a:r>
              <a:rPr lang="en-US" sz="2200" baseline="-25000" dirty="0">
                <a:latin typeface="Book Antiqua" pitchFamily="18" charset="0"/>
              </a:rPr>
              <a:t>1</a:t>
            </a:r>
            <a:r>
              <a:rPr lang="en-US" sz="2200" dirty="0">
                <a:latin typeface="Book Antiqua" pitchFamily="18" charset="0"/>
              </a:rPr>
              <a:t>([E</a:t>
            </a:r>
            <a:r>
              <a:rPr lang="en-US" sz="2200" baseline="-25000" dirty="0">
                <a:latin typeface="Book Antiqua" pitchFamily="18" charset="0"/>
              </a:rPr>
              <a:t>t</a:t>
            </a:r>
            <a:r>
              <a:rPr lang="en-US" sz="2200" dirty="0">
                <a:latin typeface="Book Antiqua" pitchFamily="18" charset="0"/>
              </a:rPr>
              <a:t>] – [ES])[S</a:t>
            </a:r>
            <a:r>
              <a:rPr lang="en-US" sz="2200" dirty="0" smtClean="0">
                <a:latin typeface="Book Antiqua" pitchFamily="18" charset="0"/>
              </a:rPr>
              <a:t>]   =   k-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r>
              <a:rPr lang="en-US" sz="2200" dirty="0" smtClean="0">
                <a:latin typeface="Book Antiqua" pitchFamily="18" charset="0"/>
              </a:rPr>
              <a:t>[ES</a:t>
            </a:r>
            <a:r>
              <a:rPr lang="en-US" sz="2200" dirty="0">
                <a:latin typeface="Book Antiqua" pitchFamily="18" charset="0"/>
              </a:rPr>
              <a:t>] + k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r>
              <a:rPr lang="en-US" sz="2200" dirty="0">
                <a:latin typeface="Book Antiqua" pitchFamily="18" charset="0"/>
              </a:rPr>
              <a:t>[ES] </a:t>
            </a:r>
            <a:endParaRPr lang="en-US" sz="2200" dirty="0" smtClean="0">
              <a:latin typeface="Book Antiqua" pitchFamily="18" charset="0"/>
            </a:endParaRPr>
          </a:p>
          <a:p>
            <a:pPr marL="457200" lvl="1" indent="0" algn="ctr">
              <a:spcBef>
                <a:spcPts val="0"/>
              </a:spcBef>
              <a:buNone/>
            </a:pPr>
            <a:endParaRPr lang="en-US" sz="2200" dirty="0">
              <a:latin typeface="Book Antiqua" pitchFamily="18" charset="0"/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2200" b="1" dirty="0" smtClean="0">
                <a:latin typeface="Book Antiqua" pitchFamily="18" charset="0"/>
              </a:rPr>
              <a:t>Steady-State Kinetics</a:t>
            </a:r>
            <a:endParaRPr lang="en-US" sz="2200" b="1" dirty="0">
              <a:latin typeface="Book Antiqua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200" b="1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95752" y="1824335"/>
                <a:ext cx="3752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+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52" y="1824335"/>
                <a:ext cx="37525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657600" y="197673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212913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19812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146964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21336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k-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524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4648199" y="2438401"/>
            <a:ext cx="381001" cy="685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22860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[E]</a:t>
            </a:r>
            <a:endParaRPr lang="en-US" sz="2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Deriving the </a:t>
            </a: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Equation.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763000" cy="5715000"/>
              </a:xfrm>
            </p:spPr>
            <p:txBody>
              <a:bodyPr>
                <a:normAutofit/>
              </a:bodyPr>
              <a:lstStyle/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k</a:t>
                </a:r>
                <a:r>
                  <a:rPr lang="en-US" sz="2200" baseline="-25000" dirty="0" smtClean="0">
                    <a:latin typeface="Book Antiqua" pitchFamily="18" charset="0"/>
                  </a:rPr>
                  <a:t>1</a:t>
                </a:r>
                <a:r>
                  <a:rPr lang="en-US" sz="2200" dirty="0">
                    <a:latin typeface="Book Antiqua" pitchFamily="18" charset="0"/>
                  </a:rPr>
                  <a:t>([E</a:t>
                </a:r>
                <a:r>
                  <a:rPr lang="en-US" sz="2200" baseline="-25000" dirty="0">
                    <a:latin typeface="Book Antiqua" pitchFamily="18" charset="0"/>
                  </a:rPr>
                  <a:t>t</a:t>
                </a:r>
                <a:r>
                  <a:rPr lang="en-US" sz="2200" dirty="0">
                    <a:latin typeface="Book Antiqua" pitchFamily="18" charset="0"/>
                  </a:rPr>
                  <a:t>] – [ES])[S</a:t>
                </a:r>
                <a:r>
                  <a:rPr lang="en-US" sz="2200" dirty="0" smtClean="0">
                    <a:latin typeface="Book Antiqua" pitchFamily="18" charset="0"/>
                  </a:rPr>
                  <a:t>]   =   k-</a:t>
                </a:r>
                <a:r>
                  <a:rPr lang="en-US" sz="2200" baseline="-25000" dirty="0" smtClean="0">
                    <a:latin typeface="Book Antiqua" pitchFamily="18" charset="0"/>
                  </a:rPr>
                  <a:t>1</a:t>
                </a:r>
                <a:r>
                  <a:rPr lang="en-US" sz="2200" dirty="0" smtClean="0">
                    <a:latin typeface="Book Antiqua" pitchFamily="18" charset="0"/>
                  </a:rPr>
                  <a:t>[ES</a:t>
                </a:r>
                <a:r>
                  <a:rPr lang="en-US" sz="2200" dirty="0">
                    <a:latin typeface="Book Antiqua" pitchFamily="18" charset="0"/>
                  </a:rPr>
                  <a:t>] + k</a:t>
                </a:r>
                <a:r>
                  <a:rPr lang="en-US" sz="2200" baseline="-25000" dirty="0">
                    <a:latin typeface="Book Antiqua" pitchFamily="18" charset="0"/>
                  </a:rPr>
                  <a:t>2</a:t>
                </a:r>
                <a:r>
                  <a:rPr lang="en-US" sz="2200" dirty="0">
                    <a:latin typeface="Book Antiqua" pitchFamily="18" charset="0"/>
                  </a:rPr>
                  <a:t>[ES</a:t>
                </a:r>
                <a:r>
                  <a:rPr lang="en-US" sz="2200" dirty="0" smtClean="0">
                    <a:latin typeface="Book Antiqua" pitchFamily="18" charset="0"/>
                  </a:rPr>
                  <a:t>]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Algebraic steps: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k</a:t>
                </a:r>
                <a:r>
                  <a:rPr lang="en-US" sz="2200" baseline="-25000" dirty="0" smtClean="0">
                    <a:latin typeface="Book Antiqua" pitchFamily="18" charset="0"/>
                  </a:rPr>
                  <a:t>1</a:t>
                </a:r>
                <a:r>
                  <a:rPr lang="en-US" sz="2200" dirty="0" smtClean="0">
                    <a:latin typeface="Book Antiqua" pitchFamily="18" charset="0"/>
                  </a:rPr>
                  <a:t>[E</a:t>
                </a:r>
                <a:r>
                  <a:rPr lang="en-US" sz="2200" baseline="-25000" dirty="0" smtClean="0">
                    <a:latin typeface="Book Antiqua" pitchFamily="18" charset="0"/>
                  </a:rPr>
                  <a:t>t</a:t>
                </a:r>
                <a:r>
                  <a:rPr lang="en-US" sz="2200" dirty="0" smtClean="0">
                    <a:latin typeface="Book Antiqua" pitchFamily="18" charset="0"/>
                  </a:rPr>
                  <a:t>][S] </a:t>
                </a:r>
                <a:r>
                  <a:rPr lang="en-US" sz="2200" dirty="0">
                    <a:latin typeface="Book Antiqua" pitchFamily="18" charset="0"/>
                  </a:rPr>
                  <a:t>– k</a:t>
                </a:r>
                <a:r>
                  <a:rPr lang="en-US" sz="2200" baseline="-25000" dirty="0">
                    <a:latin typeface="Book Antiqua" pitchFamily="18" charset="0"/>
                  </a:rPr>
                  <a:t>1</a:t>
                </a:r>
                <a:r>
                  <a:rPr lang="en-US" sz="2200" dirty="0" smtClean="0">
                    <a:latin typeface="Book Antiqua" pitchFamily="18" charset="0"/>
                  </a:rPr>
                  <a:t>[ES][</a:t>
                </a:r>
                <a:r>
                  <a:rPr lang="en-US" sz="2200" dirty="0">
                    <a:latin typeface="Book Antiqua" pitchFamily="18" charset="0"/>
                  </a:rPr>
                  <a:t>S]   =   </a:t>
                </a:r>
                <a:r>
                  <a:rPr lang="en-US" sz="2200" dirty="0" smtClean="0">
                    <a:latin typeface="Book Antiqua" pitchFamily="18" charset="0"/>
                  </a:rPr>
                  <a:t>(k-</a:t>
                </a:r>
                <a:r>
                  <a:rPr lang="en-US" sz="2200" baseline="-25000" dirty="0" smtClean="0">
                    <a:latin typeface="Book Antiqua" pitchFamily="18" charset="0"/>
                  </a:rPr>
                  <a:t>1</a:t>
                </a:r>
                <a:r>
                  <a:rPr lang="en-US" sz="2200" dirty="0" smtClean="0">
                    <a:latin typeface="Book Antiqua" pitchFamily="18" charset="0"/>
                  </a:rPr>
                  <a:t> </a:t>
                </a:r>
                <a:r>
                  <a:rPr lang="en-US" sz="2200" dirty="0">
                    <a:latin typeface="Book Antiqua" pitchFamily="18" charset="0"/>
                  </a:rPr>
                  <a:t>+ </a:t>
                </a:r>
                <a:r>
                  <a:rPr lang="en-US" sz="2200" dirty="0" smtClean="0">
                    <a:latin typeface="Book Antiqua" pitchFamily="18" charset="0"/>
                  </a:rPr>
                  <a:t>k</a:t>
                </a:r>
                <a:r>
                  <a:rPr lang="en-US" sz="2200" baseline="-25000" dirty="0" smtClean="0">
                    <a:latin typeface="Book Antiqua" pitchFamily="18" charset="0"/>
                  </a:rPr>
                  <a:t>2</a:t>
                </a:r>
                <a:r>
                  <a:rPr lang="en-US" sz="2200" dirty="0" smtClean="0">
                    <a:latin typeface="Book Antiqua" pitchFamily="18" charset="0"/>
                  </a:rPr>
                  <a:t>)[ES</a:t>
                </a:r>
                <a:r>
                  <a:rPr lang="en-US" sz="2200" dirty="0">
                    <a:latin typeface="Book Antiqua" pitchFamily="18" charset="0"/>
                  </a:rPr>
                  <a:t>]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 </a:t>
                </a: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Add </a:t>
                </a:r>
                <a:r>
                  <a:rPr lang="en-US" sz="2200" dirty="0">
                    <a:latin typeface="Book Antiqua" pitchFamily="18" charset="0"/>
                  </a:rPr>
                  <a:t>k</a:t>
                </a:r>
                <a:r>
                  <a:rPr lang="en-US" sz="2200" baseline="-25000" dirty="0">
                    <a:latin typeface="Book Antiqua" pitchFamily="18" charset="0"/>
                  </a:rPr>
                  <a:t>1</a:t>
                </a:r>
                <a:r>
                  <a:rPr lang="en-US" sz="2200" dirty="0">
                    <a:latin typeface="Book Antiqua" pitchFamily="18" charset="0"/>
                  </a:rPr>
                  <a:t>[ES][S] </a:t>
                </a:r>
                <a:r>
                  <a:rPr lang="en-US" sz="2200" dirty="0" smtClean="0">
                    <a:latin typeface="Book Antiqua" pitchFamily="18" charset="0"/>
                  </a:rPr>
                  <a:t>to both sides: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200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200" dirty="0">
                    <a:latin typeface="Book Antiqua" pitchFamily="18" charset="0"/>
                  </a:rPr>
                  <a:t>k</a:t>
                </a:r>
                <a:r>
                  <a:rPr lang="en-US" sz="2200" baseline="-25000" dirty="0">
                    <a:latin typeface="Book Antiqua" pitchFamily="18" charset="0"/>
                  </a:rPr>
                  <a:t>1</a:t>
                </a:r>
                <a:r>
                  <a:rPr lang="en-US" sz="2200" dirty="0">
                    <a:latin typeface="Book Antiqua" pitchFamily="18" charset="0"/>
                  </a:rPr>
                  <a:t>[E</a:t>
                </a:r>
                <a:r>
                  <a:rPr lang="en-US" sz="2200" baseline="-25000" dirty="0">
                    <a:latin typeface="Book Antiqua" pitchFamily="18" charset="0"/>
                  </a:rPr>
                  <a:t>t</a:t>
                </a:r>
                <a:r>
                  <a:rPr lang="en-US" sz="2200" dirty="0" smtClean="0">
                    <a:latin typeface="Book Antiqua" pitchFamily="18" charset="0"/>
                  </a:rPr>
                  <a:t>][S]   </a:t>
                </a:r>
                <a:r>
                  <a:rPr lang="en-US" sz="2200" dirty="0">
                    <a:latin typeface="Book Antiqua" pitchFamily="18" charset="0"/>
                  </a:rPr>
                  <a:t>=   </a:t>
                </a:r>
                <a:r>
                  <a:rPr lang="en-US" sz="2200" dirty="0" smtClean="0">
                    <a:latin typeface="Book Antiqua" pitchFamily="18" charset="0"/>
                  </a:rPr>
                  <a:t>(k</a:t>
                </a:r>
                <a:r>
                  <a:rPr lang="en-US" sz="2200" baseline="-25000" dirty="0" smtClean="0">
                    <a:latin typeface="Book Antiqua" pitchFamily="18" charset="0"/>
                  </a:rPr>
                  <a:t>1</a:t>
                </a:r>
                <a:r>
                  <a:rPr lang="en-US" sz="2200" dirty="0" smtClean="0">
                    <a:latin typeface="Book Antiqua" pitchFamily="18" charset="0"/>
                  </a:rPr>
                  <a:t>[S]   +    k-</a:t>
                </a:r>
                <a:r>
                  <a:rPr lang="en-US" sz="2200" baseline="-25000" dirty="0" smtClean="0">
                    <a:latin typeface="Book Antiqua" pitchFamily="18" charset="0"/>
                  </a:rPr>
                  <a:t>1</a:t>
                </a:r>
                <a:r>
                  <a:rPr lang="en-US" sz="2200" dirty="0" smtClean="0">
                    <a:latin typeface="Book Antiqua" pitchFamily="18" charset="0"/>
                  </a:rPr>
                  <a:t> </a:t>
                </a:r>
                <a:r>
                  <a:rPr lang="en-US" sz="2200" dirty="0">
                    <a:latin typeface="Book Antiqua" pitchFamily="18" charset="0"/>
                  </a:rPr>
                  <a:t>+ k</a:t>
                </a:r>
                <a:r>
                  <a:rPr lang="en-US" sz="2200" baseline="-25000" dirty="0">
                    <a:latin typeface="Book Antiqua" pitchFamily="18" charset="0"/>
                  </a:rPr>
                  <a:t>2</a:t>
                </a:r>
                <a:r>
                  <a:rPr lang="en-US" sz="2200" dirty="0">
                    <a:latin typeface="Book Antiqua" pitchFamily="18" charset="0"/>
                  </a:rPr>
                  <a:t>)[ES</a:t>
                </a:r>
                <a:r>
                  <a:rPr lang="en-US" sz="2200" dirty="0" smtClean="0">
                    <a:latin typeface="Book Antiqua" pitchFamily="18" charset="0"/>
                  </a:rPr>
                  <a:t>]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Solve the equation for [ES] (the term that is hard to measure):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ES</m:t>
                        </m:r>
                      </m:e>
                    </m:d>
                    <m:r>
                      <a:rPr lang="en-US" sz="2200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Book Antiqua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][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Book Antiqua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]   +  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Book Antiqua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200" b="0" i="0" baseline="-25000" dirty="0" smtClean="0">
                            <a:latin typeface="Book Antiqua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Book Antiqua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Book Antiqua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Book Antiqua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Combine the rate constants into one term.   </a:t>
                </a: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715000"/>
              </a:xfrm>
              <a:blipFill rotWithShape="1">
                <a:blip r:embed="rId2"/>
                <a:stretch>
                  <a:fillRect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5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Deriving the </a:t>
            </a: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Equation.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763000" cy="5715000"/>
              </a:xfrm>
            </p:spPr>
            <p:txBody>
              <a:bodyPr>
                <a:normAutofit/>
              </a:bodyPr>
              <a:lstStyle/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][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dirty="0">
                            <a:latin typeface="Book Antiqua" pitchFamily="18" charset="0"/>
                          </a:rPr>
                          <m:t>]   +    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dirty="0" smtClean="0">
                                <a:latin typeface="Cambria Math"/>
                              </a:rPr>
                              <m:t> + 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400" i="0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0" dirty="0">
                            <a:latin typeface="Cambria Math"/>
                          </a:rPr>
                          <m:t> + 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400" i="0" dirty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400" i="0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Book Antiqua" pitchFamily="18" charset="0"/>
                  </a:rPr>
                  <a:t>is defined as the </a:t>
                </a:r>
                <a:r>
                  <a:rPr lang="en-US" sz="2200" dirty="0" err="1" smtClean="0">
                    <a:latin typeface="Book Antiqua" pitchFamily="18" charset="0"/>
                  </a:rPr>
                  <a:t>Michaelis</a:t>
                </a:r>
                <a:r>
                  <a:rPr lang="en-US" sz="2200" dirty="0" smtClean="0">
                    <a:latin typeface="Book Antiqua" pitchFamily="18" charset="0"/>
                  </a:rPr>
                  <a:t> constant, K</a:t>
                </a:r>
                <a:r>
                  <a:rPr lang="en-US" sz="2200" baseline="-25000" dirty="0" smtClean="0">
                    <a:latin typeface="Book Antiqua" pitchFamily="18" charset="0"/>
                  </a:rPr>
                  <a:t>m</a:t>
                </a:r>
                <a:r>
                  <a:rPr lang="en-US" sz="2200" dirty="0" smtClean="0">
                    <a:latin typeface="Book Antiqua" pitchFamily="18" charset="0"/>
                  </a:rPr>
                  <a:t>.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ES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 =  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Et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b="0" i="0" dirty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S</m:t>
                          </m:r>
                          <m:r>
                            <a:rPr lang="en-US" b="0" i="0" dirty="0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Book Antiqua" pitchFamily="18" charset="0"/>
                  </a:rPr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 =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Book Antiqua" pitchFamily="18" charset="0"/>
                  </a:rPr>
                  <a:t>[ES</a:t>
                </a:r>
                <a:r>
                  <a:rPr lang="en-US" dirty="0" smtClean="0">
                    <a:latin typeface="Book Antiqua" pitchFamily="18" charset="0"/>
                  </a:rPr>
                  <a:t>]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Et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i="0" dirty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/>
                            </a:rPr>
                            <m:t>S</m:t>
                          </m:r>
                          <m:r>
                            <a:rPr lang="en-US" i="0" dirty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Maximum velocity occurs when the enzyme is saturated, 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200" dirty="0" smtClean="0">
                    <a:latin typeface="Book Antiqua" pitchFamily="18" charset="0"/>
                  </a:rPr>
                  <a:t>[ES]   =   [E</a:t>
                </a:r>
                <a:r>
                  <a:rPr lang="en-US" sz="2200" baseline="-25000" dirty="0" smtClean="0">
                    <a:latin typeface="Book Antiqua" pitchFamily="18" charset="0"/>
                  </a:rPr>
                  <a:t>t</a:t>
                </a:r>
                <a:r>
                  <a:rPr lang="en-US" sz="2200" dirty="0" smtClean="0">
                    <a:latin typeface="Book Antiqua" pitchFamily="18" charset="0"/>
                  </a:rPr>
                  <a:t>]</a:t>
                </a:r>
                <a:endParaRPr lang="en-US" sz="22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763000" cy="5715000"/>
              </a:xfrm>
              <a:blipFill rotWithShape="1">
                <a:blip r:embed="rId2"/>
                <a:stretch>
                  <a:fillRect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Deriving the </a:t>
            </a: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Equation.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763000" cy="57150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Book Antiqua" pitchFamily="18" charset="0"/>
                  </a:rPr>
                  <a:t>V</a:t>
                </a:r>
                <a:r>
                  <a:rPr lang="en-US" baseline="-25000" dirty="0" err="1" smtClean="0">
                    <a:latin typeface="Book Antiqua" pitchFamily="18" charset="0"/>
                  </a:rPr>
                  <a:t>max</a:t>
                </a:r>
                <a:r>
                  <a:rPr lang="en-US" baseline="-25000" dirty="0" smtClean="0">
                    <a:latin typeface="Book Antiqua" pitchFamily="18" charset="0"/>
                  </a:rPr>
                  <a:t> </a:t>
                </a:r>
                <a:r>
                  <a:rPr lang="en-US" dirty="0" smtClean="0">
                    <a:latin typeface="Book Antiqua" pitchFamily="18" charset="0"/>
                  </a:rPr>
                  <a:t>= k</a:t>
                </a:r>
                <a:r>
                  <a:rPr lang="en-US" baseline="-25000" dirty="0" smtClean="0">
                    <a:latin typeface="Book Antiqua" pitchFamily="18" charset="0"/>
                  </a:rPr>
                  <a:t>2</a:t>
                </a:r>
                <a:r>
                  <a:rPr lang="en-US" dirty="0" smtClean="0">
                    <a:latin typeface="Book Antiqua" pitchFamily="18" charset="0"/>
                  </a:rPr>
                  <a:t>[E</a:t>
                </a:r>
                <a:r>
                  <a:rPr lang="en-US" baseline="-25000" dirty="0" smtClean="0">
                    <a:latin typeface="Book Antiqua" pitchFamily="18" charset="0"/>
                  </a:rPr>
                  <a:t>t</a:t>
                </a:r>
                <a:r>
                  <a:rPr lang="en-US" dirty="0" smtClean="0">
                    <a:latin typeface="Book Antiqua" pitchFamily="18" charset="0"/>
                  </a:rPr>
                  <a:t>];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dirty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effectLst/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en-US" sz="2400" b="1" i="0"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0">
                          <a:effectLst/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effectLst/>
                                  <a:latin typeface="Cambria Math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400" b="1" i="0" smtClean="0">
                                  <a:effectLst/>
                                  <a:latin typeface="Cambria Math"/>
                                </a:rPr>
                                <m:t>𝐦𝐚𝐱</m:t>
                              </m:r>
                            </m:sub>
                          </m:sSub>
                          <m:r>
                            <a:rPr lang="en-US" sz="2400" b="1" i="0" smtClean="0"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effectLst/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effectLst/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effectLst/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>
                                  <a:effectLst/>
                                  <a:latin typeface="Cambria Math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 i="0" dirty="0">
                                  <a:effectLst/>
                                  <a:latin typeface="Cambria Math"/>
                                </a:rPr>
                                <m:t>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b="1" i="0" dirty="0" smtClean="0">
                              <a:effectLst/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effectLst/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sz="2400" b="1" i="0" dirty="0">
                              <a:effectLst/>
                              <a:latin typeface="Cambria Math"/>
                            </a:rPr>
                            <m:t>[</m:t>
                          </m:r>
                          <m:r>
                            <a:rPr lang="en-US" sz="2400" b="1" i="0" dirty="0">
                              <a:effectLst/>
                              <a:latin typeface="Cambria Math"/>
                            </a:rPr>
                            <m:t>𝐒</m:t>
                          </m:r>
                          <m:r>
                            <a:rPr lang="en-US" sz="2400" b="1" i="0" dirty="0">
                              <a:effectLst/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200" b="1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200" b="1" dirty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600" dirty="0" err="1" smtClean="0">
                    <a:latin typeface="Book Antiqua" pitchFamily="18" charset="0"/>
                  </a:rPr>
                  <a:t>Michaelis-Menten</a:t>
                </a:r>
                <a:r>
                  <a:rPr lang="en-US" sz="2600" dirty="0" smtClean="0">
                    <a:latin typeface="Book Antiqua" pitchFamily="18" charset="0"/>
                  </a:rPr>
                  <a:t> equation for a one-substrate enzyme-catalyzed reaction.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600" dirty="0">
                  <a:latin typeface="Book Antiqua" pitchFamily="18" charset="0"/>
                </a:endParaRP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smtClean="0">
                    <a:latin typeface="Book Antiqua" pitchFamily="18" charset="0"/>
                  </a:rPr>
                  <a:t>K</a:t>
                </a:r>
                <a:r>
                  <a:rPr lang="en-US" sz="2600" baseline="-25000" dirty="0" smtClean="0">
                    <a:latin typeface="Book Antiqua" pitchFamily="18" charset="0"/>
                  </a:rPr>
                  <a:t>m </a:t>
                </a:r>
                <a:r>
                  <a:rPr lang="en-US" sz="2600" dirty="0" smtClean="0">
                    <a:latin typeface="Book Antiqua" pitchFamily="18" charset="0"/>
                  </a:rPr>
                  <a:t>has units of M</a:t>
                </a: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sz="2600" dirty="0" smtClean="0">
                  <a:latin typeface="Book Antiqua" pitchFamily="18" charset="0"/>
                </a:endParaRP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err="1" smtClean="0">
                    <a:latin typeface="Book Antiqua" pitchFamily="18" charset="0"/>
                  </a:rPr>
                  <a:t>V</a:t>
                </a:r>
                <a:r>
                  <a:rPr lang="en-US" sz="2600" baseline="-25000" dirty="0" err="1" smtClean="0">
                    <a:latin typeface="Book Antiqua" pitchFamily="18" charset="0"/>
                  </a:rPr>
                  <a:t>max</a:t>
                </a:r>
                <a:r>
                  <a:rPr lang="en-US" sz="2600" dirty="0" smtClean="0">
                    <a:latin typeface="Book Antiqua" pitchFamily="18" charset="0"/>
                  </a:rPr>
                  <a:t> has units of Ms</a:t>
                </a:r>
                <a:r>
                  <a:rPr lang="en-US" sz="2600" baseline="30000" dirty="0" smtClean="0">
                    <a:latin typeface="Book Antiqua" pitchFamily="18" charset="0"/>
                  </a:rPr>
                  <a:t>-1</a:t>
                </a:r>
                <a:endParaRPr lang="en-US" sz="26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763000" cy="5715000"/>
              </a:xfrm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5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6I. V</a:t>
            </a:r>
            <a:r>
              <a:rPr lang="en-US" sz="2800" baseline="-25000" dirty="0" smtClean="0">
                <a:latin typeface="Book Antiqua" pitchFamily="18" charset="0"/>
              </a:rPr>
              <a:t>0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=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/2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763000" cy="5715000"/>
              </a:xfrm>
            </p:spPr>
            <p:txBody>
              <a:bodyPr>
                <a:noAutofit/>
              </a:bodyPr>
              <a:lstStyle/>
              <a:p>
                <a:pPr marL="457200" lvl="1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effectLst/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effectLst/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0" smtClean="0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600" b="0" i="0">
                          <a:effectLst/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sz="26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effectLst/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effectLst/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  <m:r>
                            <a:rPr lang="en-US" sz="2600" b="0" i="0" smtClean="0"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effectLst/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effectLst/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effectLst/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 dirty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dirty="0">
                                  <a:effectLst/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dirty="0">
                                  <a:effectLst/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b="0" i="0" dirty="0" smtClean="0">
                              <a:effectLst/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effectLst/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sz="2600" b="0" i="0" dirty="0">
                              <a:effectLst/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600" b="0" i="0" dirty="0">
                              <a:effectLst/>
                              <a:latin typeface="Cambria Math"/>
                            </a:rPr>
                            <m:t>S</m:t>
                          </m:r>
                          <m:r>
                            <a:rPr lang="en-US" sz="2600" b="0" i="0" dirty="0">
                              <a:effectLst/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600" dirty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6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en-US" sz="26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600" b="1" dirty="0" smtClean="0">
                  <a:latin typeface="Book Antiqua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Solve for K</a:t>
                </a:r>
                <a:r>
                  <a:rPr lang="en-US" sz="2600" baseline="-25000" dirty="0" smtClean="0">
                    <a:latin typeface="Book Antiqua" pitchFamily="18" charset="0"/>
                  </a:rPr>
                  <a:t>m.</a:t>
                </a:r>
                <a:endParaRPr lang="en-US" sz="2600" dirty="0" smtClean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600" dirty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K</a:t>
                </a:r>
                <a:r>
                  <a:rPr lang="en-US" sz="2600" baseline="-25000" dirty="0" smtClean="0">
                    <a:latin typeface="Book Antiqua" pitchFamily="18" charset="0"/>
                  </a:rPr>
                  <a:t>m</a:t>
                </a:r>
                <a:r>
                  <a:rPr lang="en-US" sz="2600" dirty="0" smtClean="0">
                    <a:latin typeface="Book Antiqua" pitchFamily="18" charset="0"/>
                  </a:rPr>
                  <a:t>   +   [S]   =   2[S]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600" dirty="0">
                  <a:latin typeface="Book Antiqua" pitchFamily="18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K</a:t>
                </a:r>
                <a:r>
                  <a:rPr lang="en-US" sz="2600" baseline="-25000" dirty="0" smtClean="0">
                    <a:latin typeface="Book Antiqua" pitchFamily="18" charset="0"/>
                  </a:rPr>
                  <a:t>m</a:t>
                </a:r>
                <a:r>
                  <a:rPr lang="en-US" sz="2600" dirty="0" smtClean="0">
                    <a:latin typeface="Book Antiqua" pitchFamily="18" charset="0"/>
                  </a:rPr>
                  <a:t>   =   [S]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en-US" sz="2600" dirty="0">
                  <a:latin typeface="Book Antiqua" pitchFamily="18" charset="0"/>
                </a:endParaRPr>
              </a:p>
              <a:p>
                <a:pPr lvl="1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smtClean="0">
                    <a:latin typeface="Book Antiqua" pitchFamily="18" charset="0"/>
                  </a:rPr>
                  <a:t>K</a:t>
                </a:r>
                <a:r>
                  <a:rPr lang="en-US" sz="2600" baseline="-25000" dirty="0" smtClean="0">
                    <a:latin typeface="Book Antiqua" pitchFamily="18" charset="0"/>
                  </a:rPr>
                  <a:t>m</a:t>
                </a:r>
                <a:r>
                  <a:rPr lang="en-US" sz="2600" dirty="0" smtClean="0">
                    <a:latin typeface="Book Antiqua" pitchFamily="18" charset="0"/>
                  </a:rPr>
                  <a:t> equals the substrate concentration at which V</a:t>
                </a:r>
                <a:r>
                  <a:rPr lang="en-US" sz="2600" baseline="-25000" dirty="0" smtClean="0">
                    <a:latin typeface="Book Antiqua" pitchFamily="18" charset="0"/>
                  </a:rPr>
                  <a:t>0</a:t>
                </a:r>
                <a:r>
                  <a:rPr lang="en-US" sz="2600" dirty="0" smtClean="0">
                    <a:latin typeface="Book Antiqua" pitchFamily="18" charset="0"/>
                  </a:rPr>
                  <a:t> is half the maximal velocity.</a:t>
                </a:r>
                <a:endParaRPr lang="en-US" sz="26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763000" cy="5715000"/>
              </a:xfrm>
              <a:blipFill rotWithShape="1">
                <a:blip r:embed="rId2"/>
                <a:stretch>
                  <a:fillRect b="-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3400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Although derived for a simple two-step (one substrate) reaction mechanism, the </a:t>
            </a:r>
            <a:r>
              <a:rPr lang="en-US" sz="2600" dirty="0" err="1" smtClean="0">
                <a:latin typeface="Book Antiqua" pitchFamily="18" charset="0"/>
              </a:rPr>
              <a:t>Michaelis-Menten</a:t>
            </a:r>
            <a:r>
              <a:rPr lang="en-US" sz="2600" dirty="0" smtClean="0">
                <a:latin typeface="Book Antiqua" pitchFamily="18" charset="0"/>
              </a:rPr>
              <a:t> equation can be applied to enzymes  that catalyze reactions with several steps.</a:t>
            </a:r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600" dirty="0">
              <a:latin typeface="Book Antiqua" pitchFamily="18" charset="0"/>
            </a:endParaRPr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The real meaning of K</a:t>
            </a:r>
            <a:r>
              <a:rPr lang="en-US" sz="2600" baseline="-25000" dirty="0" smtClean="0">
                <a:latin typeface="Book Antiqua" pitchFamily="18" charset="0"/>
              </a:rPr>
              <a:t>m</a:t>
            </a:r>
            <a:r>
              <a:rPr lang="en-US" sz="2600" dirty="0" smtClean="0">
                <a:latin typeface="Book Antiqua" pitchFamily="18" charset="0"/>
              </a:rPr>
              <a:t> and </a:t>
            </a:r>
            <a:r>
              <a:rPr lang="en-US" sz="2600" dirty="0" err="1" smtClean="0">
                <a:latin typeface="Book Antiqua" pitchFamily="18" charset="0"/>
              </a:rPr>
              <a:t>V</a:t>
            </a:r>
            <a:r>
              <a:rPr lang="en-US" sz="2600" baseline="-25000" dirty="0" err="1" smtClean="0">
                <a:latin typeface="Book Antiqua" pitchFamily="18" charset="0"/>
              </a:rPr>
              <a:t>max</a:t>
            </a:r>
            <a:r>
              <a:rPr lang="en-US" sz="2600" dirty="0" smtClean="0">
                <a:latin typeface="Book Antiqua" pitchFamily="18" charset="0"/>
              </a:rPr>
              <a:t> can differ for different enzymes.</a:t>
            </a:r>
            <a:endParaRPr lang="en-US" sz="2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Book Antiqua" pitchFamily="18" charset="0"/>
              </a:rPr>
              <a:t>A. </a:t>
            </a:r>
            <a:r>
              <a:rPr lang="en-US" sz="2600" dirty="0">
                <a:latin typeface="Book Antiqua" pitchFamily="18" charset="0"/>
                <a:cs typeface="Calibri" pitchFamily="34" charset="0"/>
              </a:rPr>
              <a:t>Nonlinear </a:t>
            </a:r>
            <a:r>
              <a:rPr lang="en-US" sz="2600" dirty="0" err="1">
                <a:latin typeface="Book Antiqua" pitchFamily="18" charset="0"/>
                <a:cs typeface="Calibri" pitchFamily="34" charset="0"/>
              </a:rPr>
              <a:t>Michaelis-Menten</a:t>
            </a:r>
            <a:r>
              <a:rPr lang="en-US" sz="2600" dirty="0">
                <a:latin typeface="Book Antiqua" pitchFamily="18" charset="0"/>
                <a:cs typeface="Calibri" pitchFamily="34" charset="0"/>
              </a:rPr>
              <a:t> plot should be used to </a:t>
            </a:r>
            <a:br>
              <a:rPr lang="en-US" sz="2600" dirty="0">
                <a:latin typeface="Book Antiqua" pitchFamily="18" charset="0"/>
                <a:cs typeface="Calibri" pitchFamily="34" charset="0"/>
              </a:rPr>
            </a:br>
            <a:r>
              <a:rPr lang="en-US" sz="2600" dirty="0">
                <a:latin typeface="Book Antiqua" pitchFamily="18" charset="0"/>
                <a:cs typeface="Calibri" pitchFamily="34" charset="0"/>
              </a:rPr>
              <a:t>     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calculate </a:t>
            </a:r>
            <a:r>
              <a:rPr lang="en-US" sz="2600" dirty="0">
                <a:latin typeface="Book Antiqua" pitchFamily="18" charset="0"/>
                <a:cs typeface="Calibri" pitchFamily="34" charset="0"/>
              </a:rPr>
              <a:t>parameters K</a:t>
            </a:r>
            <a:r>
              <a:rPr lang="en-US" sz="2600" baseline="-25000" dirty="0">
                <a:latin typeface="Book Antiqua" pitchFamily="18" charset="0"/>
                <a:cs typeface="Calibri" pitchFamily="34" charset="0"/>
              </a:rPr>
              <a:t>m</a:t>
            </a:r>
            <a:r>
              <a:rPr lang="en-US" sz="2600" dirty="0">
                <a:latin typeface="Book Antiqua" pitchFamily="18" charset="0"/>
                <a:cs typeface="Calibri" pitchFamily="34" charset="0"/>
              </a:rPr>
              <a:t> and </a:t>
            </a:r>
            <a:r>
              <a:rPr lang="en-US" sz="2600" dirty="0" err="1">
                <a:latin typeface="Book Antiqua" pitchFamily="18" charset="0"/>
                <a:cs typeface="Calibri" pitchFamily="34" charset="0"/>
              </a:rPr>
              <a:t>V</a:t>
            </a:r>
            <a:r>
              <a:rPr lang="en-US" sz="2600" baseline="-25000" dirty="0" err="1">
                <a:latin typeface="Book Antiqua" pitchFamily="18" charset="0"/>
                <a:cs typeface="Calibri" pitchFamily="34" charset="0"/>
              </a:rPr>
              <a:t>max</a:t>
            </a:r>
            <a:r>
              <a:rPr lang="en-US" sz="2600" dirty="0">
                <a:latin typeface="Book Antiqua" pitchFamily="18" charset="0"/>
                <a:cs typeface="Calibri" pitchFamily="34" charset="0"/>
              </a:rPr>
              <a:t>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0"/>
          <a:stretch/>
        </p:blipFill>
        <p:spPr bwMode="auto">
          <a:xfrm>
            <a:off x="2057400" y="2574723"/>
            <a:ext cx="5136850" cy="413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Understanding Enzyme Function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Understanding what role an enzyme plays and how it executes this role requires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Knowledge of the three-dimensional structure of the protein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Sequence homology can be very telling  of the class of enzyme a protein belongs to.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structure of the protein in complex with its substrate can highlight important AA for catalysis.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Determining the rate of the enzyme catalyzed reaction through </a:t>
            </a:r>
            <a:r>
              <a:rPr lang="en-US" sz="2800" b="1" dirty="0" smtClean="0">
                <a:latin typeface="Book Antiqua" pitchFamily="18" charset="0"/>
              </a:rPr>
              <a:t>enzyme kinetics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Investigate how the rate is effected by experimental parameters.</a:t>
            </a: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B. 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Linearized </a:t>
                </a:r>
                <a:r>
                  <a:rPr lang="en-US" sz="2600" dirty="0">
                    <a:latin typeface="Book Antiqua" pitchFamily="18" charset="0"/>
                    <a:cs typeface="Calibri" pitchFamily="34" charset="0"/>
                  </a:rPr>
                  <a:t>double-reciprocal plot is good for 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/>
                </a:r>
                <a:br>
                  <a:rPr lang="en-US" sz="2600" dirty="0" smtClean="0">
                    <a:latin typeface="Book Antiqua" pitchFamily="18" charset="0"/>
                    <a:cs typeface="Calibri" pitchFamily="34" charset="0"/>
                  </a:rPr>
                </a:b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     analysis of </a:t>
                </a:r>
                <a:r>
                  <a:rPr lang="en-US" sz="2600" dirty="0">
                    <a:latin typeface="Book Antiqua" pitchFamily="18" charset="0"/>
                    <a:cs typeface="Calibri" pitchFamily="34" charset="0"/>
                  </a:rPr>
                  <a:t>two-substrate data or inhibition. </a:t>
                </a:r>
                <a:endParaRPr lang="en-US" sz="2600" dirty="0" smtClean="0">
                  <a:latin typeface="Book Antiqua" pitchFamily="18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Book Antiqua" pitchFamily="18" charset="0"/>
                  <a:cs typeface="Calibri" pitchFamily="34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600" dirty="0" err="1" smtClean="0">
                    <a:latin typeface="Book Antiqua" pitchFamily="18" charset="0"/>
                    <a:cs typeface="Calibri" pitchFamily="34" charset="0"/>
                  </a:rPr>
                  <a:t>Lineweaver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-Burk Equation</a:t>
                </a:r>
              </a:p>
              <a:p>
                <a:pPr lvl="1">
                  <a:buFont typeface="Wingdings" pitchFamily="2" charset="2"/>
                  <a:buChar char="§"/>
                </a:pPr>
                <a:endParaRPr lang="en-US" sz="2600" dirty="0" smtClean="0">
                  <a:latin typeface="Book Antiqua" pitchFamily="18" charset="0"/>
                  <a:cs typeface="Calibri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600" b="0" i="0" smtClean="0">
                          <a:latin typeface="Cambria Math"/>
                        </a:rPr>
                        <m:t>  =  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  <m:r>
                            <a:rPr lang="en-US" sz="2600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600" b="0" i="0" smtClean="0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600" b="0" i="0" smtClean="0">
                          <a:latin typeface="Cambria Math"/>
                        </a:rPr>
                        <m:t>  +  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>
                  <a:latin typeface="Book Antiqua" pitchFamily="18" charset="0"/>
                  <a:cs typeface="Calibri" pitchFamily="34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 </a:t>
                </a:r>
                <a:endParaRPr lang="en-US" sz="26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2"/>
                <a:stretch>
                  <a:fillRect l="-1247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"/>
          <a:stretch/>
        </p:blipFill>
        <p:spPr bwMode="auto">
          <a:xfrm>
            <a:off x="2168525" y="1630680"/>
            <a:ext cx="4806950" cy="47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724400"/>
            <a:ext cx="1939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ook Antiqua" pitchFamily="18" charset="0"/>
              </a:rPr>
              <a:t>X-intercept</a:t>
            </a:r>
            <a:endParaRPr lang="en-US" sz="2600" dirty="0"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76400" y="5216843"/>
            <a:ext cx="762000" cy="34575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C. K</a:t>
            </a:r>
            <a:r>
              <a:rPr lang="en-US" sz="2600" baseline="-25000" dirty="0" smtClean="0">
                <a:latin typeface="Book Antiqua" pitchFamily="18" charset="0"/>
                <a:cs typeface="Calibri" pitchFamily="34" charset="0"/>
              </a:rPr>
              <a:t>m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 can vary from enzyme to enzyme.</a:t>
            </a:r>
          </a:p>
          <a:p>
            <a:pPr marL="457200" lvl="1" indent="0">
              <a:buNone/>
            </a:pPr>
            <a:endParaRPr lang="en-US" sz="2200" dirty="0">
              <a:latin typeface="Book Antiqua" pitchFamily="18" charset="0"/>
              <a:cs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</a:rPr>
              <a:t> </a:t>
            </a:r>
            <a:endParaRPr lang="en-US" sz="2600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771650"/>
            <a:ext cx="85153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4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>
                <a:norm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For reactions with two steps (one substrate):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sz="2600" dirty="0" smtClean="0">
                  <a:latin typeface="Book Antiqua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</a:rPr>
                        <m:t>  =  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600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 smtClean="0">
                              <a:latin typeface="Cambria Math"/>
                            </a:rPr>
                            <m:t>  +   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600" b="0" i="0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6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 smtClean="0">
                  <a:latin typeface="Book Antiqua" pitchFamily="18" charset="0"/>
                  <a:cs typeface="Calibri" pitchFamily="34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sz="2600" dirty="0">
                  <a:latin typeface="Book Antiqua" pitchFamily="18" charset="0"/>
                  <a:cs typeface="Calibri" pitchFamily="34" charset="0"/>
                </a:endParaRPr>
              </a:p>
              <a:p>
                <a:pPr marL="342900" lvl="1" indent="-3429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When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2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 is rate limiting,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2 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&lt;&lt;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-1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,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m  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 =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-1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/k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1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;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600" dirty="0">
                    <a:latin typeface="Book Antiqua" pitchFamily="18" charset="0"/>
                    <a:cs typeface="Calibri" pitchFamily="34" charset="0"/>
                  </a:rPr>
                  <a:t> 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   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m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 then represents a </a:t>
                </a:r>
                <a:r>
                  <a:rPr lang="en-US" sz="2600" b="1" dirty="0" smtClean="0">
                    <a:latin typeface="Book Antiqua" pitchFamily="18" charset="0"/>
                    <a:cs typeface="Calibri" pitchFamily="34" charset="0"/>
                  </a:rPr>
                  <a:t>dissociation constant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sz="2600" b="1" dirty="0" smtClean="0">
                  <a:latin typeface="Book Antiqua" pitchFamily="18" charset="0"/>
                  <a:cs typeface="Calibri" pitchFamily="34" charset="0"/>
                </a:endParaRPr>
              </a:p>
              <a:p>
                <a:pPr marL="342900" lvl="1" indent="-3429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But this condition is not true for most enzymes</a:t>
                </a:r>
              </a:p>
              <a:p>
                <a:pPr marL="857250" lvl="2" indent="-457200">
                  <a:spcBef>
                    <a:spcPts val="0"/>
                  </a:spcBef>
                </a:pP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2 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&gt; 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-1</a:t>
                </a:r>
              </a:p>
              <a:p>
                <a:pPr marL="857250" lvl="2" indent="-457200">
                  <a:spcBef>
                    <a:spcPts val="0"/>
                  </a:spcBef>
                </a:pP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k</a:t>
                </a:r>
                <a:r>
                  <a:rPr lang="en-US" sz="2600" baseline="-25000" dirty="0" smtClean="0">
                    <a:latin typeface="Book Antiqua" pitchFamily="18" charset="0"/>
                    <a:cs typeface="Calibri" pitchFamily="34" charset="0"/>
                  </a:rPr>
                  <a:t>2</a:t>
                </a:r>
                <a:r>
                  <a:rPr lang="en-US" sz="2600" dirty="0" smtClean="0">
                    <a:latin typeface="Book Antiqua" pitchFamily="18" charset="0"/>
                    <a:cs typeface="Calibri" pitchFamily="34" charset="0"/>
                  </a:rPr>
                  <a:t> ~ </a:t>
                </a:r>
                <a:r>
                  <a:rPr lang="en-US" sz="2600" dirty="0">
                    <a:latin typeface="Book Antiqua" pitchFamily="18" charset="0"/>
                    <a:cs typeface="Calibri" pitchFamily="34" charset="0"/>
                  </a:rPr>
                  <a:t>k</a:t>
                </a:r>
                <a:r>
                  <a:rPr lang="en-US" sz="2600" baseline="-25000" dirty="0">
                    <a:latin typeface="Book Antiqua" pitchFamily="18" charset="0"/>
                    <a:cs typeface="Calibri" pitchFamily="34" charset="0"/>
                  </a:rPr>
                  <a:t>-1</a:t>
                </a:r>
                <a:endParaRPr lang="en-US" sz="2600" dirty="0">
                  <a:latin typeface="Book Antiqua" pitchFamily="18" charset="0"/>
                  <a:cs typeface="Calibri" pitchFamily="34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Book Antiqua" pitchFamily="18" charset="0"/>
                  </a:rPr>
                  <a:t> </a:t>
                </a:r>
                <a:endParaRPr lang="en-US" sz="26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2"/>
                <a:stretch>
                  <a:fillRect l="-1247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9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600" dirty="0">
                <a:latin typeface="Book Antiqua" pitchFamily="18" charset="0"/>
                <a:cs typeface="Calibri" pitchFamily="34" charset="0"/>
              </a:rPr>
              <a:t>D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. </a:t>
            </a:r>
            <a:r>
              <a:rPr lang="en-US" sz="2600" dirty="0" err="1" smtClean="0">
                <a:latin typeface="Book Antiqua" pitchFamily="18" charset="0"/>
                <a:cs typeface="Calibri" pitchFamily="34" charset="0"/>
              </a:rPr>
              <a:t>V</a:t>
            </a:r>
            <a:r>
              <a:rPr lang="en-US" sz="2600" baseline="-25000" dirty="0" err="1" smtClean="0">
                <a:latin typeface="Book Antiqua" pitchFamily="18" charset="0"/>
                <a:cs typeface="Calibri" pitchFamily="34" charset="0"/>
              </a:rPr>
              <a:t>max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 can vary from enzyme to enzyme.</a:t>
            </a:r>
          </a:p>
          <a:p>
            <a:pPr marL="457200" lvl="1" indent="0">
              <a:buNone/>
            </a:pPr>
            <a:endParaRPr lang="en-US" sz="1000" dirty="0">
              <a:latin typeface="Book Antiqua" pitchFamily="18" charset="0"/>
              <a:cs typeface="Calibri" pitchFamily="34" charset="0"/>
            </a:endParaRPr>
          </a:p>
          <a:p>
            <a:pPr marL="857250" lvl="2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For a two-step reaction (one substrate), 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2600" dirty="0">
                <a:latin typeface="Book Antiqua" pitchFamily="18" charset="0"/>
                <a:cs typeface="Calibri" pitchFamily="34" charset="0"/>
              </a:rPr>
              <a:t> 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     </a:t>
            </a:r>
            <a:r>
              <a:rPr lang="en-US" sz="2600" dirty="0" err="1" smtClean="0">
                <a:latin typeface="Book Antiqua" pitchFamily="18" charset="0"/>
                <a:cs typeface="Calibri" pitchFamily="34" charset="0"/>
              </a:rPr>
              <a:t>V</a:t>
            </a:r>
            <a:r>
              <a:rPr lang="en-US" sz="2600" baseline="-25000" dirty="0" err="1" smtClean="0">
                <a:latin typeface="Book Antiqua" pitchFamily="18" charset="0"/>
                <a:cs typeface="Calibri" pitchFamily="34" charset="0"/>
              </a:rPr>
              <a:t>max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 = k</a:t>
            </a:r>
            <a:r>
              <a:rPr lang="en-US" sz="2600" baseline="-25000" dirty="0" smtClean="0">
                <a:latin typeface="Book Antiqua" pitchFamily="18" charset="0"/>
                <a:cs typeface="Calibri" pitchFamily="34" charset="0"/>
              </a:rPr>
              <a:t>2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[E</a:t>
            </a:r>
            <a:r>
              <a:rPr lang="en-US" sz="2600" baseline="-25000" dirty="0" smtClean="0">
                <a:latin typeface="Book Antiqua" pitchFamily="18" charset="0"/>
                <a:cs typeface="Calibri" pitchFamily="34" charset="0"/>
              </a:rPr>
              <a:t>t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] where k</a:t>
            </a:r>
            <a:r>
              <a:rPr lang="en-US" sz="2600" baseline="-25000" dirty="0" smtClean="0">
                <a:latin typeface="Book Antiqua" pitchFamily="18" charset="0"/>
                <a:cs typeface="Calibri" pitchFamily="34" charset="0"/>
              </a:rPr>
              <a:t>2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 is rate limiting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857250" lvl="2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The number of reaction steps and the identity of the rate-limiting step(s) can vary from enzyme to enzyme.</a:t>
            </a:r>
          </a:p>
          <a:p>
            <a:pPr marL="857250" lvl="2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600" dirty="0">
              <a:latin typeface="Book Antiqua" pitchFamily="18" charset="0"/>
            </a:endParaRPr>
          </a:p>
          <a:p>
            <a:pPr marL="857250" lvl="2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600" dirty="0" smtClean="0">
              <a:latin typeface="Book Antiqua" pitchFamily="18" charset="0"/>
            </a:endParaRPr>
          </a:p>
          <a:p>
            <a:pPr marL="400050" lvl="2" indent="0">
              <a:spcBef>
                <a:spcPts val="0"/>
              </a:spcBef>
              <a:buNone/>
            </a:pPr>
            <a:endParaRPr lang="en-US" sz="2600" dirty="0" smtClean="0">
              <a:latin typeface="Book Antiqua" pitchFamily="18" charset="0"/>
            </a:endParaRPr>
          </a:p>
          <a:p>
            <a:pPr marL="400050" lvl="2" indent="0">
              <a:spcBef>
                <a:spcPts val="0"/>
              </a:spcBef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  <a:r>
              <a:rPr lang="en-US" sz="2600" dirty="0" smtClean="0">
                <a:latin typeface="Book Antiqua" pitchFamily="18" charset="0"/>
              </a:rPr>
              <a:t>     It is useful to define a general rate constant, </a:t>
            </a:r>
            <a:r>
              <a:rPr lang="en-US" sz="2600" b="1" dirty="0" err="1" smtClean="0">
                <a:latin typeface="Book Antiqua" pitchFamily="18" charset="0"/>
              </a:rPr>
              <a:t>k</a:t>
            </a:r>
            <a:r>
              <a:rPr lang="en-US" sz="2600" b="1" baseline="-25000" dirty="0" err="1" smtClean="0">
                <a:latin typeface="Book Antiqua" pitchFamily="18" charset="0"/>
              </a:rPr>
              <a:t>cat</a:t>
            </a:r>
            <a:r>
              <a:rPr lang="en-US" sz="2600" dirty="0" smtClean="0">
                <a:latin typeface="Book Antiqua" pitchFamily="18" charset="0"/>
              </a:rPr>
              <a:t>, </a:t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  to describe the limiting rate of any enzyme-</a:t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  catalyzed reaction at saturation.</a:t>
            </a:r>
            <a:endParaRPr lang="en-US" sz="26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66253" y="4267200"/>
                <a:ext cx="48441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+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53" y="4267200"/>
                <a:ext cx="484414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124200" y="4419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4572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44958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39125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5720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k-</a:t>
            </a:r>
            <a:r>
              <a:rPr lang="en-US" sz="2200" baseline="-25000" dirty="0" smtClean="0">
                <a:latin typeface="Book Antiqua" pitchFamily="18" charset="0"/>
              </a:rPr>
              <a:t>1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0386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>
                <a:latin typeface="Book Antiqua" pitchFamily="18" charset="0"/>
              </a:rPr>
              <a:t>3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9125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endParaRPr lang="en-US" sz="2200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4598313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k-</a:t>
            </a:r>
            <a:r>
              <a:rPr lang="en-US" sz="2200" baseline="-25000" dirty="0">
                <a:latin typeface="Book Antiqua" pitchFamily="18" charset="0"/>
              </a:rPr>
              <a:t>2</a:t>
            </a:r>
            <a:endParaRPr lang="en-US" sz="2200" dirty="0">
              <a:latin typeface="Book Antiqua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91000" y="4419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4572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>
                <a:norm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Book Antiqua" pitchFamily="18" charset="0"/>
                    <a:cs typeface="Calibri" pitchFamily="34" charset="0"/>
                  </a:rPr>
                  <a:t>V</a:t>
                </a:r>
                <a:r>
                  <a:rPr lang="en-US" sz="2400" baseline="-25000" dirty="0" err="1">
                    <a:latin typeface="Book Antiqua" pitchFamily="18" charset="0"/>
                    <a:cs typeface="Calibri" pitchFamily="34" charset="0"/>
                  </a:rPr>
                  <a:t>max</a:t>
                </a:r>
                <a:r>
                  <a:rPr lang="en-US" sz="2400" dirty="0">
                    <a:latin typeface="Book Antiqua" pitchFamily="18" charset="0"/>
                    <a:cs typeface="Calibri" pitchFamily="34" charset="0"/>
                  </a:rPr>
                  <a:t> = </a:t>
                </a:r>
                <a:r>
                  <a:rPr lang="en-US" sz="2400" dirty="0" err="1" smtClean="0">
                    <a:latin typeface="Book Antiqua" pitchFamily="18" charset="0"/>
                    <a:cs typeface="Calibri" pitchFamily="34" charset="0"/>
                  </a:rPr>
                  <a:t>k</a:t>
                </a:r>
                <a:r>
                  <a:rPr lang="en-US" sz="2400" baseline="-25000" dirty="0" err="1" smtClean="0">
                    <a:latin typeface="Book Antiqua" pitchFamily="18" charset="0"/>
                    <a:cs typeface="Calibri" pitchFamily="34" charset="0"/>
                  </a:rPr>
                  <a:t>cat</a:t>
                </a:r>
                <a:r>
                  <a:rPr lang="en-US" sz="2400" dirty="0" smtClean="0">
                    <a:latin typeface="Book Antiqua" pitchFamily="18" charset="0"/>
                    <a:cs typeface="Calibri" pitchFamily="34" charset="0"/>
                  </a:rPr>
                  <a:t>[E</a:t>
                </a:r>
                <a:r>
                  <a:rPr lang="en-US" sz="2400" baseline="-25000" dirty="0" smtClean="0">
                    <a:latin typeface="Book Antiqua" pitchFamily="18" charset="0"/>
                    <a:cs typeface="Calibri" pitchFamily="34" charset="0"/>
                  </a:rPr>
                  <a:t>t</a:t>
                </a:r>
                <a:r>
                  <a:rPr lang="en-US" sz="2400" dirty="0">
                    <a:latin typeface="Book Antiqua" pitchFamily="18" charset="0"/>
                    <a:cs typeface="Calibri" pitchFamily="34" charset="0"/>
                  </a:rPr>
                  <a:t>]</a:t>
                </a:r>
                <a:endParaRPr lang="en-US" sz="2400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en-US" sz="2400" b="1" i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0"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/>
                                </a:rPr>
                                <m:t>𝐜𝐚𝐭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/>
                                </a:rPr>
                                <m:t>𝐭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/>
                            </a:rPr>
                            <m:t>]</m:t>
                          </m:r>
                          <m:r>
                            <a:rPr lang="en-US" sz="2400" b="1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>
                                  <a:latin typeface="Cambria Math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 i="0" dirty="0">
                                  <a:latin typeface="Cambria Math"/>
                                </a:rPr>
                                <m:t>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b="1" i="0" dirty="0" smtClean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sz="2400" b="1" i="0" dirty="0">
                              <a:latin typeface="Cambria Math"/>
                            </a:rPr>
                            <m:t>[</m:t>
                          </m:r>
                          <m:r>
                            <a:rPr lang="en-US" sz="2400" b="1" i="0" dirty="0">
                              <a:latin typeface="Cambria Math"/>
                            </a:rPr>
                            <m:t>𝐒</m:t>
                          </m:r>
                          <m:r>
                            <a:rPr lang="en-US" sz="2400" b="1" i="0" dirty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latin typeface="Book Antiqua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sz="2400" b="1" dirty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err="1" smtClean="0">
                    <a:latin typeface="Book Antiqua" pitchFamily="18" charset="0"/>
                  </a:rPr>
                  <a:t>k</a:t>
                </a:r>
                <a:r>
                  <a:rPr lang="en-US" sz="2600" baseline="-25000" dirty="0" err="1" smtClean="0">
                    <a:latin typeface="Book Antiqua" pitchFamily="18" charset="0"/>
                  </a:rPr>
                  <a:t>cat</a:t>
                </a:r>
                <a:r>
                  <a:rPr lang="en-US" sz="2600" dirty="0" smtClean="0">
                    <a:latin typeface="Book Antiqua" pitchFamily="18" charset="0"/>
                  </a:rPr>
                  <a:t> is a first-order rate constant</a:t>
                </a: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sz="2600" dirty="0" smtClean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smtClean="0">
                    <a:latin typeface="Book Antiqua" pitchFamily="18" charset="0"/>
                  </a:rPr>
                  <a:t>It is called the </a:t>
                </a:r>
                <a:r>
                  <a:rPr lang="en-US" sz="2600" b="1" dirty="0" smtClean="0">
                    <a:latin typeface="Book Antiqua" pitchFamily="18" charset="0"/>
                  </a:rPr>
                  <a:t>turnover number</a:t>
                </a:r>
                <a:r>
                  <a:rPr lang="en-US" sz="2600" dirty="0" smtClean="0">
                    <a:latin typeface="Book Antiqua" pitchFamily="18" charset="0"/>
                  </a:rPr>
                  <a:t>: the number of substrate molecules converted to product in a given unit of time on a single enzyme molecule when the enzyme is saturated with substrate.</a:t>
                </a: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sz="2600" b="1" dirty="0" smtClean="0">
                  <a:latin typeface="Book Antiqua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600" b="1" dirty="0">
                    <a:latin typeface="Book Antiqua" pitchFamily="18" charset="0"/>
                  </a:rPr>
                  <a:t> </a:t>
                </a:r>
                <a:r>
                  <a:rPr lang="en-US" sz="2600" b="1" dirty="0" smtClean="0">
                    <a:latin typeface="Book Antiqua" pitchFamily="18" charset="0"/>
                  </a:rPr>
                  <a:t>        </a:t>
                </a:r>
                <a:r>
                  <a:rPr lang="en-US" sz="2600" dirty="0" err="1" smtClean="0">
                    <a:latin typeface="Book Antiqua" pitchFamily="18" charset="0"/>
                  </a:rPr>
                  <a:t>k</a:t>
                </a:r>
                <a:r>
                  <a:rPr lang="en-US" sz="2600" baseline="-25000" dirty="0" err="1" smtClean="0">
                    <a:latin typeface="Book Antiqua" pitchFamily="18" charset="0"/>
                  </a:rPr>
                  <a:t>cat</a:t>
                </a:r>
                <a:r>
                  <a:rPr lang="en-US" sz="2600" dirty="0" smtClean="0">
                    <a:latin typeface="Book Antiqua" pitchFamily="18" charset="0"/>
                  </a:rPr>
                  <a:t>,   substrate to product conversion </a:t>
                </a:r>
                <a:endParaRPr lang="en-US" sz="2600" b="1" dirty="0">
                  <a:latin typeface="Book Antiqua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600" b="1" dirty="0" smtClean="0">
                    <a:latin typeface="Book Antiqua" pitchFamily="18" charset="0"/>
                  </a:rPr>
                  <a:t>        </a:t>
                </a:r>
                <a:endParaRPr lang="en-US" sz="2600" b="1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2"/>
                <a:stretch>
                  <a:fillRect l="-1101" t="-768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066800" y="54102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5000" y="54102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>
                <a:norm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Book Antiqua" pitchFamily="18" charset="0"/>
                  </a:rPr>
                  <a:t>E. The best way to compare the catalytic efficiencies  of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different enzymes or the turnover of different substrates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by the same enzyme is to compare the ratio </a:t>
                </a:r>
                <a:r>
                  <a:rPr lang="en-US" sz="2400" dirty="0" err="1" smtClean="0">
                    <a:latin typeface="Book Antiqua" pitchFamily="18" charset="0"/>
                  </a:rPr>
                  <a:t>k</a:t>
                </a:r>
                <a:r>
                  <a:rPr lang="en-US" sz="2400" baseline="-25000" dirty="0" err="1" smtClean="0">
                    <a:latin typeface="Book Antiqua" pitchFamily="18" charset="0"/>
                  </a:rPr>
                  <a:t>cat</a:t>
                </a:r>
                <a:r>
                  <a:rPr lang="en-US" sz="2400" dirty="0" smtClean="0">
                    <a:latin typeface="Book Antiqua" pitchFamily="18" charset="0"/>
                  </a:rPr>
                  <a:t>/K</a:t>
                </a:r>
                <a:r>
                  <a:rPr lang="en-US" sz="2400" baseline="-25000" dirty="0" smtClean="0">
                    <a:latin typeface="Book Antiqua" pitchFamily="18" charset="0"/>
                  </a:rPr>
                  <a:t>m</a:t>
                </a:r>
                <a:r>
                  <a:rPr lang="en-US" sz="2400" dirty="0">
                    <a:latin typeface="Book Antiqua" pitchFamily="18" charset="0"/>
                  </a:rPr>
                  <a:t> </a:t>
                </a:r>
                <a:r>
                  <a:rPr lang="en-US" sz="2400" dirty="0" smtClean="0">
                    <a:latin typeface="Book Antiqua" pitchFamily="18" charset="0"/>
                  </a:rPr>
                  <a:t>(the </a:t>
                </a:r>
                <a:br>
                  <a:rPr lang="en-US" sz="2400" dirty="0" smtClean="0">
                    <a:latin typeface="Book Antiqua" pitchFamily="18" charset="0"/>
                  </a:rPr>
                </a:br>
                <a:r>
                  <a:rPr lang="en-US" sz="2400" dirty="0" smtClean="0">
                    <a:latin typeface="Book Antiqua" pitchFamily="18" charset="0"/>
                  </a:rPr>
                  <a:t>    </a:t>
                </a:r>
                <a:r>
                  <a:rPr lang="en-US" sz="2400" b="1" dirty="0" smtClean="0">
                    <a:latin typeface="Book Antiqua" pitchFamily="18" charset="0"/>
                  </a:rPr>
                  <a:t>specificity constant</a:t>
                </a:r>
                <a:r>
                  <a:rPr lang="en-US" sz="2400" dirty="0" smtClean="0">
                    <a:latin typeface="Book Antiqua" pitchFamily="18" charset="0"/>
                  </a:rPr>
                  <a:t>)</a:t>
                </a:r>
                <a:endParaRPr lang="en-US" sz="2400" b="1" dirty="0" smtClean="0">
                  <a:latin typeface="Book Antiqua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sz="1000" b="1" dirty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600" dirty="0" smtClean="0">
                    <a:latin typeface="Book Antiqua" pitchFamily="18" charset="0"/>
                  </a:rPr>
                  <a:t>When [S] &lt;&lt; K</a:t>
                </a:r>
                <a:r>
                  <a:rPr lang="en-US" sz="2600" baseline="-25000" dirty="0" smtClean="0">
                    <a:latin typeface="Book Antiqua" pitchFamily="18" charset="0"/>
                  </a:rPr>
                  <a:t>m</a:t>
                </a:r>
                <a:endParaRPr lang="en-US" sz="2600" dirty="0" smtClean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sz="1000" dirty="0" smtClean="0">
                  <a:latin typeface="Book Antiqua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en-US" sz="2400" b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𝐜𝐚𝐭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𝐭</m:t>
                              </m:r>
                            </m:sub>
                          </m:sSub>
                          <m:r>
                            <a:rPr lang="en-US" sz="2400" b="1">
                              <a:latin typeface="Cambria Math"/>
                            </a:rPr>
                            <m:t>]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dirty="0">
                                  <a:latin typeface="Cambria Math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 dirty="0">
                                  <a:latin typeface="Cambria Math"/>
                                </a:rPr>
                                <m:t>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b="1" i="0" dirty="0" smtClean="0">
                              <a:latin typeface="Cambria Math"/>
                            </a:rPr>
                            <m:t>             </m:t>
                          </m:r>
                        </m:den>
                      </m:f>
                    </m:oMath>
                  </m:oMathPara>
                </a14:m>
                <a:endParaRPr lang="en-US" sz="2600" b="1" dirty="0" smtClean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400" dirty="0" err="1" smtClean="0">
                    <a:latin typeface="Book Antiqua" pitchFamily="18" charset="0"/>
                  </a:rPr>
                  <a:t>k</a:t>
                </a:r>
                <a:r>
                  <a:rPr lang="en-US" sz="2400" baseline="-25000" dirty="0" err="1" smtClean="0">
                    <a:latin typeface="Book Antiqua" pitchFamily="18" charset="0"/>
                  </a:rPr>
                  <a:t>cat</a:t>
                </a:r>
                <a:r>
                  <a:rPr lang="en-US" sz="2400" dirty="0" smtClean="0">
                    <a:latin typeface="Book Antiqua" pitchFamily="18" charset="0"/>
                  </a:rPr>
                  <a:t>/K</a:t>
                </a:r>
                <a:r>
                  <a:rPr lang="en-US" sz="2400" baseline="-25000" dirty="0" smtClean="0">
                    <a:latin typeface="Book Antiqua" pitchFamily="18" charset="0"/>
                  </a:rPr>
                  <a:t>m </a:t>
                </a:r>
                <a:r>
                  <a:rPr lang="en-US" sz="2400" dirty="0" smtClean="0">
                    <a:latin typeface="Book Antiqua" pitchFamily="18" charset="0"/>
                  </a:rPr>
                  <a:t>is a second order rate constant.</a:t>
                </a: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sz="1000" dirty="0" smtClean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400" dirty="0" smtClean="0">
                    <a:latin typeface="Book Antiqua" pitchFamily="18" charset="0"/>
                  </a:rPr>
                  <a:t>There is an upper limit to </a:t>
                </a:r>
                <a:r>
                  <a:rPr lang="en-US" sz="2400" dirty="0" err="1" smtClean="0">
                    <a:latin typeface="Book Antiqua" pitchFamily="18" charset="0"/>
                  </a:rPr>
                  <a:t>k</a:t>
                </a:r>
                <a:r>
                  <a:rPr lang="en-US" sz="2400" baseline="-25000" dirty="0" err="1" smtClean="0">
                    <a:latin typeface="Book Antiqua" pitchFamily="18" charset="0"/>
                  </a:rPr>
                  <a:t>cat</a:t>
                </a:r>
                <a:r>
                  <a:rPr lang="en-US" sz="2400" dirty="0" smtClean="0">
                    <a:latin typeface="Book Antiqua" pitchFamily="18" charset="0"/>
                  </a:rPr>
                  <a:t>/K</a:t>
                </a:r>
                <a:r>
                  <a:rPr lang="en-US" sz="2400" baseline="-25000" dirty="0" smtClean="0">
                    <a:latin typeface="Book Antiqua" pitchFamily="18" charset="0"/>
                  </a:rPr>
                  <a:t>m</a:t>
                </a:r>
                <a:r>
                  <a:rPr lang="en-US" sz="2400" dirty="0" smtClean="0">
                    <a:latin typeface="Book Antiqua" pitchFamily="18" charset="0"/>
                  </a:rPr>
                  <a:t> imposed by the rate at which E and S can diffuse together in an aqueous solution. The diffusion-controlled limit is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Book Antiqua" pitchFamily="18" charset="0"/>
                  </a:rPr>
                  <a:t>      10</a:t>
                </a:r>
                <a:r>
                  <a:rPr lang="en-US" sz="2400" baseline="30000" dirty="0" smtClean="0">
                    <a:latin typeface="Book Antiqua" pitchFamily="18" charset="0"/>
                  </a:rPr>
                  <a:t>8</a:t>
                </a:r>
                <a:r>
                  <a:rPr lang="en-US" sz="2400" dirty="0" smtClean="0">
                    <a:latin typeface="Book Antiqua" pitchFamily="18" charset="0"/>
                  </a:rPr>
                  <a:t> to 10</a:t>
                </a:r>
                <a:r>
                  <a:rPr lang="en-US" sz="2400" baseline="30000" dirty="0" smtClean="0">
                    <a:latin typeface="Book Antiqua" pitchFamily="18" charset="0"/>
                  </a:rPr>
                  <a:t>9</a:t>
                </a:r>
                <a:r>
                  <a:rPr lang="en-US" sz="2400" dirty="0" smtClean="0">
                    <a:latin typeface="Book Antiqua" pitchFamily="18" charset="0"/>
                  </a:rPr>
                  <a:t> M</a:t>
                </a:r>
                <a:r>
                  <a:rPr lang="en-US" sz="2400" baseline="30000" dirty="0" smtClean="0">
                    <a:latin typeface="Book Antiqua" pitchFamily="18" charset="0"/>
                  </a:rPr>
                  <a:t>-1</a:t>
                </a:r>
                <a:r>
                  <a:rPr lang="en-US" sz="2400" dirty="0" smtClean="0">
                    <a:latin typeface="Book Antiqua" pitchFamily="18" charset="0"/>
                  </a:rPr>
                  <a:t>s</a:t>
                </a:r>
                <a:r>
                  <a:rPr lang="en-US" sz="2400" baseline="30000" dirty="0" smtClean="0">
                    <a:latin typeface="Book Antiqua" pitchFamily="18" charset="0"/>
                  </a:rPr>
                  <a:t>-1</a:t>
                </a:r>
                <a:r>
                  <a:rPr lang="en-US" sz="2400" dirty="0" smtClean="0">
                    <a:latin typeface="Book Antiqua" pitchFamily="18" charset="0"/>
                  </a:rPr>
                  <a:t>.</a:t>
                </a:r>
              </a:p>
              <a:p>
                <a:pPr marL="0" lvl="1" indent="0" algn="ctr"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Book Antiqua" pitchFamily="18" charset="0"/>
                  </a:rPr>
                  <a:t>E   +   S   →   ES   (diffusion-controlled)</a:t>
                </a:r>
                <a:endParaRPr lang="en-US" sz="3200" dirty="0">
                  <a:latin typeface="Book Antiqua" pitchFamily="18" charset="0"/>
                </a:endParaRPr>
              </a:p>
              <a:p>
                <a:pPr marL="457200" lvl="1" indent="-457200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sz="26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2"/>
                <a:stretch>
                  <a:fillRect l="-1101" t="-877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0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6II. Understanding the kinetic parameters K</a:t>
            </a:r>
            <a:r>
              <a:rPr lang="en-US" sz="2800" baseline="-25000" dirty="0" smtClean="0">
                <a:latin typeface="Book Antiqua" pitchFamily="18" charset="0"/>
              </a:rPr>
              <a:t>m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and </a:t>
            </a:r>
            <a:r>
              <a:rPr lang="en-US" sz="2800" dirty="0" err="1" smtClean="0">
                <a:latin typeface="Book Antiqua" pitchFamily="18" charset="0"/>
              </a:rPr>
              <a:t>V</a:t>
            </a:r>
            <a:r>
              <a:rPr lang="en-US" sz="2800" baseline="-25000" dirty="0" err="1" smtClean="0">
                <a:latin typeface="Book Antiqua" pitchFamily="18" charset="0"/>
              </a:rPr>
              <a:t>max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" y="2200275"/>
            <a:ext cx="8657844" cy="28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6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7</a:t>
            </a:r>
            <a:r>
              <a:rPr lang="en-US" sz="2800" dirty="0" smtClean="0">
                <a:latin typeface="Book Antiqua" pitchFamily="18" charset="0"/>
              </a:rPr>
              <a:t>. Two Substrate Reactions.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7423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For a two substrate reaction, the enzyme kinetic mechanism is made more complicated by the order of binding of substrates and release of products.</a:t>
            </a:r>
          </a:p>
          <a:p>
            <a:pPr>
              <a:buFontTx/>
              <a:buChar char="•"/>
              <a:defRPr/>
            </a:pPr>
            <a:endParaRPr lang="en-US" sz="2800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When two or more reactants are involved, enzyme kinetics analysis helps to distinguish between different kinetic mechanisms.</a:t>
            </a:r>
          </a:p>
          <a:p>
            <a:pPr marL="698500">
              <a:buFontTx/>
              <a:buChar char="–"/>
              <a:defRPr/>
            </a:pP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	Sequential mechanism</a:t>
            </a:r>
          </a:p>
          <a:p>
            <a:pPr marL="698500">
              <a:buFontTx/>
              <a:buChar char="–"/>
              <a:defRPr/>
            </a:pP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	Ping-Pong mechanism</a:t>
            </a:r>
          </a:p>
        </p:txBody>
      </p:sp>
    </p:spTree>
    <p:extLst>
      <p:ext uri="{BB962C8B-B14F-4D97-AF65-F5344CB8AC3E}">
        <p14:creationId xmlns:p14="http://schemas.microsoft.com/office/powerpoint/2010/main" val="5174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7</a:t>
            </a:r>
            <a:r>
              <a:rPr lang="en-US" sz="2800" dirty="0" smtClean="0">
                <a:latin typeface="Book Antiqua" pitchFamily="18" charset="0"/>
              </a:rPr>
              <a:t>. Two Substrate Reactions.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3"/>
          <a:stretch/>
        </p:blipFill>
        <p:spPr bwMode="auto">
          <a:xfrm>
            <a:off x="533400" y="1219200"/>
            <a:ext cx="8106364" cy="53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182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Sequential binding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253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itchFamily="18" charset="0"/>
              </a:rPr>
              <a:t>Ping-pong</a:t>
            </a:r>
            <a:r>
              <a:rPr lang="en-US" sz="2400" b="1" dirty="0" smtClean="0">
                <a:latin typeface="Book Antiqua" pitchFamily="18" charset="0"/>
              </a:rPr>
              <a:t> binding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Key Players in the Development of Enzyme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Kinetics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"/>
          <a:stretch/>
        </p:blipFill>
        <p:spPr bwMode="auto">
          <a:xfrm>
            <a:off x="1519733" y="1811834"/>
            <a:ext cx="6481267" cy="474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450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>
                <a:latin typeface="Book Antiqua" pitchFamily="18" charset="0"/>
              </a:rPr>
              <a:t>Michaelis-Menten</a:t>
            </a:r>
            <a:r>
              <a:rPr lang="en-US" sz="2800" dirty="0" smtClean="0">
                <a:latin typeface="Book Antiqua" pitchFamily="18" charset="0"/>
              </a:rPr>
              <a:t>  Enzyme Kinetics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7I. Ternary Complex Formation.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031319"/>
            <a:ext cx="8534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We cannot easily distinguish random from ordered mechanism for ternary complex formation.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 err="1" smtClean="0">
                <a:latin typeface="Book Antiqua" pitchFamily="18" charset="0"/>
                <a:cs typeface="Calibri" pitchFamily="34" charset="0"/>
              </a:rPr>
              <a:t>Lineweaver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-Burk plots obtained at different [S</a:t>
            </a:r>
            <a:r>
              <a:rPr lang="en-US" sz="2600" baseline="-25000" dirty="0" smtClean="0">
                <a:latin typeface="Book Antiqua" pitchFamily="18" charset="0"/>
                <a:cs typeface="Calibri" pitchFamily="34" charset="0"/>
              </a:rPr>
              <a:t>2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] show </a:t>
            </a:r>
            <a:r>
              <a:rPr lang="en-US" sz="2600" b="1" dirty="0" smtClean="0">
                <a:latin typeface="Book Antiqua" pitchFamily="18" charset="0"/>
                <a:cs typeface="Calibri" pitchFamily="34" charset="0"/>
              </a:rPr>
              <a:t>intersecting lines, which suggest a ternary complex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600" dirty="0" smtClean="0">
              <a:latin typeface="Book Antiqua" pitchFamily="18" charset="0"/>
              <a:cs typeface="Calibri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5"/>
          <a:stretch/>
        </p:blipFill>
        <p:spPr bwMode="auto">
          <a:xfrm>
            <a:off x="2203450" y="3078480"/>
            <a:ext cx="473710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7II. </a:t>
            </a:r>
            <a:r>
              <a:rPr lang="en-US" sz="2800" dirty="0" err="1" smtClean="0">
                <a:latin typeface="Book Antiqua" pitchFamily="18" charset="0"/>
              </a:rPr>
              <a:t>Ping-pong</a:t>
            </a:r>
            <a:r>
              <a:rPr lang="en-US" sz="2800" dirty="0" smtClean="0">
                <a:latin typeface="Book Antiqua" pitchFamily="18" charset="0"/>
              </a:rPr>
              <a:t> mechanism.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031319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For a </a:t>
            </a:r>
            <a:r>
              <a:rPr lang="en-US" sz="2600" dirty="0" err="1" smtClean="0">
                <a:latin typeface="Book Antiqua" pitchFamily="18" charset="0"/>
                <a:cs typeface="Calibri" pitchFamily="34" charset="0"/>
              </a:rPr>
              <a:t>ping-pong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 mechanism, lines obtained by the </a:t>
            </a:r>
            <a:r>
              <a:rPr lang="en-US" sz="2600" dirty="0" err="1" smtClean="0">
                <a:latin typeface="Book Antiqua" pitchFamily="18" charset="0"/>
                <a:cs typeface="Calibri" pitchFamily="34" charset="0"/>
              </a:rPr>
              <a:t>Lineweaver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-Burk plots at different [S</a:t>
            </a:r>
            <a:r>
              <a:rPr lang="en-US" sz="2600" baseline="-25000" dirty="0" smtClean="0">
                <a:latin typeface="Book Antiqua" pitchFamily="18" charset="0"/>
                <a:cs typeface="Calibri" pitchFamily="34" charset="0"/>
              </a:rPr>
              <a:t>2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] are </a:t>
            </a:r>
            <a:r>
              <a:rPr lang="en-US" sz="2600" b="1" dirty="0" smtClean="0">
                <a:latin typeface="Book Antiqua" pitchFamily="18" charset="0"/>
                <a:cs typeface="Calibri" pitchFamily="34" charset="0"/>
              </a:rPr>
              <a:t>parallel</a:t>
            </a: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.</a:t>
            </a:r>
          </a:p>
          <a:p>
            <a:pPr>
              <a:defRPr/>
            </a:pPr>
            <a:endParaRPr lang="en-US" sz="2600" dirty="0" smtClean="0">
              <a:latin typeface="Book Antiqua" pitchFamily="18" charset="0"/>
              <a:cs typeface="Calibri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 bwMode="auto">
          <a:xfrm>
            <a:off x="1609725" y="2087880"/>
            <a:ext cx="6010275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8. Enzyme Inhibition.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322963"/>
            <a:ext cx="8763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endParaRPr lang="en-US" sz="2600" dirty="0" smtClean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Inhibitors are compounds that decrease enzyme’s activity.</a:t>
            </a:r>
          </a:p>
          <a:p>
            <a:pPr marL="0" indent="0">
              <a:spcBef>
                <a:spcPts val="0"/>
              </a:spcBef>
              <a:defRPr/>
            </a:pPr>
            <a:endParaRPr lang="en-US" sz="2600" dirty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Book Antiqua" pitchFamily="18" charset="0"/>
                <a:cs typeface="Calibri" pitchFamily="34" charset="0"/>
              </a:rPr>
              <a:t>Cause deviations in the ideal rate equation:</a:t>
            </a:r>
            <a:endParaRPr lang="en-US" sz="2600" dirty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2600" dirty="0" smtClean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2600" dirty="0" smtClean="0">
              <a:latin typeface="Book Antiqua" pitchFamily="18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0" y="3210051"/>
                <a:ext cx="3069366" cy="105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1"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en-US" sz="3000" b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000" b="1">
                          <a:latin typeface="Cambria Math"/>
                        </a:rPr>
                        <m:t>=   </m:t>
                      </m:r>
                      <m:f>
                        <m:f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>
                                  <a:latin typeface="Cambria Math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000" b="1">
                                  <a:latin typeface="Cambria Math"/>
                                </a:rPr>
                                <m:t>𝐦𝐚𝐱</m:t>
                              </m:r>
                            </m:sub>
                          </m:sSub>
                          <m:r>
                            <a:rPr lang="en-US" sz="3000" b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b="1" dirty="0">
                              <a:latin typeface="Book Antiqua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3000" b="1" dirty="0">
                              <a:latin typeface="Book Antiqua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000" b="1" dirty="0">
                              <a:latin typeface="Book Antiqua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sz="3000" b="1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dirty="0">
                                  <a:latin typeface="Cambria Math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3000" b="1" dirty="0">
                                  <a:latin typeface="Cambria Math"/>
                                </a:rPr>
                                <m:t>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000" b="1" dirty="0">
                              <a:latin typeface="Book Antiqua" pitchFamily="18" charset="0"/>
                            </a:rPr>
                            <m:t>+    </m:t>
                          </m:r>
                          <m:r>
                            <a:rPr lang="en-US" sz="3000" b="1" dirty="0">
                              <a:latin typeface="Cambria Math"/>
                            </a:rPr>
                            <m:t>[</m:t>
                          </m:r>
                          <m:r>
                            <a:rPr lang="en-US" sz="3000" b="1" dirty="0">
                              <a:latin typeface="Cambria Math"/>
                            </a:rPr>
                            <m:t>𝐒</m:t>
                          </m:r>
                          <m:r>
                            <a:rPr lang="en-US" sz="3000" b="1" dirty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10051"/>
                <a:ext cx="3069366" cy="10571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9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8I. Reversible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49367"/>
            <a:ext cx="8763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227012" lvl="1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Reversible inhibitors bind to and can dissociate from the </a:t>
            </a:r>
            <a:br>
              <a:rPr lang="en-US" dirty="0" smtClean="0">
                <a:latin typeface="Book Antiqua" pitchFamily="18" charset="0"/>
                <a:cs typeface="Calibri" pitchFamily="34" charset="0"/>
              </a:rPr>
            </a:br>
            <a:r>
              <a:rPr lang="en-US" dirty="0" smtClean="0">
                <a:latin typeface="Book Antiqua" pitchFamily="18" charset="0"/>
                <a:cs typeface="Calibri" pitchFamily="34" charset="0"/>
              </a:rPr>
              <a:t>enzyme.</a:t>
            </a: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They are often structural analogs of substrates or products.</a:t>
            </a: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They are often used as drugs to slow down a specific enzyme.</a:t>
            </a: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They bind to the free enzyme and prevent the binding of the substrate.</a:t>
            </a: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Or they bind to the enzyme-substrate complex and prevent the reaction.</a:t>
            </a:r>
          </a:p>
        </p:txBody>
      </p:sp>
    </p:spTree>
    <p:extLst>
      <p:ext uri="{BB962C8B-B14F-4D97-AF65-F5344CB8AC3E}">
        <p14:creationId xmlns:p14="http://schemas.microsoft.com/office/powerpoint/2010/main" val="6573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8Ia. Competitive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49367"/>
            <a:ext cx="8763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227012" lvl="1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Competitive inhibitors compete with substrate for binding.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These inhibitors bind to the active site.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Do not affect catalysis.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They do not change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V</a:t>
            </a:r>
            <a:r>
              <a:rPr lang="en-US" baseline="-25000" dirty="0" err="1" smtClean="0">
                <a:latin typeface="Book Antiqua" pitchFamily="18" charset="0"/>
                <a:cs typeface="Calibri" pitchFamily="34" charset="0"/>
              </a:rPr>
              <a:t>max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 but increase K</a:t>
            </a:r>
            <a:r>
              <a:rPr lang="en-US" baseline="-25000" dirty="0" smtClean="0">
                <a:latin typeface="Book Antiqua" pitchFamily="18" charset="0"/>
                <a:cs typeface="Calibri" pitchFamily="34" charset="0"/>
              </a:rPr>
              <a:t>m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Lineweaver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-Burk plots show lines intersecting at the y-axis.</a:t>
            </a:r>
          </a:p>
        </p:txBody>
      </p:sp>
    </p:spTree>
    <p:extLst>
      <p:ext uri="{BB962C8B-B14F-4D97-AF65-F5344CB8AC3E}">
        <p14:creationId xmlns:p14="http://schemas.microsoft.com/office/powerpoint/2010/main" val="19144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8Ia. Competitive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6"/>
          <a:stretch/>
        </p:blipFill>
        <p:spPr bwMode="auto">
          <a:xfrm>
            <a:off x="576263" y="1325880"/>
            <a:ext cx="7991475" cy="49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8Ia. Competitive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"/>
          <a:stretch/>
        </p:blipFill>
        <p:spPr bwMode="auto">
          <a:xfrm>
            <a:off x="727075" y="1173480"/>
            <a:ext cx="4835525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2743200"/>
                <a:ext cx="2667000" cy="212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0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8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=  1+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I</m:t>
                        </m:r>
                        <m:r>
                          <a:rPr lang="en-US" sz="2800" b="0" i="0" smtClean="0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endParaRPr lang="en-US" sz="2800" b="0" dirty="0" smtClean="0"/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  =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</m:d>
                          <m:r>
                            <a:rPr lang="en-US" sz="2800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EI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743200"/>
                <a:ext cx="2667000" cy="21201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1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8Ib. Uncompetitive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49367"/>
            <a:ext cx="8763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227012" lvl="1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Uncompetitive inhibitors only bind to ES complex.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Do not affect substrate binding.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Do inhibit catalytic function.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They decrease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V</a:t>
            </a:r>
            <a:r>
              <a:rPr lang="en-US" baseline="-25000" dirty="0" err="1" smtClean="0">
                <a:latin typeface="Book Antiqua" pitchFamily="18" charset="0"/>
                <a:cs typeface="Calibri" pitchFamily="34" charset="0"/>
              </a:rPr>
              <a:t>max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 and decrease K</a:t>
            </a:r>
            <a:r>
              <a:rPr lang="en-US" baseline="-25000" dirty="0" smtClean="0">
                <a:latin typeface="Book Antiqua" pitchFamily="18" charset="0"/>
                <a:cs typeface="Calibri" pitchFamily="34" charset="0"/>
              </a:rPr>
              <a:t>m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Do not change K</a:t>
            </a:r>
            <a:r>
              <a:rPr lang="en-US" baseline="-25000" dirty="0" smtClean="0">
                <a:latin typeface="Book Antiqua" pitchFamily="18" charset="0"/>
                <a:cs typeface="Calibri" pitchFamily="34" charset="0"/>
              </a:rPr>
              <a:t>m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/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V</a:t>
            </a:r>
            <a:r>
              <a:rPr lang="en-US" baseline="-25000" dirty="0" err="1" smtClean="0">
                <a:latin typeface="Book Antiqua" pitchFamily="18" charset="0"/>
                <a:cs typeface="Calibri" pitchFamily="34" charset="0"/>
              </a:rPr>
              <a:t>max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Lineweaver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-Burk plots show lines that are parallel.</a:t>
            </a:r>
          </a:p>
        </p:txBody>
      </p:sp>
    </p:spTree>
    <p:extLst>
      <p:ext uri="{BB962C8B-B14F-4D97-AF65-F5344CB8AC3E}">
        <p14:creationId xmlns:p14="http://schemas.microsoft.com/office/powerpoint/2010/main" val="9666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8Ib. Uncompetitive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 bwMode="auto">
          <a:xfrm>
            <a:off x="911225" y="1188720"/>
            <a:ext cx="732155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8Ib. Uncompetitive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609600" y="1203960"/>
            <a:ext cx="5178425" cy="542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88025" y="2743200"/>
                <a:ext cx="2667000" cy="212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0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800" b="0" dirty="0" smtClean="0">
                    <a:latin typeface="Book Antiqua" pitchFamily="18" charset="0"/>
                    <a:cs typeface="Times New Roman" pitchFamily="18" charset="0"/>
                  </a:rPr>
                  <a:t>’</a:t>
                </a:r>
                <a:r>
                  <a:rPr lang="en-US" sz="28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=  1+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I</m:t>
                        </m:r>
                        <m:r>
                          <a:rPr lang="en-US" sz="2800" b="0" i="0" smtClean="0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Book Antiqua" pitchFamily="18" charset="0"/>
                                <a:cs typeface="Times New Roman" pitchFamily="18" charset="0"/>
                              </a:rPr>
                              <m:t>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endParaRPr lang="en-US" sz="2800" b="0" dirty="0" smtClean="0"/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  =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ES</m:t>
                              </m:r>
                            </m:e>
                          </m:d>
                          <m:r>
                            <a:rPr lang="en-US" sz="2800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ESI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25" y="2743200"/>
                <a:ext cx="2667000" cy="21201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1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What is Enzyme Kinetics?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Kinetics is the study of the rate at which compounds react.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The rate of enzymatic reactions is affected by: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Enzyme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10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Substrate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10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Effectors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10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Temperature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8Ic. Mixed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49367"/>
            <a:ext cx="8763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227012" lvl="1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Mixed inhibitors bind with or without substrate.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Bind to regulatory site.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Inhibit both substrate binding and catalysis.</a:t>
            </a:r>
          </a:p>
          <a:p>
            <a:pPr marL="684212" lvl="1" indent="-457200">
              <a:buFont typeface="Wingdings" pitchFamily="2" charset="2"/>
              <a:buChar char="§"/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They decrease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V</a:t>
            </a:r>
            <a:r>
              <a:rPr lang="en-US" baseline="-25000" dirty="0" err="1" smtClean="0">
                <a:latin typeface="Book Antiqua" pitchFamily="18" charset="0"/>
                <a:cs typeface="Calibri" pitchFamily="34" charset="0"/>
              </a:rPr>
              <a:t>max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 and can change K</a:t>
            </a:r>
            <a:r>
              <a:rPr lang="en-US" baseline="-25000" dirty="0" smtClean="0">
                <a:latin typeface="Book Antiqua" pitchFamily="18" charset="0"/>
                <a:cs typeface="Calibri" pitchFamily="34" charset="0"/>
              </a:rPr>
              <a:t>m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The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Lineweaver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-Burk plots show lines that intersect left from the y-axis.</a:t>
            </a: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endParaRPr lang="en-US" dirty="0">
              <a:latin typeface="Book Antiqua" pitchFamily="18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Noncompetitive inhibitors are mixed inhibitors such that there is no change in </a:t>
            </a:r>
            <a:r>
              <a:rPr lang="en-US" dirty="0">
                <a:latin typeface="Book Antiqua" pitchFamily="18" charset="0"/>
                <a:cs typeface="Calibri" pitchFamily="34" charset="0"/>
              </a:rPr>
              <a:t>K</a:t>
            </a:r>
            <a:r>
              <a:rPr lang="en-US" baseline="-25000" dirty="0">
                <a:latin typeface="Book Antiqua" pitchFamily="18" charset="0"/>
                <a:cs typeface="Calibri" pitchFamily="34" charset="0"/>
              </a:rPr>
              <a:t>m</a:t>
            </a:r>
            <a:r>
              <a:rPr lang="en-US" dirty="0">
                <a:latin typeface="Book Antiqua" pitchFamily="18" charset="0"/>
                <a:cs typeface="Calibri" pitchFamily="34" charset="0"/>
              </a:rPr>
              <a:t>.</a:t>
            </a:r>
            <a:endParaRPr lang="en-US" dirty="0" smtClean="0">
              <a:latin typeface="Book Antiqu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8Ic. Mixed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7"/>
          <a:stretch/>
        </p:blipFill>
        <p:spPr bwMode="auto">
          <a:xfrm>
            <a:off x="839788" y="1127760"/>
            <a:ext cx="7464425" cy="542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8Ic. Mixed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/>
        </p:blipFill>
        <p:spPr bwMode="auto">
          <a:xfrm>
            <a:off x="762000" y="1219200"/>
            <a:ext cx="5130800" cy="52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555319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ook Antiqua" pitchFamily="18" charset="0"/>
              </a:rPr>
              <a:t>When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600" dirty="0" smtClean="0">
                <a:latin typeface="Book Antiqua" pitchFamily="18" charset="0"/>
                <a:cs typeface="Times New Roman" pitchFamily="18" charset="0"/>
              </a:rPr>
              <a:t>’ =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600" dirty="0" smtClean="0">
                <a:latin typeface="Book Antiqua" pitchFamily="18" charset="0"/>
              </a:rPr>
              <a:t>  </a:t>
            </a:r>
            <a:r>
              <a:rPr lang="en-US" sz="2600" dirty="0" smtClean="0">
                <a:latin typeface="Book Antiqua" pitchFamily="18" charset="0"/>
              </a:rPr>
              <a:t>(rare), then you have </a:t>
            </a:r>
            <a:r>
              <a:rPr lang="en-US" sz="2600" b="1" dirty="0" smtClean="0">
                <a:latin typeface="Book Antiqua" pitchFamily="18" charset="0"/>
              </a:rPr>
              <a:t>noncompetitive inhibition</a:t>
            </a:r>
            <a:r>
              <a:rPr lang="en-US" sz="2600" dirty="0" smtClean="0">
                <a:latin typeface="Book Antiqua" pitchFamily="18" charset="0"/>
              </a:rPr>
              <a:t> and K</a:t>
            </a:r>
            <a:r>
              <a:rPr lang="en-US" sz="2600" baseline="-25000" dirty="0" smtClean="0">
                <a:latin typeface="Book Antiqua" pitchFamily="18" charset="0"/>
              </a:rPr>
              <a:t>m</a:t>
            </a:r>
            <a:r>
              <a:rPr lang="en-US" sz="2600" dirty="0" smtClean="0">
                <a:latin typeface="Book Antiqua" pitchFamily="18" charset="0"/>
              </a:rPr>
              <a:t> is unchanged.</a:t>
            </a:r>
            <a:endParaRPr lang="en-US" sz="2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8Id. Summary of Reversible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066925"/>
            <a:ext cx="5410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8II. Irreversible Inhibitors.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49367"/>
            <a:ext cx="85344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Irreversible inhibitors (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inactivators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) react with the enzyme</a:t>
            </a:r>
          </a:p>
          <a:p>
            <a:pPr marL="0" indent="0">
              <a:spcBef>
                <a:spcPts val="0"/>
              </a:spcBef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One inhibitor molecule can permanently shut off one enzyme molecule by covalently binding with or destroying a functional group on an enzyme that is essential for the enzyme activity.</a:t>
            </a:r>
          </a:p>
          <a:p>
            <a:pPr marL="569912" lvl="1" indent="-342900">
              <a:buFont typeface="Wingdings" pitchFamily="2" charset="2"/>
              <a:buChar char="§"/>
              <a:defRPr/>
            </a:pPr>
            <a:endParaRPr lang="en-US" sz="1000" dirty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Or by </a:t>
            </a:r>
            <a:r>
              <a:rPr lang="en-US" dirty="0" err="1" smtClean="0">
                <a:latin typeface="Book Antiqua" pitchFamily="18" charset="0"/>
                <a:cs typeface="Calibri" pitchFamily="34" charset="0"/>
              </a:rPr>
              <a:t>noncovalently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 associating with the enzyme in a highly stable way.</a:t>
            </a:r>
          </a:p>
          <a:p>
            <a:pPr marL="569912" lvl="1" indent="-342900">
              <a:buFont typeface="Wingdings" pitchFamily="2" charset="2"/>
              <a:buChar char="§"/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569912" lvl="1" indent="-342900">
              <a:buFont typeface="Wingdings" pitchFamily="2" charset="2"/>
              <a:buChar char="§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A special class of irreversible inhibitors is the </a:t>
            </a:r>
            <a:r>
              <a:rPr lang="en-US" b="1" dirty="0" smtClean="0">
                <a:latin typeface="Book Antiqua" pitchFamily="18" charset="0"/>
                <a:cs typeface="Calibri" pitchFamily="34" charset="0"/>
              </a:rPr>
              <a:t>suicide </a:t>
            </a:r>
            <a:r>
              <a:rPr lang="en-US" b="1" dirty="0" err="1" smtClean="0">
                <a:latin typeface="Book Antiqua" pitchFamily="18" charset="0"/>
                <a:cs typeface="Calibri" pitchFamily="34" charset="0"/>
              </a:rPr>
              <a:t>inactivators</a:t>
            </a:r>
            <a:r>
              <a:rPr lang="en-US" dirty="0" smtClean="0">
                <a:latin typeface="Book Antiqua" pitchFamily="18" charset="0"/>
                <a:cs typeface="Calibri" pitchFamily="34" charset="0"/>
              </a:rPr>
              <a:t>. They cause mechanism-based inactivation by hijacking the normal enzyme reaction mechanism to inactivate it.</a:t>
            </a:r>
          </a:p>
          <a:p>
            <a:pPr marL="227012" lvl="1"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    - Used in rational drug design.</a:t>
            </a:r>
          </a:p>
          <a:p>
            <a:pPr marL="569912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000" dirty="0" smtClean="0">
              <a:latin typeface="Book Antiqu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en-US" dirty="0" smtClean="0">
              <a:latin typeface="Book Antiqu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828800"/>
            <a:ext cx="8153400" cy="2339975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Time to Pair Up into Teams of 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Three People</a:t>
            </a:r>
          </a:p>
          <a:p>
            <a:pPr algn="ctr">
              <a:tabLst>
                <a:tab pos="2060575" algn="l"/>
              </a:tabLst>
            </a:pPr>
            <a:endParaRPr lang="en-US" sz="3400" b="1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Provide Brief Answers to the Following: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577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724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45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457200"/>
            <a:ext cx="8153400" cy="3048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1. Enzymes help accelerate the rate of a reaction but do not change the </a:t>
            </a:r>
            <a:r>
              <a:rPr lang="en-US" sz="3400" b="1" dirty="0" err="1" smtClean="0">
                <a:latin typeface="Book Antiqua" pitchFamily="18" charset="0"/>
              </a:rPr>
              <a:t>equilibria</a:t>
            </a:r>
            <a:r>
              <a:rPr lang="en-US" sz="3400" b="1" dirty="0" smtClean="0">
                <a:latin typeface="Book Antiqua" pitchFamily="18" charset="0"/>
              </a:rPr>
              <a:t> of the reaction. Which </a:t>
            </a:r>
            <a:r>
              <a:rPr lang="el-GR" sz="3400" b="1" dirty="0" smtClean="0">
                <a:latin typeface="Book Antiqua" pitchFamily="18" charset="0"/>
              </a:rPr>
              <a:t>Δ</a:t>
            </a:r>
            <a:r>
              <a:rPr lang="en-US" sz="3400" b="1" dirty="0" smtClean="0">
                <a:latin typeface="Book Antiqua" pitchFamily="18" charset="0"/>
              </a:rPr>
              <a:t>G is affected?</a:t>
            </a:r>
          </a:p>
          <a:p>
            <a:pPr>
              <a:tabLst>
                <a:tab pos="2060575" algn="l"/>
              </a:tabLst>
            </a:pPr>
            <a:endParaRPr lang="en-US" sz="3400" b="1" dirty="0" smtClean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l-GR" sz="3600" dirty="0">
                <a:latin typeface="Book Antiqua" pitchFamily="18" charset="0"/>
              </a:rPr>
              <a:t>Δ</a:t>
            </a:r>
            <a:r>
              <a:rPr lang="en-US" sz="3600" dirty="0">
                <a:latin typeface="Book Antiqua" pitchFamily="18" charset="0"/>
              </a:rPr>
              <a:t>G</a:t>
            </a:r>
            <a:r>
              <a:rPr lang="en-US" sz="3600" dirty="0" smtClean="0">
                <a:latin typeface="Book Antiqua" pitchFamily="18" charset="0"/>
              </a:rPr>
              <a:t>’°   or   </a:t>
            </a:r>
            <a:r>
              <a:rPr lang="el-GR" sz="3600" dirty="0" smtClean="0">
                <a:latin typeface="Book Antiqua" pitchFamily="18" charset="0"/>
              </a:rPr>
              <a:t>Δ</a:t>
            </a:r>
            <a:r>
              <a:rPr lang="en-US" sz="3600" dirty="0">
                <a:latin typeface="Book Antiqua" pitchFamily="18" charset="0"/>
              </a:rPr>
              <a:t>G</a:t>
            </a:r>
            <a:r>
              <a:rPr lang="en-US" sz="3600" baseline="30000" dirty="0" smtClean="0"/>
              <a:t>‡ </a:t>
            </a:r>
            <a:r>
              <a:rPr lang="en-US" sz="3400" dirty="0" smtClean="0">
                <a:latin typeface="Book Antiqua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46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3581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457200"/>
            <a:ext cx="8153400" cy="1676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tabLst>
                <a:tab pos="2060575" algn="l"/>
              </a:tabLst>
            </a:pPr>
            <a:r>
              <a:rPr lang="en-US" sz="3400" b="1" dirty="0">
                <a:latin typeface="Book Antiqua" pitchFamily="18" charset="0"/>
              </a:rPr>
              <a:t>2</a:t>
            </a:r>
            <a:r>
              <a:rPr lang="en-US" sz="3400" b="1" dirty="0" smtClean="0">
                <a:latin typeface="Book Antiqua" pitchFamily="18" charset="0"/>
              </a:rPr>
              <a:t>. What enzyme theory can help explain a hypothetical situation where your enzyme catalyzed rate is slower than your </a:t>
            </a:r>
            <a:r>
              <a:rPr lang="en-US" sz="3400" b="1" dirty="0" err="1" smtClean="0">
                <a:latin typeface="Book Antiqua" pitchFamily="18" charset="0"/>
              </a:rPr>
              <a:t>uncatalyzed</a:t>
            </a:r>
            <a:r>
              <a:rPr lang="en-US" sz="3400" b="1" dirty="0" smtClean="0">
                <a:latin typeface="Book Antiqua" pitchFamily="18" charset="0"/>
              </a:rPr>
              <a:t> rate?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47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2" t="31132" b="37592"/>
          <a:stretch/>
        </p:blipFill>
        <p:spPr bwMode="auto">
          <a:xfrm>
            <a:off x="2133600" y="2743200"/>
            <a:ext cx="4641088" cy="35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81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114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457200"/>
            <a:ext cx="8153400" cy="1676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3. Why would an activation barrier for decomposition be important for the stability of biomolecules?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48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3581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114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457200"/>
            <a:ext cx="8153400" cy="1676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tabLst>
                <a:tab pos="2060575" algn="l"/>
              </a:tabLst>
            </a:pPr>
            <a:r>
              <a:rPr lang="en-US" sz="3400" b="1" dirty="0">
                <a:latin typeface="Book Antiqua" pitchFamily="18" charset="0"/>
              </a:rPr>
              <a:t>4</a:t>
            </a:r>
            <a:r>
              <a:rPr lang="en-US" sz="3400" b="1" dirty="0" smtClean="0">
                <a:latin typeface="Book Antiqua" pitchFamily="18" charset="0"/>
              </a:rPr>
              <a:t>. Besides enzyme kinetics, in what other biochemical system have we seen a hyperbolic dependence plot?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49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3581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114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2057400" y="2190864"/>
            <a:ext cx="5106092" cy="42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4</a:t>
            </a:r>
            <a:r>
              <a:rPr lang="en-US" sz="2800" dirty="0" smtClean="0">
                <a:latin typeface="Book Antiqua" pitchFamily="18" charset="0"/>
              </a:rPr>
              <a:t>. Why Study Enzyme Kinetics?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Quantitative description of </a:t>
            </a:r>
            <a:r>
              <a:rPr lang="en-US" sz="2800" dirty="0" err="1" smtClean="0">
                <a:latin typeface="Book Antiqua" pitchFamily="18" charset="0"/>
              </a:rPr>
              <a:t>biocatalysis</a:t>
            </a: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Determine the order of binding of substrates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Understand catalytic mechanism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Find effective inhibitors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Understand regulation of activity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457200"/>
            <a:ext cx="8153400" cy="1676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5. How is the steady-state assumption in enzyme kinetics similar to but not the same as a reaction at equilibrium?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50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3581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114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44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5. How to do Kinetic Measurements?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u="sng" dirty="0" smtClean="0">
                <a:latin typeface="Book Antiqua" pitchFamily="18" charset="0"/>
              </a:rPr>
              <a:t>Experiment</a:t>
            </a:r>
            <a:r>
              <a:rPr lang="en-US" sz="2600" dirty="0" smtClean="0">
                <a:latin typeface="Book Antiqua" pitchFamily="18" charset="0"/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600" dirty="0" smtClean="0">
                <a:latin typeface="Book Antiqua" pitchFamily="18" charset="0"/>
              </a:rPr>
              <a:t>Mix enzyme and substrate (S).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6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600" dirty="0" smtClean="0">
                <a:latin typeface="Book Antiqua" pitchFamily="18" charset="0"/>
              </a:rPr>
              <a:t>Record rate of substrate disappearance/product (P) formation as a function of time (the velocity of the reaction).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6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6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    [S],   [P]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Need a distinct spectroscopic signal to detect the substrate  and/or the product (i.e. UV-Vis)</a:t>
            </a:r>
            <a:endParaRPr lang="en-US" sz="26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653135"/>
            <a:ext cx="116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S → P</a:t>
            </a:r>
            <a:endParaRPr lang="en-US" sz="2400" dirty="0">
              <a:latin typeface="Book Antiqu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46482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46482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5. How to do Kinetic Measurements?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Book Antiqua" pitchFamily="18" charset="0"/>
              </a:rPr>
              <a:t>You can </a:t>
            </a:r>
            <a:r>
              <a:rPr lang="en-US" sz="2000" dirty="0">
                <a:latin typeface="Book Antiqua" pitchFamily="18" charset="0"/>
              </a:rPr>
              <a:t>monitor the concentration of substrate or product </a:t>
            </a:r>
            <a:r>
              <a:rPr lang="en-US" sz="2000" dirty="0" smtClean="0">
                <a:latin typeface="Book Antiqua" pitchFamily="18" charset="0"/>
              </a:rPr>
              <a:t>if they absorb light in the UV-Vis range.</a:t>
            </a:r>
            <a:endParaRPr lang="en-US" sz="20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Book Antiqu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91734" y="3124200"/>
            <a:ext cx="2927866" cy="2579132"/>
            <a:chOff x="424934" y="3581400"/>
            <a:chExt cx="2927866" cy="2579132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-152400" y="431113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Absorbance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38200" y="3581400"/>
              <a:ext cx="2388358" cy="2514600"/>
              <a:chOff x="838200" y="3581400"/>
              <a:chExt cx="2388358" cy="25146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38200" y="3581400"/>
                <a:ext cx="2388358" cy="2514600"/>
                <a:chOff x="838200" y="3581400"/>
                <a:chExt cx="2388358" cy="2514600"/>
              </a:xfrm>
            </p:grpSpPr>
            <p:pic>
              <p:nvPicPr>
                <p:cNvPr id="5122" name="Picture 2" descr="Full-size image (35 K)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313" r="32333"/>
                <a:stretch/>
              </p:blipFill>
              <p:spPr bwMode="auto">
                <a:xfrm>
                  <a:off x="838200" y="3581400"/>
                  <a:ext cx="2388358" cy="2409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524000" y="5867400"/>
                  <a:ext cx="990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895600" y="3581400"/>
                <a:ext cx="1524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90600" y="57912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Wavelength (nm)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3810000" y="32004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32252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[</a:t>
            </a:r>
            <a:r>
              <a:rPr lang="en-US" sz="3200" b="1" dirty="0" smtClean="0">
                <a:latin typeface="Book Antiqua" pitchFamily="18" charset="0"/>
              </a:rPr>
              <a:t>P]</a:t>
            </a:r>
            <a:endParaRPr lang="en-US" sz="3200" b="1" dirty="0">
              <a:latin typeface="Book Antiqua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90800" y="30480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0800" y="3048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[</a:t>
            </a:r>
            <a:r>
              <a:rPr lang="en-US" sz="3200" b="1" dirty="0">
                <a:latin typeface="Book Antiqua" pitchFamily="18" charset="0"/>
              </a:rPr>
              <a:t>S</a:t>
            </a:r>
            <a:r>
              <a:rPr lang="en-US" sz="3200" b="1" dirty="0" smtClean="0">
                <a:latin typeface="Book Antiqua" pitchFamily="18" charset="0"/>
              </a:rPr>
              <a:t>]</a:t>
            </a:r>
            <a:endParaRPr lang="en-US" sz="3200" b="1" dirty="0">
              <a:latin typeface="Book Antiqua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24200" y="4419600"/>
            <a:ext cx="1295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67200" y="5257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itchFamily="18" charset="0"/>
              </a:rPr>
              <a:t>Isosbestic</a:t>
            </a:r>
            <a:r>
              <a:rPr lang="en-US" sz="2400" b="1" dirty="0" smtClean="0">
                <a:latin typeface="Book Antiqua" pitchFamily="18" charset="0"/>
              </a:rPr>
              <a:t> point</a:t>
            </a:r>
            <a:r>
              <a:rPr lang="en-US" sz="2400" dirty="0">
                <a:latin typeface="Book Antiqua" pitchFamily="18" charset="0"/>
              </a:rPr>
              <a:t>-</a:t>
            </a:r>
            <a:r>
              <a:rPr lang="en-US" sz="2400" dirty="0" smtClean="0">
                <a:latin typeface="Book Antiqua" pitchFamily="18" charset="0"/>
              </a:rPr>
              <a:t> Represents a clear division between the UV-</a:t>
            </a:r>
            <a:r>
              <a:rPr lang="en-US" sz="2400" dirty="0" err="1" smtClean="0">
                <a:latin typeface="Book Antiqua" pitchFamily="18" charset="0"/>
              </a:rPr>
              <a:t>vis</a:t>
            </a:r>
            <a:r>
              <a:rPr lang="en-US" sz="2400" dirty="0" smtClean="0">
                <a:latin typeface="Book Antiqua" pitchFamily="18" charset="0"/>
              </a:rPr>
              <a:t> signal of two molecules.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752600"/>
            <a:ext cx="116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S → 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2061865"/>
            <a:ext cx="48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Beer’s Law:</a:t>
            </a:r>
          </a:p>
          <a:p>
            <a:pPr algn="ctr"/>
            <a:endParaRPr lang="en-US" sz="1000" dirty="0">
              <a:latin typeface="Book Antiqua" pitchFamily="18" charset="0"/>
            </a:endParaRPr>
          </a:p>
          <a:p>
            <a:pPr algn="ctr"/>
            <a:r>
              <a:rPr lang="en-US" sz="2400" dirty="0" smtClean="0">
                <a:latin typeface="Book Antiqua" pitchFamily="18" charset="0"/>
              </a:rPr>
              <a:t>A = </a:t>
            </a:r>
            <a:r>
              <a:rPr lang="el-GR" sz="2400" dirty="0" smtClean="0">
                <a:latin typeface="Book Antiqua" pitchFamily="18" charset="0"/>
              </a:rPr>
              <a:t>ε</a:t>
            </a:r>
            <a:r>
              <a:rPr lang="en-US" sz="2400" dirty="0" err="1" smtClean="0">
                <a:latin typeface="Book Antiqua" pitchFamily="18" charset="0"/>
              </a:rPr>
              <a:t>bc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5. How to do Kinetic Measurements?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 startAt="3"/>
            </a:pPr>
            <a:r>
              <a:rPr lang="en-US" sz="2600" dirty="0" smtClean="0">
                <a:latin typeface="Book Antiqua" pitchFamily="18" charset="0"/>
              </a:rPr>
              <a:t>Determine the rate dependence on [S].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Studying the effects of substrate concentration is complicated by the fact that [S] changes during the course of a reaction as substrate is converted to product.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22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In enzyme kinetics this issue has been simplified by measuring the initial rate (or initial velocity; V</a:t>
            </a:r>
            <a:r>
              <a:rPr lang="en-US" sz="2200" baseline="-25000" dirty="0" smtClean="0">
                <a:latin typeface="Book Antiqua" pitchFamily="18" charset="0"/>
              </a:rPr>
              <a:t>0</a:t>
            </a:r>
            <a:r>
              <a:rPr lang="en-US" sz="2200" dirty="0" smtClean="0">
                <a:latin typeface="Book Antiqua" pitchFamily="18" charset="0"/>
              </a:rPr>
              <a:t>) when [S] is much greater than the concentration of enzyme.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2200" dirty="0" smtClean="0">
              <a:latin typeface="Book Antiqua" pitchFamily="18" charset="0"/>
            </a:endParaRP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200" dirty="0" smtClean="0">
                <a:latin typeface="Book Antiqua" pitchFamily="18" charset="0"/>
              </a:rPr>
              <a:t>The enzyme may be present at </a:t>
            </a:r>
            <a:r>
              <a:rPr lang="en-US" sz="2200" dirty="0" err="1" smtClean="0">
                <a:latin typeface="Book Antiqua" pitchFamily="18" charset="0"/>
              </a:rPr>
              <a:t>nM</a:t>
            </a:r>
            <a:r>
              <a:rPr lang="en-US" sz="2200" dirty="0" smtClean="0">
                <a:latin typeface="Book Antiqua" pitchFamily="18" charset="0"/>
              </a:rPr>
              <a:t> (10</a:t>
            </a:r>
            <a:r>
              <a:rPr lang="en-US" sz="2200" baseline="30000" dirty="0" smtClean="0">
                <a:latin typeface="Book Antiqua" pitchFamily="18" charset="0"/>
              </a:rPr>
              <a:t>-9</a:t>
            </a:r>
            <a:r>
              <a:rPr lang="en-US" sz="2200" dirty="0" smtClean="0">
                <a:latin typeface="Book Antiqua" pitchFamily="18" charset="0"/>
              </a:rPr>
              <a:t>) quantities and the substrate at </a:t>
            </a:r>
            <a:r>
              <a:rPr lang="en-US" sz="2200" dirty="0" err="1" smtClean="0">
                <a:latin typeface="Book Antiqua" pitchFamily="18" charset="0"/>
              </a:rPr>
              <a:t>at</a:t>
            </a:r>
            <a:r>
              <a:rPr lang="en-US" sz="2200" dirty="0" smtClean="0">
                <a:latin typeface="Book Antiqua" pitchFamily="18" charset="0"/>
              </a:rPr>
              <a:t> least 5 orders of magnitude higher.</a:t>
            </a:r>
          </a:p>
          <a:p>
            <a:pPr lvl="2">
              <a:spcBef>
                <a:spcPts val="0"/>
              </a:spcBef>
              <a:buFontTx/>
              <a:buChar char="-"/>
            </a:pPr>
            <a:endParaRPr lang="en-US" sz="2200" dirty="0" smtClean="0">
              <a:latin typeface="Book Antiqua" pitchFamily="18" charset="0"/>
            </a:endParaRP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200" dirty="0" smtClean="0">
                <a:latin typeface="Book Antiqua" pitchFamily="18" charset="0"/>
              </a:rPr>
              <a:t>The reaction is monitored for typically the 1</a:t>
            </a:r>
            <a:r>
              <a:rPr lang="en-US" sz="2200" baseline="30000" dirty="0" smtClean="0">
                <a:latin typeface="Book Antiqua" pitchFamily="18" charset="0"/>
              </a:rPr>
              <a:t>st</a:t>
            </a:r>
            <a:r>
              <a:rPr lang="en-US" sz="2200" dirty="0" smtClean="0">
                <a:latin typeface="Book Antiqua" pitchFamily="18" charset="0"/>
              </a:rPr>
              <a:t> minute during which [S] changes insignificantly.</a:t>
            </a:r>
            <a:endParaRPr lang="en-US" sz="2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5. How to do Kinetic Measurements?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</a:rPr>
              <a:t>An example of real data for a decrease in the absorbance of substrate at a fixed wavelength.</a:t>
            </a:r>
            <a:endParaRPr lang="en-US" sz="2600" dirty="0">
              <a:latin typeface="Book Antiqua" pitchFamily="18" charset="0"/>
            </a:endParaRPr>
          </a:p>
        </p:txBody>
      </p:sp>
      <p:pic>
        <p:nvPicPr>
          <p:cNvPr id="7" name="Picture 3" descr="Rate_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3046"/>
            <a:ext cx="6165342" cy="42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2510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(Linear region)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2009</Words>
  <Application>Microsoft Office PowerPoint</Application>
  <PresentationFormat>On-screen Show (4:3)</PresentationFormat>
  <Paragraphs>421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1. Understanding Enzyme Function</vt:lpstr>
      <vt:lpstr>2. Key Players in the Development of Enzyme      Kinetics</vt:lpstr>
      <vt:lpstr>3. What is Enzyme Kinetics?</vt:lpstr>
      <vt:lpstr>4. Why Study Enzyme Kinetics?</vt:lpstr>
      <vt:lpstr>5. How to do Kinetic Measurements?</vt:lpstr>
      <vt:lpstr>5. How to do Kinetic Measurements?</vt:lpstr>
      <vt:lpstr>5. How to do Kinetic Measurements?</vt:lpstr>
      <vt:lpstr>5. How to do Kinetic Measurements?</vt:lpstr>
      <vt:lpstr>5. How to do Kinetic Measurements?</vt:lpstr>
      <vt:lpstr>6. Deriving the Michaelis-Menten Equation.</vt:lpstr>
      <vt:lpstr>6. Deriving the Michaelis-Menten Equation.</vt:lpstr>
      <vt:lpstr>6. Deriving the Michaelis-Menten Equation.</vt:lpstr>
      <vt:lpstr>6. Deriving the Michaelis-Menten Equation.</vt:lpstr>
      <vt:lpstr>6. Deriving the Michaelis-Menten Equation.</vt:lpstr>
      <vt:lpstr>6. Deriving the Michaelis-Menten Equation.</vt:lpstr>
      <vt:lpstr>6I. V0 = Vmax/2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6II. Understanding the kinetic parameters Km         and Vmax.</vt:lpstr>
      <vt:lpstr>7. Two Substrate Reactions.</vt:lpstr>
      <vt:lpstr>7. Two Substrate Reactions.</vt:lpstr>
      <vt:lpstr>7I. Ternary Complex Formation.</vt:lpstr>
      <vt:lpstr>7II. Ping-pong mechanism.</vt:lpstr>
      <vt:lpstr>8. Enzyme Inhibition.</vt:lpstr>
      <vt:lpstr>8I. Reversible Inhibitors.</vt:lpstr>
      <vt:lpstr>8Ia. Competitive Inhibitors.</vt:lpstr>
      <vt:lpstr>8Ia. Competitive Inhibitors.</vt:lpstr>
      <vt:lpstr>8Ia. Competitive Inhibitors.</vt:lpstr>
      <vt:lpstr>8Ib. Uncompetitive Inhibitors.</vt:lpstr>
      <vt:lpstr>8Ib. Uncompetitive Inhibitors.</vt:lpstr>
      <vt:lpstr>8Ib. Uncompetitive Inhibitors.</vt:lpstr>
      <vt:lpstr>8Ic. Mixed Inhibitors.</vt:lpstr>
      <vt:lpstr>8Ic. Mixed Inhibitors.</vt:lpstr>
      <vt:lpstr>8Ic. Mixed Inhibitors.</vt:lpstr>
      <vt:lpstr>8Id. Summary of Reversible Inhibitors.</vt:lpstr>
      <vt:lpstr>8II. Irreversible Inhibitors.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258</cp:revision>
  <dcterms:created xsi:type="dcterms:W3CDTF">2012-12-24T03:15:39Z</dcterms:created>
  <dcterms:modified xsi:type="dcterms:W3CDTF">2013-02-14T18:41:42Z</dcterms:modified>
</cp:coreProperties>
</file>