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handoutMasterIdLst>
    <p:handoutMasterId r:id="rId57"/>
  </p:handoutMasterIdLst>
  <p:sldIdLst>
    <p:sldId id="257" r:id="rId3"/>
    <p:sldId id="383" r:id="rId4"/>
    <p:sldId id="384" r:id="rId5"/>
    <p:sldId id="385" r:id="rId6"/>
    <p:sldId id="386" r:id="rId7"/>
    <p:sldId id="387" r:id="rId8"/>
    <p:sldId id="388" r:id="rId9"/>
    <p:sldId id="389" r:id="rId10"/>
    <p:sldId id="390" r:id="rId11"/>
    <p:sldId id="391" r:id="rId12"/>
    <p:sldId id="392" r:id="rId13"/>
    <p:sldId id="393" r:id="rId14"/>
    <p:sldId id="394" r:id="rId15"/>
    <p:sldId id="274" r:id="rId16"/>
    <p:sldId id="377" r:id="rId17"/>
    <p:sldId id="373" r:id="rId18"/>
    <p:sldId id="363" r:id="rId19"/>
    <p:sldId id="361" r:id="rId20"/>
    <p:sldId id="362" r:id="rId21"/>
    <p:sldId id="365" r:id="rId22"/>
    <p:sldId id="366" r:id="rId23"/>
    <p:sldId id="364" r:id="rId24"/>
    <p:sldId id="367" r:id="rId25"/>
    <p:sldId id="368" r:id="rId26"/>
    <p:sldId id="369" r:id="rId27"/>
    <p:sldId id="370" r:id="rId28"/>
    <p:sldId id="371" r:id="rId29"/>
    <p:sldId id="372" r:id="rId30"/>
    <p:sldId id="374" r:id="rId31"/>
    <p:sldId id="375" r:id="rId32"/>
    <p:sldId id="376" r:id="rId33"/>
    <p:sldId id="396" r:id="rId34"/>
    <p:sldId id="397" r:id="rId35"/>
    <p:sldId id="412" r:id="rId36"/>
    <p:sldId id="398" r:id="rId37"/>
    <p:sldId id="39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378" r:id="rId51"/>
    <p:sldId id="381" r:id="rId52"/>
    <p:sldId id="382" r:id="rId53"/>
    <p:sldId id="379" r:id="rId54"/>
    <p:sldId id="38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10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75154" autoAdjust="0"/>
  </p:normalViewPr>
  <p:slideViewPr>
    <p:cSldViewPr>
      <p:cViewPr>
        <p:scale>
          <a:sx n="66" d="100"/>
          <a:sy n="66" d="100"/>
        </p:scale>
        <p:origin x="-1325"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461401-E481-4B7B-9763-1D60BD64457B}" type="datetimeFigureOut">
              <a:rPr lang="en-US" smtClean="0"/>
              <a:t>2/21/2013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7DAF9-42E2-4FAE-A8D6-8F554D8B0B7E}" type="slidenum">
              <a:rPr lang="en-US" smtClean="0"/>
              <a:t>‹#›</a:t>
            </a:fld>
            <a:endParaRPr lang="en-US"/>
          </a:p>
        </p:txBody>
      </p:sp>
    </p:spTree>
    <p:extLst>
      <p:ext uri="{BB962C8B-B14F-4D97-AF65-F5344CB8AC3E}">
        <p14:creationId xmlns:p14="http://schemas.microsoft.com/office/powerpoint/2010/main" val="73502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56F87-D8EB-4DD0-9DB7-48F06E9B8FEA}" type="datetimeFigureOut">
              <a:rPr lang="en-US" smtClean="0"/>
              <a:t>2/21/2013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5CC0D-0057-45AE-A8B4-560B5657F8CA}" type="slidenum">
              <a:rPr lang="en-US" smtClean="0"/>
              <a:t>‹#›</a:t>
            </a:fld>
            <a:endParaRPr lang="en-US"/>
          </a:p>
        </p:txBody>
      </p:sp>
    </p:spTree>
    <p:extLst>
      <p:ext uri="{BB962C8B-B14F-4D97-AF65-F5344CB8AC3E}">
        <p14:creationId xmlns:p14="http://schemas.microsoft.com/office/powerpoint/2010/main" val="309881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461B9-439A-4734-9C97-F08A396FA1B9}" type="slidenum">
              <a:rPr lang="en-US">
                <a:solidFill>
                  <a:prstClr val="black"/>
                </a:solidFill>
              </a:rPr>
              <a:pPr/>
              <a:t>39</a:t>
            </a:fld>
            <a:endParaRPr lang="en-US">
              <a:solidFill>
                <a:prstClr val="black"/>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t>Lots of proteins utilize iron, essential to keep it in solution and prevent it from hydrolysis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29AFA-C618-424B-92D6-63BAD1ED8414}" type="slidenum">
              <a:rPr lang="en-US">
                <a:solidFill>
                  <a:prstClr val="black"/>
                </a:solidFill>
              </a:rPr>
              <a:pPr/>
              <a:t>43</a:t>
            </a:fld>
            <a:endParaRPr lang="en-US">
              <a:solidFill>
                <a:prstClr val="black"/>
              </a:solidFill>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Two lobes, subdomains, two iron sites, huge conformational changes in both lobes up iron removal.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49</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12</a:t>
            </a:fld>
            <a:endParaRPr lang="en-US"/>
          </a:p>
        </p:txBody>
      </p:sp>
    </p:spTree>
    <p:extLst>
      <p:ext uri="{BB962C8B-B14F-4D97-AF65-F5344CB8AC3E}">
        <p14:creationId xmlns:p14="http://schemas.microsoft.com/office/powerpoint/2010/main" val="435042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13</a:t>
            </a:fld>
            <a:endParaRPr lang="en-US"/>
          </a:p>
        </p:txBody>
      </p:sp>
    </p:spTree>
    <p:extLst>
      <p:ext uri="{BB962C8B-B14F-4D97-AF65-F5344CB8AC3E}">
        <p14:creationId xmlns:p14="http://schemas.microsoft.com/office/powerpoint/2010/main" val="43504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16</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28</a:t>
            </a:fld>
            <a:endParaRPr lang="en-US"/>
          </a:p>
        </p:txBody>
      </p:sp>
    </p:spTree>
    <p:extLst>
      <p:ext uri="{BB962C8B-B14F-4D97-AF65-F5344CB8AC3E}">
        <p14:creationId xmlns:p14="http://schemas.microsoft.com/office/powerpoint/2010/main" val="43304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29</a:t>
            </a:fld>
            <a:endParaRPr lang="en-US"/>
          </a:p>
        </p:txBody>
      </p:sp>
    </p:spTree>
    <p:extLst>
      <p:ext uri="{BB962C8B-B14F-4D97-AF65-F5344CB8AC3E}">
        <p14:creationId xmlns:p14="http://schemas.microsoft.com/office/powerpoint/2010/main" val="43304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30</a:t>
            </a:fld>
            <a:endParaRPr lang="en-US"/>
          </a:p>
        </p:txBody>
      </p:sp>
    </p:spTree>
    <p:extLst>
      <p:ext uri="{BB962C8B-B14F-4D97-AF65-F5344CB8AC3E}">
        <p14:creationId xmlns:p14="http://schemas.microsoft.com/office/powerpoint/2010/main" val="43304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31</a:t>
            </a:fld>
            <a:endParaRPr lang="en-US"/>
          </a:p>
        </p:txBody>
      </p:sp>
    </p:spTree>
    <p:extLst>
      <p:ext uri="{BB962C8B-B14F-4D97-AF65-F5344CB8AC3E}">
        <p14:creationId xmlns:p14="http://schemas.microsoft.com/office/powerpoint/2010/main" val="43304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32</a:t>
            </a:fld>
            <a:endParaRPr lang="en-US"/>
          </a:p>
        </p:txBody>
      </p:sp>
    </p:spTree>
    <p:extLst>
      <p:ext uri="{BB962C8B-B14F-4D97-AF65-F5344CB8AC3E}">
        <p14:creationId xmlns:p14="http://schemas.microsoft.com/office/powerpoint/2010/main" val="273088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4B3D4-43EF-4252-B21C-09EBA41355C0}" type="datetime1">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109275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22635-08FA-4D6F-B06C-CEFB8AE4B2D7}" type="datetime1">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41602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CE208-8495-4878-BE1A-C542720F9F73}" type="datetime1">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75354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E6F0221-56F2-4BA5-9F88-06494F0A2B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073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FC26E5-CCA0-454E-8572-A6B459F03F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383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B20BC3D-B91B-4D19-8FB1-96DC93B66B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1520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DC1D687-E26E-456A-9CAB-FC2B3B15C2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0475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5A3E2DD-3569-4EFE-945F-B41D0CAA6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354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1A4793D-F83C-4298-9080-3270917597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798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B655EF-9829-48D5-AE6C-C150AEDD31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8933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021C1CB-A1E9-4401-A0F2-0FF16FB119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546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EFBA2-5F1D-4129-8672-09B9C39936BF}" type="datetime1">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70037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99F216-E170-4E68-B071-08078B6850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8679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55F365A-80DA-4132-9C72-4CB76C7057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2946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2899CC9-54D6-4AD0-9039-3DD199E3D6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8338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6B77F82-21D5-4F47-BFF2-3A8B04519E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3535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DCB7D69-74D3-42E6-A267-4E56A01882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649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4F0A7-48FF-4329-BFB8-CB1E0A5DEA51}" type="datetime1">
              <a:rPr lang="en-US" smtClean="0"/>
              <a:t>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166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74644-2E9A-4A21-9884-318F435CCFA9}" type="datetime1">
              <a:rPr lang="en-US" smtClean="0"/>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91448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53B083-AB68-485E-8932-9B9C1700E811}" type="datetime1">
              <a:rPr lang="en-US" smtClean="0"/>
              <a:t>2/21/2013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68803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0F86DA-469E-4138-859B-870A29AC29FD}" type="datetime1">
              <a:rPr lang="en-US" smtClean="0"/>
              <a:t>2/21/2013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26041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DF687-4099-4328-89FC-B95799412764}" type="datetime1">
              <a:rPr lang="en-US" smtClean="0"/>
              <a:t>2/21/2013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7340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64160-FBE0-4AE3-847B-2130772616FB}" type="datetime1">
              <a:rPr lang="en-US" smtClean="0"/>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203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CE76E-7A9B-4BA3-A5E1-984DE36D7022}" type="datetime1">
              <a:rPr lang="en-US" smtClean="0"/>
              <a:t>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14029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223B7-E3F9-4DE3-8BBB-27FCCFB2A8E3}" type="datetime1">
              <a:rPr lang="en-US" smtClean="0"/>
              <a:t>2/21/2013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948D0-8D64-4A9A-84D6-207D314734C6}" type="slidenum">
              <a:rPr lang="en-US" smtClean="0"/>
              <a:t>‹#›</a:t>
            </a:fld>
            <a:endParaRPr lang="en-US"/>
          </a:p>
        </p:txBody>
      </p:sp>
    </p:spTree>
    <p:extLst>
      <p:ext uri="{BB962C8B-B14F-4D97-AF65-F5344CB8AC3E}">
        <p14:creationId xmlns:p14="http://schemas.microsoft.com/office/powerpoint/2010/main" val="262477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0033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3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en-US">
              <a:solidFill>
                <a:srgbClr val="000000"/>
              </a:solidFill>
              <a:ea typeface="ＭＳ Ｐゴシック" pitchFamily="-65" charset="-128"/>
            </a:endParaRPr>
          </a:p>
        </p:txBody>
      </p:sp>
      <p:sp>
        <p:nvSpPr>
          <p:cNvPr id="223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n-US">
              <a:solidFill>
                <a:srgbClr val="000000"/>
              </a:solidFill>
              <a:ea typeface="ＭＳ Ｐゴシック" pitchFamily="-65" charset="-128"/>
            </a:endParaRPr>
          </a:p>
        </p:txBody>
      </p:sp>
      <p:sp>
        <p:nvSpPr>
          <p:cNvPr id="2232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08674B9C-353E-4743-ACF1-288442F3C95D}" type="slidenum">
              <a:rPr lang="en-US">
                <a:solidFill>
                  <a:srgbClr val="000000"/>
                </a:solidFill>
                <a:ea typeface="ＭＳ Ｐゴシック" pitchFamily="-65" charset="-128"/>
              </a:rPr>
              <a:pPr fontAlgn="base">
                <a:spcBef>
                  <a:spcPct val="0"/>
                </a:spcBef>
                <a:spcAft>
                  <a:spcPct val="0"/>
                </a:spcAft>
              </a:pPr>
              <a:t>‹#›</a:t>
            </a:fld>
            <a:endParaRPr lang="en-US">
              <a:solidFill>
                <a:srgbClr val="000000"/>
              </a:solidFill>
              <a:ea typeface="ＭＳ Ｐゴシック" pitchFamily="-65" charset="-128"/>
            </a:endParaRPr>
          </a:p>
        </p:txBody>
      </p:sp>
    </p:spTree>
    <p:extLst>
      <p:ext uri="{BB962C8B-B14F-4D97-AF65-F5344CB8AC3E}">
        <p14:creationId xmlns:p14="http://schemas.microsoft.com/office/powerpoint/2010/main" val="3606701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rgbClr val="FFFF00"/>
          </a:solidFill>
          <a:latin typeface="+mj-lt"/>
          <a:ea typeface="ＭＳ Ｐゴシック" pitchFamily="-65" charset="-128"/>
          <a:cs typeface="+mj-cs"/>
        </a:defRPr>
      </a:lvl1pPr>
      <a:lvl2pPr algn="ctr" rtl="0" eaLnBrk="0" fontAlgn="base" hangingPunct="0">
        <a:spcBef>
          <a:spcPct val="0"/>
        </a:spcBef>
        <a:spcAft>
          <a:spcPct val="0"/>
        </a:spcAft>
        <a:defRPr sz="4400">
          <a:solidFill>
            <a:srgbClr val="FFFF00"/>
          </a:solidFill>
          <a:latin typeface="Arial" pitchFamily="-65" charset="0"/>
          <a:ea typeface="ＭＳ Ｐゴシック" pitchFamily="-65" charset="-128"/>
        </a:defRPr>
      </a:lvl2pPr>
      <a:lvl3pPr algn="ctr" rtl="0" eaLnBrk="0" fontAlgn="base" hangingPunct="0">
        <a:spcBef>
          <a:spcPct val="0"/>
        </a:spcBef>
        <a:spcAft>
          <a:spcPct val="0"/>
        </a:spcAft>
        <a:defRPr sz="4400">
          <a:solidFill>
            <a:srgbClr val="FFFF00"/>
          </a:solidFill>
          <a:latin typeface="Arial" pitchFamily="-65" charset="0"/>
          <a:ea typeface="ＭＳ Ｐゴシック" pitchFamily="-65" charset="-128"/>
        </a:defRPr>
      </a:lvl3pPr>
      <a:lvl4pPr algn="ctr" rtl="0" eaLnBrk="0" fontAlgn="base" hangingPunct="0">
        <a:spcBef>
          <a:spcPct val="0"/>
        </a:spcBef>
        <a:spcAft>
          <a:spcPct val="0"/>
        </a:spcAft>
        <a:defRPr sz="4400">
          <a:solidFill>
            <a:srgbClr val="FFFF00"/>
          </a:solidFill>
          <a:latin typeface="Arial" pitchFamily="-65" charset="0"/>
          <a:ea typeface="ＭＳ Ｐゴシック" pitchFamily="-65" charset="-128"/>
        </a:defRPr>
      </a:lvl4pPr>
      <a:lvl5pPr algn="ctr" rtl="0" eaLnBrk="0" fontAlgn="base" hangingPunct="0">
        <a:spcBef>
          <a:spcPct val="0"/>
        </a:spcBef>
        <a:spcAft>
          <a:spcPct val="0"/>
        </a:spcAft>
        <a:defRPr sz="4400">
          <a:solidFill>
            <a:srgbClr val="FFFF00"/>
          </a:solidFill>
          <a:latin typeface="Arial" pitchFamily="-65" charset="0"/>
          <a:ea typeface="ＭＳ Ｐゴシック" pitchFamily="-65" charset="-128"/>
        </a:defRPr>
      </a:lvl5pPr>
      <a:lvl6pPr marL="457200" algn="ctr" rtl="0" fontAlgn="base">
        <a:spcBef>
          <a:spcPct val="0"/>
        </a:spcBef>
        <a:spcAft>
          <a:spcPct val="0"/>
        </a:spcAft>
        <a:defRPr sz="4400">
          <a:solidFill>
            <a:srgbClr val="FFFF00"/>
          </a:solidFill>
          <a:latin typeface="Arial" pitchFamily="-65" charset="0"/>
        </a:defRPr>
      </a:lvl6pPr>
      <a:lvl7pPr marL="914400" algn="ctr" rtl="0" fontAlgn="base">
        <a:spcBef>
          <a:spcPct val="0"/>
        </a:spcBef>
        <a:spcAft>
          <a:spcPct val="0"/>
        </a:spcAft>
        <a:defRPr sz="4400">
          <a:solidFill>
            <a:srgbClr val="FFFF00"/>
          </a:solidFill>
          <a:latin typeface="Arial" pitchFamily="-65" charset="0"/>
        </a:defRPr>
      </a:lvl7pPr>
      <a:lvl8pPr marL="1371600" algn="ctr" rtl="0" fontAlgn="base">
        <a:spcBef>
          <a:spcPct val="0"/>
        </a:spcBef>
        <a:spcAft>
          <a:spcPct val="0"/>
        </a:spcAft>
        <a:defRPr sz="4400">
          <a:solidFill>
            <a:srgbClr val="FFFF00"/>
          </a:solidFill>
          <a:latin typeface="Arial" pitchFamily="-65" charset="0"/>
        </a:defRPr>
      </a:lvl8pPr>
      <a:lvl9pPr marL="1828800" algn="ctr" rtl="0" fontAlgn="base">
        <a:spcBef>
          <a:spcPct val="0"/>
        </a:spcBef>
        <a:spcAft>
          <a:spcPct val="0"/>
        </a:spcAft>
        <a:defRPr sz="4400">
          <a:solidFill>
            <a:srgbClr val="FFFF00"/>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65" charset="-128"/>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11430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Factors that affect Protein Activity</a:t>
            </a:r>
          </a:p>
          <a:p>
            <a:pPr algn="ctr">
              <a:tabLst>
                <a:tab pos="2060575" algn="l"/>
              </a:tabLst>
            </a:pPr>
            <a:r>
              <a:rPr lang="en-US" sz="3400" b="1" dirty="0" smtClean="0">
                <a:latin typeface="Book Antiqua" pitchFamily="18" charset="0"/>
              </a:rPr>
              <a:t>and</a:t>
            </a:r>
          </a:p>
          <a:p>
            <a:pPr algn="ctr">
              <a:tabLst>
                <a:tab pos="2060575" algn="l"/>
              </a:tabLst>
            </a:pPr>
            <a:r>
              <a:rPr lang="en-US" sz="3400" b="1" dirty="0" smtClean="0">
                <a:latin typeface="Book Antiqua" pitchFamily="18" charset="0"/>
              </a:rPr>
              <a:t>Protein Mechanism</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a:t>
            </a:fld>
            <a:endParaRPr lang="en-US" dirty="0">
              <a:solidFill>
                <a:schemeClr val="tx1"/>
              </a:solidFill>
              <a:latin typeface="Book Antiqua" pitchFamily="18" charset="0"/>
            </a:endParaRPr>
          </a:p>
        </p:txBody>
      </p:sp>
      <p:sp>
        <p:nvSpPr>
          <p:cNvPr id="6" name="Rectangle 3"/>
          <p:cNvSpPr>
            <a:spLocks noGrp="1" noChangeArrowheads="1"/>
          </p:cNvSpPr>
          <p:nvPr/>
        </p:nvSpPr>
        <p:spPr bwMode="auto">
          <a:xfrm>
            <a:off x="457200" y="44958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2900" dirty="0" smtClean="0">
                <a:latin typeface="Book Antiqua" pitchFamily="18" charset="0"/>
              </a:rPr>
              <a:t>Chapter 6 (Page 212-218, 225-231)</a:t>
            </a:r>
          </a:p>
          <a:p>
            <a:pPr algn="ctr">
              <a:tabLst>
                <a:tab pos="2060575" algn="l"/>
              </a:tabLst>
            </a:pPr>
            <a:endParaRPr lang="en-US" sz="2900" dirty="0">
              <a:latin typeface="Book Antiqua" pitchFamily="18" charset="0"/>
            </a:endParaRPr>
          </a:p>
          <a:p>
            <a:pPr algn="ctr">
              <a:tabLst>
                <a:tab pos="2060575" algn="l"/>
              </a:tabLst>
            </a:pPr>
            <a:r>
              <a:rPr lang="en-US" sz="2900" dirty="0">
                <a:latin typeface="Book Antiqua" pitchFamily="18" charset="0"/>
              </a:rPr>
              <a:t> </a:t>
            </a:r>
          </a:p>
        </p:txBody>
      </p:sp>
    </p:spTree>
    <p:extLst>
      <p:ext uri="{BB962C8B-B14F-4D97-AF65-F5344CB8AC3E}">
        <p14:creationId xmlns:p14="http://schemas.microsoft.com/office/powerpoint/2010/main" val="417185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1III. Subunit </a:t>
            </a:r>
            <a:r>
              <a:rPr lang="en-US" sz="2800" dirty="0" err="1" smtClean="0">
                <a:latin typeface="Book Antiqua" pitchFamily="18" charset="0"/>
              </a:rPr>
              <a:t>Cooperativity</a:t>
            </a:r>
            <a:r>
              <a:rPr lang="en-US" sz="2800" dirty="0" smtClean="0">
                <a:latin typeface="Book Antiqua" pitchFamily="18" charset="0"/>
              </a:rPr>
              <a:t> and Modulators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10</a:t>
            </a:fld>
            <a:endParaRPr lang="en-US">
              <a:solidFill>
                <a:schemeClr val="tx1"/>
              </a:solidFill>
            </a:endParaRPr>
          </a:p>
        </p:txBody>
      </p:sp>
      <p:sp>
        <p:nvSpPr>
          <p:cNvPr id="3" name="TextBox 2"/>
          <p:cNvSpPr txBox="1"/>
          <p:nvPr/>
        </p:nvSpPr>
        <p:spPr>
          <a:xfrm>
            <a:off x="304800" y="1066800"/>
            <a:ext cx="8534400" cy="492443"/>
          </a:xfrm>
          <a:prstGeom prst="rect">
            <a:avLst/>
          </a:prstGeom>
          <a:noFill/>
        </p:spPr>
        <p:txBody>
          <a:bodyPr wrap="square" rtlCol="0">
            <a:spAutoFit/>
          </a:bodyPr>
          <a:lstStyle/>
          <a:p>
            <a:r>
              <a:rPr lang="en-US" sz="2600" dirty="0" smtClean="0">
                <a:latin typeface="Book Antiqua" pitchFamily="18" charset="0"/>
              </a:rPr>
              <a:t>The effect of positive (+) and negative (-) modulators</a:t>
            </a:r>
            <a:r>
              <a:rPr lang="en-US" sz="2600" baseline="-25000" dirty="0" smtClean="0">
                <a:latin typeface="Book Antiqua" pitchFamily="18" charset="0"/>
              </a:rPr>
              <a:t>.</a:t>
            </a:r>
            <a:endParaRPr lang="en-US" sz="2600" dirty="0">
              <a:latin typeface="Book Antiqua"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4103370" cy="324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17420"/>
            <a:ext cx="4080510" cy="326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5379720"/>
            <a:ext cx="3429000" cy="769441"/>
          </a:xfrm>
          <a:prstGeom prst="rect">
            <a:avLst/>
          </a:prstGeom>
          <a:noFill/>
        </p:spPr>
        <p:txBody>
          <a:bodyPr wrap="square" rtlCol="0">
            <a:spAutoFit/>
          </a:bodyPr>
          <a:lstStyle/>
          <a:p>
            <a:r>
              <a:rPr lang="en-US" sz="2200" dirty="0" err="1" smtClean="0">
                <a:latin typeface="Book Antiqua" pitchFamily="18" charset="0"/>
              </a:rPr>
              <a:t>V</a:t>
            </a:r>
            <a:r>
              <a:rPr lang="en-US" sz="2200" baseline="-25000" dirty="0" err="1" smtClean="0">
                <a:latin typeface="Book Antiqua" pitchFamily="18" charset="0"/>
              </a:rPr>
              <a:t>max</a:t>
            </a:r>
            <a:r>
              <a:rPr lang="en-US" sz="2200" dirty="0" smtClean="0">
                <a:latin typeface="Book Antiqua" pitchFamily="18" charset="0"/>
              </a:rPr>
              <a:t> remains constant but K</a:t>
            </a:r>
            <a:r>
              <a:rPr lang="en-US" sz="2200" baseline="-25000" dirty="0" smtClean="0">
                <a:latin typeface="Book Antiqua" pitchFamily="18" charset="0"/>
              </a:rPr>
              <a:t>0.5</a:t>
            </a:r>
            <a:r>
              <a:rPr lang="en-US" sz="2200" dirty="0" smtClean="0">
                <a:latin typeface="Book Antiqua" pitchFamily="18" charset="0"/>
              </a:rPr>
              <a:t> changes.</a:t>
            </a:r>
            <a:endParaRPr lang="en-US" sz="2200" dirty="0">
              <a:latin typeface="Book Antiqua" pitchFamily="18" charset="0"/>
            </a:endParaRPr>
          </a:p>
        </p:txBody>
      </p:sp>
      <p:sp>
        <p:nvSpPr>
          <p:cNvPr id="11" name="TextBox 10"/>
          <p:cNvSpPr txBox="1"/>
          <p:nvPr/>
        </p:nvSpPr>
        <p:spPr>
          <a:xfrm>
            <a:off x="5562600" y="5402759"/>
            <a:ext cx="3429000" cy="769441"/>
          </a:xfrm>
          <a:prstGeom prst="rect">
            <a:avLst/>
          </a:prstGeom>
          <a:noFill/>
        </p:spPr>
        <p:txBody>
          <a:bodyPr wrap="square" rtlCol="0">
            <a:spAutoFit/>
          </a:bodyPr>
          <a:lstStyle/>
          <a:p>
            <a:r>
              <a:rPr lang="en-US" sz="2200" dirty="0" err="1" smtClean="0">
                <a:latin typeface="Book Antiqua" pitchFamily="18" charset="0"/>
              </a:rPr>
              <a:t>V</a:t>
            </a:r>
            <a:r>
              <a:rPr lang="en-US" sz="2200" baseline="-25000" dirty="0" err="1" smtClean="0">
                <a:latin typeface="Book Antiqua" pitchFamily="18" charset="0"/>
              </a:rPr>
              <a:t>max</a:t>
            </a:r>
            <a:r>
              <a:rPr lang="en-US" sz="2200" dirty="0" smtClean="0">
                <a:latin typeface="Book Antiqua" pitchFamily="18" charset="0"/>
              </a:rPr>
              <a:t> changes but </a:t>
            </a:r>
          </a:p>
          <a:p>
            <a:r>
              <a:rPr lang="en-US" sz="2200" dirty="0" smtClean="0">
                <a:latin typeface="Book Antiqua" pitchFamily="18" charset="0"/>
              </a:rPr>
              <a:t>K</a:t>
            </a:r>
            <a:r>
              <a:rPr lang="en-US" sz="2200" baseline="-25000" dirty="0" smtClean="0">
                <a:latin typeface="Book Antiqua" pitchFamily="18" charset="0"/>
              </a:rPr>
              <a:t>0.5</a:t>
            </a:r>
            <a:r>
              <a:rPr lang="en-US" sz="2200" dirty="0" smtClean="0">
                <a:latin typeface="Book Antiqua" pitchFamily="18" charset="0"/>
              </a:rPr>
              <a:t> does not change.</a:t>
            </a:r>
            <a:endParaRPr lang="en-US" sz="2200" dirty="0">
              <a:latin typeface="Book Antiqua" pitchFamily="18" charset="0"/>
            </a:endParaRPr>
          </a:p>
        </p:txBody>
      </p:sp>
    </p:spTree>
    <p:extLst>
      <p:ext uri="{BB962C8B-B14F-4D97-AF65-F5344CB8AC3E}">
        <p14:creationId xmlns:p14="http://schemas.microsoft.com/office/powerpoint/2010/main" val="3573211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1IV. pH Effect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11</a:t>
            </a:fld>
            <a:endParaRPr lang="en-US">
              <a:solidFill>
                <a:schemeClr val="tx1"/>
              </a:solidFill>
            </a:endParaRPr>
          </a:p>
        </p:txBody>
      </p:sp>
      <p:sp>
        <p:nvSpPr>
          <p:cNvPr id="4" name="Content Placeholder 3"/>
          <p:cNvSpPr>
            <a:spLocks noGrp="1"/>
          </p:cNvSpPr>
          <p:nvPr>
            <p:ph idx="1"/>
          </p:nvPr>
        </p:nvSpPr>
        <p:spPr>
          <a:xfrm>
            <a:off x="457200" y="1066800"/>
            <a:ext cx="8229600" cy="5715000"/>
          </a:xfrm>
        </p:spPr>
        <p:txBody>
          <a:bodyPr>
            <a:normAutofit/>
          </a:bodyPr>
          <a:lstStyle/>
          <a:p>
            <a:pPr marL="0" indent="0">
              <a:spcBef>
                <a:spcPts val="0"/>
              </a:spcBef>
              <a:buNone/>
            </a:pPr>
            <a:r>
              <a:rPr lang="en-US" sz="2800" dirty="0" smtClean="0">
                <a:latin typeface="Book Antiqua" pitchFamily="18" charset="0"/>
              </a:rPr>
              <a:t>Enzymes have an optimum pH (or pH range) at which their activity is maximal.</a:t>
            </a:r>
            <a:endParaRPr lang="en-US" dirty="0" smtClean="0">
              <a:latin typeface="Book Antiqua" pitchFamily="18" charset="0"/>
            </a:endParaRPr>
          </a:p>
          <a:p>
            <a:pPr lvl="1">
              <a:spcBef>
                <a:spcPts val="0"/>
              </a:spcBef>
              <a:buFont typeface="Wingdings" pitchFamily="2" charset="2"/>
              <a:buChar char="§"/>
            </a:pPr>
            <a:endParaRPr lang="en-US" dirty="0" smtClean="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332613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800"/>
            <a:ext cx="33147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0" y="5512713"/>
            <a:ext cx="3429000" cy="430887"/>
          </a:xfrm>
          <a:prstGeom prst="rect">
            <a:avLst/>
          </a:prstGeom>
          <a:noFill/>
        </p:spPr>
        <p:txBody>
          <a:bodyPr wrap="square" rtlCol="0">
            <a:spAutoFit/>
          </a:bodyPr>
          <a:lstStyle/>
          <a:p>
            <a:pPr algn="ctr"/>
            <a:r>
              <a:rPr lang="en-US" sz="2200" dirty="0" err="1" smtClean="0">
                <a:latin typeface="Book Antiqua" pitchFamily="18" charset="0"/>
              </a:rPr>
              <a:t>V</a:t>
            </a:r>
            <a:r>
              <a:rPr lang="en-US" sz="2200" baseline="-25000" dirty="0" err="1" smtClean="0">
                <a:latin typeface="Book Antiqua" pitchFamily="18" charset="0"/>
              </a:rPr>
              <a:t>max</a:t>
            </a:r>
            <a:r>
              <a:rPr lang="en-US" sz="2200" dirty="0" smtClean="0">
                <a:latin typeface="Book Antiqua" pitchFamily="18" charset="0"/>
              </a:rPr>
              <a:t> @ pH 1.6</a:t>
            </a:r>
            <a:endParaRPr lang="en-US" sz="2200" dirty="0">
              <a:latin typeface="Book Antiqua" pitchFamily="18" charset="0"/>
            </a:endParaRPr>
          </a:p>
        </p:txBody>
      </p:sp>
      <p:sp>
        <p:nvSpPr>
          <p:cNvPr id="9" name="TextBox 8"/>
          <p:cNvSpPr txBox="1"/>
          <p:nvPr/>
        </p:nvSpPr>
        <p:spPr>
          <a:xfrm>
            <a:off x="5181600" y="5512713"/>
            <a:ext cx="3429000" cy="430887"/>
          </a:xfrm>
          <a:prstGeom prst="rect">
            <a:avLst/>
          </a:prstGeom>
          <a:noFill/>
        </p:spPr>
        <p:txBody>
          <a:bodyPr wrap="square" rtlCol="0">
            <a:spAutoFit/>
          </a:bodyPr>
          <a:lstStyle/>
          <a:p>
            <a:pPr algn="ctr"/>
            <a:r>
              <a:rPr lang="en-US" sz="2200" dirty="0" err="1" smtClean="0">
                <a:latin typeface="Book Antiqua" pitchFamily="18" charset="0"/>
              </a:rPr>
              <a:t>V</a:t>
            </a:r>
            <a:r>
              <a:rPr lang="en-US" sz="2200" baseline="-25000" dirty="0" err="1" smtClean="0">
                <a:latin typeface="Book Antiqua" pitchFamily="18" charset="0"/>
              </a:rPr>
              <a:t>max</a:t>
            </a:r>
            <a:r>
              <a:rPr lang="en-US" sz="2200" dirty="0" smtClean="0">
                <a:latin typeface="Book Antiqua" pitchFamily="18" charset="0"/>
              </a:rPr>
              <a:t> @ pH 7.8</a:t>
            </a:r>
            <a:endParaRPr lang="en-US" sz="2200" dirty="0">
              <a:latin typeface="Book Antiqua" pitchFamily="18" charset="0"/>
            </a:endParaRPr>
          </a:p>
        </p:txBody>
      </p:sp>
    </p:spTree>
    <p:extLst>
      <p:ext uri="{BB962C8B-B14F-4D97-AF65-F5344CB8AC3E}">
        <p14:creationId xmlns:p14="http://schemas.microsoft.com/office/powerpoint/2010/main" val="1303600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1IV. pH Effect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12</a:t>
            </a:fld>
            <a:endParaRPr lang="en-US">
              <a:solidFill>
                <a:schemeClr val="tx1"/>
              </a:solidFill>
            </a:endParaRPr>
          </a:p>
        </p:txBody>
      </p:sp>
      <p:sp>
        <p:nvSpPr>
          <p:cNvPr id="4" name="Content Placeholder 3"/>
          <p:cNvSpPr>
            <a:spLocks noGrp="1"/>
          </p:cNvSpPr>
          <p:nvPr>
            <p:ph idx="1"/>
          </p:nvPr>
        </p:nvSpPr>
        <p:spPr>
          <a:xfrm>
            <a:off x="457200" y="1066800"/>
            <a:ext cx="8229600" cy="5715000"/>
          </a:xfrm>
        </p:spPr>
        <p:txBody>
          <a:bodyPr>
            <a:normAutofit/>
          </a:bodyPr>
          <a:lstStyle/>
          <a:p>
            <a:pPr marL="514350" indent="-514350">
              <a:spcBef>
                <a:spcPts val="0"/>
              </a:spcBef>
              <a:buAutoNum type="alphaUcPeriod"/>
            </a:pPr>
            <a:r>
              <a:rPr lang="en-US" sz="2800" dirty="0" smtClean="0">
                <a:latin typeface="Book Antiqua" pitchFamily="18" charset="0"/>
              </a:rPr>
              <a:t>AA side chains in the active site may act as weak acids and bases with critical functions that depend on a specific ionization state.</a:t>
            </a:r>
          </a:p>
          <a:p>
            <a:pPr marL="514350" indent="-514350">
              <a:spcBef>
                <a:spcPts val="0"/>
              </a:spcBef>
              <a:buAutoNum type="alphaUcPeriod"/>
            </a:pPr>
            <a:endParaRPr lang="en-US" sz="2800" dirty="0" smtClean="0">
              <a:latin typeface="Book Antiqua" pitchFamily="18" charset="0"/>
            </a:endParaRPr>
          </a:p>
          <a:p>
            <a:pPr marL="514350" indent="-514350">
              <a:spcBef>
                <a:spcPts val="0"/>
              </a:spcBef>
              <a:buAutoNum type="alphaUcPeriod"/>
            </a:pPr>
            <a:r>
              <a:rPr lang="en-US" sz="2800" dirty="0" smtClean="0">
                <a:latin typeface="Book Antiqua" pitchFamily="18" charset="0"/>
              </a:rPr>
              <a:t>AA ionization state is important for protein structural integrity.</a:t>
            </a:r>
          </a:p>
          <a:p>
            <a:pPr marL="514350" indent="-514350">
              <a:spcBef>
                <a:spcPts val="0"/>
              </a:spcBef>
              <a:buAutoNum type="alphaUcPeriod"/>
            </a:pPr>
            <a:endParaRPr lang="en-US" sz="2800" dirty="0" smtClean="0">
              <a:latin typeface="Book Antiqua" pitchFamily="18" charset="0"/>
            </a:endParaRPr>
          </a:p>
          <a:p>
            <a:pPr marL="514350" indent="-514350">
              <a:spcBef>
                <a:spcPts val="0"/>
              </a:spcBef>
              <a:buAutoNum type="alphaUcPeriod"/>
            </a:pPr>
            <a:r>
              <a:rPr lang="en-US" sz="2800" dirty="0" smtClean="0">
                <a:latin typeface="Book Antiqua" pitchFamily="18" charset="0"/>
              </a:rPr>
              <a:t>The pH range over which an enzyme </a:t>
            </a:r>
            <a:r>
              <a:rPr lang="en-US" sz="2800" smtClean="0">
                <a:latin typeface="Book Antiqua" pitchFamily="18" charset="0"/>
              </a:rPr>
              <a:t>undergoes (greatest) changes </a:t>
            </a:r>
            <a:r>
              <a:rPr lang="en-US" sz="2800" dirty="0" smtClean="0">
                <a:latin typeface="Book Antiqua" pitchFamily="18" charset="0"/>
              </a:rPr>
              <a:t>in activity can provide a clue to the type of AA residue involved.</a:t>
            </a:r>
          </a:p>
          <a:p>
            <a:pPr lvl="1">
              <a:spcBef>
                <a:spcPts val="0"/>
              </a:spcBef>
              <a:buFont typeface="Wingdings" pitchFamily="2" charset="2"/>
              <a:buChar char="§"/>
            </a:pPr>
            <a:r>
              <a:rPr lang="en-US" dirty="0" smtClean="0">
                <a:latin typeface="Book Antiqua" pitchFamily="18" charset="0"/>
              </a:rPr>
              <a:t>A change in activity near pH 7.0 could indicate the presence of an important His.</a:t>
            </a:r>
          </a:p>
          <a:p>
            <a:pPr lvl="1">
              <a:spcBef>
                <a:spcPts val="0"/>
              </a:spcBef>
              <a:buFont typeface="Wingdings" pitchFamily="2" charset="2"/>
              <a:buChar char="§"/>
            </a:pPr>
            <a:endParaRPr lang="en-US" dirty="0" smtClean="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p:txBody>
      </p:sp>
    </p:spTree>
    <p:extLst>
      <p:ext uri="{BB962C8B-B14F-4D97-AF65-F5344CB8AC3E}">
        <p14:creationId xmlns:p14="http://schemas.microsoft.com/office/powerpoint/2010/main" val="2304782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1IV. pH Effect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13</a:t>
            </a:fld>
            <a:endParaRPr lang="en-US">
              <a:solidFill>
                <a:schemeClr val="tx1"/>
              </a:solidFill>
            </a:endParaRPr>
          </a:p>
        </p:txBody>
      </p:sp>
      <p:sp>
        <p:nvSpPr>
          <p:cNvPr id="4" name="Content Placeholder 3"/>
          <p:cNvSpPr>
            <a:spLocks noGrp="1"/>
          </p:cNvSpPr>
          <p:nvPr>
            <p:ph idx="1"/>
          </p:nvPr>
        </p:nvSpPr>
        <p:spPr>
          <a:xfrm>
            <a:off x="457200" y="1066800"/>
            <a:ext cx="8229600" cy="5715000"/>
          </a:xfrm>
        </p:spPr>
        <p:txBody>
          <a:bodyPr>
            <a:normAutofit/>
          </a:bodyPr>
          <a:lstStyle/>
          <a:p>
            <a:pPr lvl="1">
              <a:spcBef>
                <a:spcPts val="0"/>
              </a:spcBef>
              <a:buFont typeface="Wingdings" pitchFamily="2" charset="2"/>
              <a:buChar char="§"/>
            </a:pPr>
            <a:r>
              <a:rPr lang="en-US" dirty="0" smtClean="0">
                <a:latin typeface="Book Antiqua" pitchFamily="18" charset="0"/>
              </a:rPr>
              <a:t>Recall that </a:t>
            </a:r>
            <a:r>
              <a:rPr lang="en-US" dirty="0" err="1" smtClean="0">
                <a:latin typeface="Book Antiqua" pitchFamily="18" charset="0"/>
              </a:rPr>
              <a:t>pKa</a:t>
            </a:r>
            <a:r>
              <a:rPr lang="en-US" dirty="0" smtClean="0">
                <a:latin typeface="Book Antiqua" pitchFamily="18" charset="0"/>
              </a:rPr>
              <a:t> values can shift based on the chemical environment.</a:t>
            </a: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95701961"/>
              </p:ext>
            </p:extLst>
          </p:nvPr>
        </p:nvGraphicFramePr>
        <p:xfrm>
          <a:off x="2368550" y="2535237"/>
          <a:ext cx="4406900" cy="3179763"/>
        </p:xfrm>
        <a:graphic>
          <a:graphicData uri="http://schemas.openxmlformats.org/presentationml/2006/ole">
            <mc:AlternateContent xmlns:mc="http://schemas.openxmlformats.org/markup-compatibility/2006">
              <mc:Choice xmlns:v="urn:schemas-microsoft-com:vml" Requires="v">
                <p:oleObj spid="_x0000_s12303" name="CS ChemDraw Drawing" r:id="rId4" imgW="4407273" imgH="3179088" progId="ChemDraw.Document.6.0">
                  <p:embed/>
                </p:oleObj>
              </mc:Choice>
              <mc:Fallback>
                <p:oleObj name="CS ChemDraw Drawing" r:id="rId4" imgW="4407273" imgH="3179088" progId="ChemDraw.Document.6.0">
                  <p:embed/>
                  <p:pic>
                    <p:nvPicPr>
                      <p:cNvPr id="0" name=""/>
                      <p:cNvPicPr/>
                      <p:nvPr/>
                    </p:nvPicPr>
                    <p:blipFill>
                      <a:blip r:embed="rId5"/>
                      <a:stretch>
                        <a:fillRect/>
                      </a:stretch>
                    </p:blipFill>
                    <p:spPr>
                      <a:xfrm>
                        <a:off x="2368550" y="2535237"/>
                        <a:ext cx="4406900" cy="3179763"/>
                      </a:xfrm>
                      <a:prstGeom prst="rect">
                        <a:avLst/>
                      </a:prstGeom>
                    </p:spPr>
                  </p:pic>
                </p:oleObj>
              </mc:Fallback>
            </mc:AlternateContent>
          </a:graphicData>
        </a:graphic>
      </p:graphicFrame>
    </p:spTree>
    <p:extLst>
      <p:ext uri="{BB962C8B-B14F-4D97-AF65-F5344CB8AC3E}">
        <p14:creationId xmlns:p14="http://schemas.microsoft.com/office/powerpoint/2010/main" val="4162501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2</a:t>
            </a:r>
            <a:r>
              <a:rPr lang="en-US" sz="2800" dirty="0" smtClean="0">
                <a:latin typeface="Book Antiqua" pitchFamily="18" charset="0"/>
              </a:rPr>
              <a:t>. Understanding Enzyme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14</a:t>
            </a:fld>
            <a:endParaRPr lang="en-US">
              <a:solidFill>
                <a:schemeClr val="tx1"/>
              </a:solidFill>
            </a:endParaRPr>
          </a:p>
        </p:txBody>
      </p:sp>
      <p:sp>
        <p:nvSpPr>
          <p:cNvPr id="4" name="Content Placeholder 3"/>
          <p:cNvSpPr>
            <a:spLocks noGrp="1"/>
          </p:cNvSpPr>
          <p:nvPr>
            <p:ph idx="1"/>
          </p:nvPr>
        </p:nvSpPr>
        <p:spPr>
          <a:xfrm>
            <a:off x="457200" y="1066800"/>
            <a:ext cx="8229600" cy="5715000"/>
          </a:xfrm>
        </p:spPr>
        <p:txBody>
          <a:bodyPr>
            <a:normAutofit/>
          </a:bodyPr>
          <a:lstStyle/>
          <a:p>
            <a:pPr marL="0" indent="0">
              <a:spcBef>
                <a:spcPts val="0"/>
              </a:spcBef>
              <a:buNone/>
            </a:pPr>
            <a:r>
              <a:rPr lang="en-US" sz="2800" dirty="0">
                <a:latin typeface="Book Antiqua" pitchFamily="18" charset="0"/>
              </a:rPr>
              <a:t>R</a:t>
            </a:r>
            <a:r>
              <a:rPr lang="en-US" sz="2800" dirty="0" smtClean="0">
                <a:latin typeface="Book Antiqua" pitchFamily="18" charset="0"/>
              </a:rPr>
              <a:t>equires</a:t>
            </a:r>
          </a:p>
          <a:p>
            <a:pPr marL="0" indent="0">
              <a:spcBef>
                <a:spcPts val="0"/>
              </a:spcBef>
              <a:buNone/>
            </a:pPr>
            <a:endParaRPr lang="en-US" sz="2800" dirty="0">
              <a:latin typeface="Book Antiqua" pitchFamily="18" charset="0"/>
            </a:endParaRPr>
          </a:p>
          <a:p>
            <a:pPr marL="514350" indent="-514350">
              <a:spcBef>
                <a:spcPts val="0"/>
              </a:spcBef>
              <a:buAutoNum type="alphaUcPeriod"/>
            </a:pPr>
            <a:r>
              <a:rPr lang="en-US" sz="2800" dirty="0" smtClean="0">
                <a:latin typeface="Book Antiqua" pitchFamily="18" charset="0"/>
              </a:rPr>
              <a:t>Identification of all</a:t>
            </a:r>
          </a:p>
          <a:p>
            <a:pPr marL="514350" indent="-514350">
              <a:spcBef>
                <a:spcPts val="0"/>
              </a:spcBef>
              <a:buAutoNum type="alphaUcPeriod"/>
            </a:pPr>
            <a:endParaRPr lang="en-US" sz="2800" dirty="0" smtClean="0">
              <a:latin typeface="Book Antiqua" pitchFamily="18" charset="0"/>
            </a:endParaRPr>
          </a:p>
          <a:p>
            <a:pPr lvl="1">
              <a:spcBef>
                <a:spcPts val="0"/>
              </a:spcBef>
              <a:buFont typeface="Wingdings" pitchFamily="2" charset="2"/>
              <a:buChar char="§"/>
            </a:pPr>
            <a:r>
              <a:rPr lang="en-US" dirty="0" smtClean="0">
                <a:latin typeface="Book Antiqua" pitchFamily="18" charset="0"/>
              </a:rPr>
              <a:t>Substrates</a:t>
            </a:r>
          </a:p>
          <a:p>
            <a:pPr lvl="1">
              <a:spcBef>
                <a:spcPts val="0"/>
              </a:spcBef>
              <a:buFont typeface="Wingdings" pitchFamily="2" charset="2"/>
              <a:buChar char="§"/>
            </a:pPr>
            <a:endParaRPr lang="en-US" dirty="0" smtClean="0">
              <a:latin typeface="Book Antiqua" pitchFamily="18" charset="0"/>
            </a:endParaRPr>
          </a:p>
          <a:p>
            <a:pPr lvl="1">
              <a:spcBef>
                <a:spcPts val="0"/>
              </a:spcBef>
              <a:buFont typeface="Wingdings" pitchFamily="2" charset="2"/>
              <a:buChar char="§"/>
            </a:pPr>
            <a:r>
              <a:rPr lang="en-US" dirty="0" smtClean="0">
                <a:latin typeface="Book Antiqua" pitchFamily="18" charset="0"/>
              </a:rPr>
              <a:t>Cofactors</a:t>
            </a:r>
          </a:p>
          <a:p>
            <a:pPr lvl="1">
              <a:spcBef>
                <a:spcPts val="0"/>
              </a:spcBef>
              <a:buFont typeface="Wingdings" pitchFamily="2" charset="2"/>
              <a:buChar char="§"/>
            </a:pPr>
            <a:endParaRPr lang="en-US" dirty="0" smtClean="0">
              <a:latin typeface="Book Antiqua" pitchFamily="18" charset="0"/>
            </a:endParaRPr>
          </a:p>
          <a:p>
            <a:pPr lvl="1">
              <a:spcBef>
                <a:spcPts val="0"/>
              </a:spcBef>
              <a:buFont typeface="Wingdings" pitchFamily="2" charset="2"/>
              <a:buChar char="§"/>
            </a:pPr>
            <a:r>
              <a:rPr lang="en-US" dirty="0" smtClean="0">
                <a:latin typeface="Book Antiqua" pitchFamily="18" charset="0"/>
              </a:rPr>
              <a:t>Products</a:t>
            </a:r>
          </a:p>
          <a:p>
            <a:pPr lvl="1">
              <a:spcBef>
                <a:spcPts val="0"/>
              </a:spcBef>
              <a:buFont typeface="Wingdings" pitchFamily="2" charset="2"/>
              <a:buChar char="§"/>
            </a:pPr>
            <a:endParaRPr lang="en-US" dirty="0" smtClean="0">
              <a:latin typeface="Book Antiqua" pitchFamily="18" charset="0"/>
            </a:endParaRPr>
          </a:p>
          <a:p>
            <a:pPr lvl="1">
              <a:spcBef>
                <a:spcPts val="0"/>
              </a:spcBef>
              <a:buFont typeface="Wingdings" pitchFamily="2" charset="2"/>
              <a:buChar char="§"/>
            </a:pPr>
            <a:r>
              <a:rPr lang="en-US" dirty="0" smtClean="0">
                <a:latin typeface="Book Antiqua" pitchFamily="18" charset="0"/>
              </a:rPr>
              <a:t>Regulators (Inhibitors and activators)</a:t>
            </a:r>
          </a:p>
          <a:p>
            <a:pPr marL="514350" indent="-514350">
              <a:spcBef>
                <a:spcPts val="0"/>
              </a:spcBef>
              <a:buAutoNum type="alphaUcPeriod"/>
            </a:pPr>
            <a:endParaRPr lang="en-US" sz="2800" dirty="0">
              <a:latin typeface="Book Antiqua" pitchFamily="18" charset="0"/>
            </a:endParaRPr>
          </a:p>
          <a:p>
            <a:pPr marL="0" indent="0">
              <a:spcBef>
                <a:spcPts val="0"/>
              </a:spcBef>
              <a:buNone/>
            </a:pPr>
            <a:endParaRPr lang="en-US" sz="2800" dirty="0">
              <a:latin typeface="Book Antiqua" pitchFamily="18" charset="0"/>
            </a:endParaRPr>
          </a:p>
        </p:txBody>
      </p:sp>
    </p:spTree>
    <p:extLst>
      <p:ext uri="{BB962C8B-B14F-4D97-AF65-F5344CB8AC3E}">
        <p14:creationId xmlns:p14="http://schemas.microsoft.com/office/powerpoint/2010/main" val="2953172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2</a:t>
            </a:r>
            <a:r>
              <a:rPr lang="en-US" sz="2800" dirty="0" smtClean="0">
                <a:latin typeface="Book Antiqua" pitchFamily="18" charset="0"/>
              </a:rPr>
              <a:t>. Understanding Enzyme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15</a:t>
            </a:fld>
            <a:endParaRPr lang="en-US">
              <a:solidFill>
                <a:schemeClr val="tx1"/>
              </a:solidFill>
            </a:endParaRPr>
          </a:p>
        </p:txBody>
      </p:sp>
      <p:sp>
        <p:nvSpPr>
          <p:cNvPr id="4" name="Content Placeholder 3"/>
          <p:cNvSpPr>
            <a:spLocks noGrp="1"/>
          </p:cNvSpPr>
          <p:nvPr>
            <p:ph idx="1"/>
          </p:nvPr>
        </p:nvSpPr>
        <p:spPr>
          <a:xfrm>
            <a:off x="457200" y="990600"/>
            <a:ext cx="8229600" cy="4800600"/>
          </a:xfrm>
        </p:spPr>
        <p:txBody>
          <a:bodyPr>
            <a:noAutofit/>
          </a:bodyPr>
          <a:lstStyle/>
          <a:p>
            <a:pPr marL="0" indent="0">
              <a:spcBef>
                <a:spcPts val="0"/>
              </a:spcBef>
              <a:buNone/>
            </a:pPr>
            <a:r>
              <a:rPr lang="en-US" sz="2600" dirty="0" smtClean="0">
                <a:latin typeface="Book Antiqua" pitchFamily="18" charset="0"/>
              </a:rPr>
              <a:t>B.  Knowledge of</a:t>
            </a:r>
          </a:p>
          <a:p>
            <a:pPr marL="514350" indent="-514350">
              <a:spcBef>
                <a:spcPts val="0"/>
              </a:spcBef>
              <a:buAutoNum type="alphaUcPeriod"/>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The temporal sequence of enzyme intermediate formations</a:t>
            </a: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The structure of each transition state</a:t>
            </a: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r>
              <a:rPr lang="en-US" sz="2600" dirty="0">
                <a:latin typeface="Book Antiqua" pitchFamily="18" charset="0"/>
              </a:rPr>
              <a:t>The structure of the enzyme intermediates</a:t>
            </a:r>
          </a:p>
          <a:p>
            <a:pPr lvl="1">
              <a:spcBef>
                <a:spcPts val="0"/>
              </a:spcBef>
              <a:buFont typeface="Wingdings" pitchFamily="2" charset="2"/>
              <a:buChar char="§"/>
            </a:pPr>
            <a:endParaRPr lang="en-US" sz="1000" dirty="0" smtClean="0">
              <a:latin typeface="Book Antiqua" pitchFamily="18" charset="0"/>
            </a:endParaRPr>
          </a:p>
          <a:p>
            <a:pPr lvl="1">
              <a:spcBef>
                <a:spcPts val="0"/>
              </a:spcBef>
              <a:buFont typeface="Wingdings" pitchFamily="2" charset="2"/>
              <a:buChar char="§"/>
            </a:pPr>
            <a:r>
              <a:rPr lang="en-US" sz="2600" dirty="0" smtClean="0">
                <a:latin typeface="Book Antiqua" pitchFamily="18" charset="0"/>
              </a:rPr>
              <a:t>The rates of </a:t>
            </a:r>
            <a:r>
              <a:rPr lang="en-US" sz="2600" dirty="0" err="1" smtClean="0">
                <a:latin typeface="Book Antiqua" pitchFamily="18" charset="0"/>
              </a:rPr>
              <a:t>intermedate</a:t>
            </a:r>
            <a:r>
              <a:rPr lang="en-US" sz="2600" dirty="0" smtClean="0">
                <a:latin typeface="Book Antiqua" pitchFamily="18" charset="0"/>
              </a:rPr>
              <a:t> </a:t>
            </a:r>
            <a:r>
              <a:rPr lang="en-US" sz="2600" dirty="0" err="1" smtClean="0">
                <a:latin typeface="Book Antiqua" pitchFamily="18" charset="0"/>
              </a:rPr>
              <a:t>interconversions</a:t>
            </a:r>
            <a:endParaRPr lang="en-US" sz="2600" dirty="0" smtClean="0">
              <a:latin typeface="Book Antiqua" pitchFamily="18" charset="0"/>
            </a:endParaRPr>
          </a:p>
          <a:p>
            <a:pPr marL="457200" lvl="1" indent="0">
              <a:spcBef>
                <a:spcPts val="0"/>
              </a:spcBef>
              <a:buNone/>
            </a:pPr>
            <a:endParaRPr lang="en-US" sz="1000" dirty="0">
              <a:latin typeface="Book Antiqua" pitchFamily="18" charset="0"/>
            </a:endParaRPr>
          </a:p>
          <a:p>
            <a:pPr lvl="1">
              <a:spcBef>
                <a:spcPts val="0"/>
              </a:spcBef>
              <a:buFont typeface="Wingdings" pitchFamily="2" charset="2"/>
              <a:buChar char="§"/>
            </a:pPr>
            <a:r>
              <a:rPr lang="en-US" sz="2600" dirty="0" smtClean="0">
                <a:latin typeface="Book Antiqua" pitchFamily="18" charset="0"/>
              </a:rPr>
              <a:t>The energy contributed by all reacting and interacting </a:t>
            </a:r>
            <a:r>
              <a:rPr lang="en-US" sz="2600" dirty="0" smtClean="0">
                <a:latin typeface="Book Antiqua" pitchFamily="18" charset="0"/>
              </a:rPr>
              <a:t>groups, intermediate complexes, </a:t>
            </a:r>
            <a:r>
              <a:rPr lang="en-US" sz="2600" dirty="0" smtClean="0">
                <a:latin typeface="Book Antiqua" pitchFamily="18" charset="0"/>
              </a:rPr>
              <a:t>and transition states</a:t>
            </a:r>
          </a:p>
          <a:p>
            <a:pPr marL="457200" lvl="1" indent="0">
              <a:spcBef>
                <a:spcPts val="0"/>
              </a:spcBef>
              <a:buNone/>
            </a:pPr>
            <a:endParaRPr lang="en-US" sz="2600" dirty="0" smtClean="0">
              <a:latin typeface="Book Antiqua" pitchFamily="18" charset="0"/>
            </a:endParaRPr>
          </a:p>
          <a:p>
            <a:pPr marL="514350" indent="-514350">
              <a:spcBef>
                <a:spcPts val="0"/>
              </a:spcBef>
              <a:buAutoNum type="alphaUcPeriod"/>
            </a:pPr>
            <a:endParaRPr lang="en-US" sz="2600" dirty="0">
              <a:latin typeface="Book Antiqua" pitchFamily="18" charset="0"/>
            </a:endParaRPr>
          </a:p>
          <a:p>
            <a:pPr marL="0" indent="0">
              <a:spcBef>
                <a:spcPts val="0"/>
              </a:spcBef>
              <a:buNone/>
            </a:pPr>
            <a:endParaRPr lang="en-US" sz="2600" dirty="0">
              <a:latin typeface="Book Antiqua" pitchFamily="18" charset="0"/>
            </a:endParaRPr>
          </a:p>
        </p:txBody>
      </p:sp>
      <p:sp>
        <p:nvSpPr>
          <p:cNvPr id="7" name="Content Placeholder 3"/>
          <p:cNvSpPr txBox="1">
            <a:spLocks/>
          </p:cNvSpPr>
          <p:nvPr/>
        </p:nvSpPr>
        <p:spPr>
          <a:xfrm>
            <a:off x="533400" y="5486400"/>
            <a:ext cx="87630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600" b="1" dirty="0" smtClean="0">
                <a:latin typeface="Book Antiqua" pitchFamily="18" charset="0"/>
              </a:rPr>
              <a:t>As of yet, the entirety of parameters involved in the mechanism of action is not known for any enzyme or protein in general.</a:t>
            </a:r>
          </a:p>
          <a:p>
            <a:pPr marL="457200" lvl="1" indent="0">
              <a:spcBef>
                <a:spcPts val="0"/>
              </a:spcBef>
              <a:buFont typeface="Arial" pitchFamily="34" charset="0"/>
              <a:buNone/>
            </a:pPr>
            <a:endParaRPr lang="en-US" sz="2600" b="1" dirty="0" smtClean="0">
              <a:latin typeface="Book Antiqua" pitchFamily="18" charset="0"/>
            </a:endParaRPr>
          </a:p>
          <a:p>
            <a:pPr marL="514350" indent="-514350">
              <a:spcBef>
                <a:spcPts val="0"/>
              </a:spcBef>
              <a:buFont typeface="Arial" pitchFamily="34" charset="0"/>
              <a:buAutoNum type="alphaUcPeriod"/>
            </a:pPr>
            <a:endParaRPr lang="en-US" sz="2600" b="1" dirty="0" smtClean="0">
              <a:latin typeface="Book Antiqua" pitchFamily="18" charset="0"/>
            </a:endParaRPr>
          </a:p>
          <a:p>
            <a:pPr marL="0" indent="0">
              <a:spcBef>
                <a:spcPts val="0"/>
              </a:spcBef>
              <a:buFont typeface="Arial" pitchFamily="34" charset="0"/>
              <a:buNone/>
            </a:pPr>
            <a:endParaRPr lang="en-US" sz="2600" b="1" dirty="0">
              <a:latin typeface="Book Antiqua" pitchFamily="18" charset="0"/>
            </a:endParaRPr>
          </a:p>
        </p:txBody>
      </p:sp>
    </p:spTree>
    <p:extLst>
      <p:ext uri="{BB962C8B-B14F-4D97-AF65-F5344CB8AC3E}">
        <p14:creationId xmlns:p14="http://schemas.microsoft.com/office/powerpoint/2010/main" val="147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057400"/>
            <a:ext cx="8153400" cy="10668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The Mechanism of Action of </a:t>
            </a:r>
          </a:p>
          <a:p>
            <a:pPr algn="ctr">
              <a:tabLst>
                <a:tab pos="2060575" algn="l"/>
              </a:tabLst>
            </a:pPr>
            <a:r>
              <a:rPr lang="en-US" sz="3400" b="1" dirty="0" smtClean="0">
                <a:latin typeface="Book Antiqua" pitchFamily="18" charset="0"/>
              </a:rPr>
              <a:t>Chymotrypsin</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3"/>
          <p:cNvSpPr>
            <a:spLocks noGrp="1" noChangeArrowheads="1"/>
          </p:cNvSpPr>
          <p:nvPr/>
        </p:nvSpPr>
        <p:spPr bwMode="auto">
          <a:xfrm>
            <a:off x="457200" y="44958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endParaRPr lang="en-US" sz="2900" dirty="0">
              <a:latin typeface="Book Antiqua" pitchFamily="18" charset="0"/>
            </a:endParaRPr>
          </a:p>
          <a:p>
            <a:pPr algn="ctr">
              <a:tabLst>
                <a:tab pos="2060575" algn="l"/>
              </a:tabLst>
            </a:pPr>
            <a:r>
              <a:rPr lang="en-US" sz="2900" dirty="0">
                <a:latin typeface="Book Antiqua" pitchFamily="18" charset="0"/>
              </a:rPr>
              <a:t> </a:t>
            </a:r>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16</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96969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1</a:t>
            </a:r>
            <a:r>
              <a:rPr lang="en-US" sz="2800" dirty="0" smtClean="0">
                <a:latin typeface="Book Antiqua" pitchFamily="18" charset="0"/>
              </a:rPr>
              <a:t>. Chymotrypsin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17</a:t>
            </a:fld>
            <a:endParaRPr lang="en-US">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820838521"/>
              </p:ext>
            </p:extLst>
          </p:nvPr>
        </p:nvGraphicFramePr>
        <p:xfrm>
          <a:off x="398463" y="3160713"/>
          <a:ext cx="8347075" cy="2478087"/>
        </p:xfrm>
        <a:graphic>
          <a:graphicData uri="http://schemas.openxmlformats.org/presentationml/2006/ole">
            <mc:AlternateContent xmlns:mc="http://schemas.openxmlformats.org/markup-compatibility/2006">
              <mc:Choice xmlns:v="urn:schemas-microsoft-com:vml" Requires="v">
                <p:oleObj spid="_x0000_s2082" name="CS ChemDraw Drawing" r:id="rId3" imgW="8346892" imgH="2477952" progId="ChemDraw.Document.6.0">
                  <p:embed/>
                </p:oleObj>
              </mc:Choice>
              <mc:Fallback>
                <p:oleObj name="CS ChemDraw Drawing" r:id="rId3" imgW="8346892" imgH="2477952" progId="ChemDraw.Document.6.0">
                  <p:embed/>
                  <p:pic>
                    <p:nvPicPr>
                      <p:cNvPr id="0" name=""/>
                      <p:cNvPicPr/>
                      <p:nvPr/>
                    </p:nvPicPr>
                    <p:blipFill>
                      <a:blip r:embed="rId4"/>
                      <a:stretch>
                        <a:fillRect/>
                      </a:stretch>
                    </p:blipFill>
                    <p:spPr>
                      <a:xfrm>
                        <a:off x="398463" y="3160713"/>
                        <a:ext cx="8347075" cy="2478087"/>
                      </a:xfrm>
                      <a:prstGeom prst="rect">
                        <a:avLst/>
                      </a:prstGeom>
                    </p:spPr>
                  </p:pic>
                </p:oleObj>
              </mc:Fallback>
            </mc:AlternateContent>
          </a:graphicData>
        </a:graphic>
      </p:graphicFrame>
      <p:sp>
        <p:nvSpPr>
          <p:cNvPr id="10" name="TextBox 9"/>
          <p:cNvSpPr txBox="1"/>
          <p:nvPr/>
        </p:nvSpPr>
        <p:spPr>
          <a:xfrm>
            <a:off x="381000" y="1219200"/>
            <a:ext cx="8382000" cy="1938992"/>
          </a:xfrm>
          <a:prstGeom prst="rect">
            <a:avLst/>
          </a:prstGeom>
          <a:noFill/>
        </p:spPr>
        <p:txBody>
          <a:bodyPr wrap="square" rtlCol="0">
            <a:spAutoFit/>
          </a:bodyPr>
          <a:lstStyle/>
          <a:p>
            <a:r>
              <a:rPr lang="en-US" sz="2400" dirty="0" smtClean="0">
                <a:latin typeface="Book Antiqua" pitchFamily="18" charset="0"/>
              </a:rPr>
              <a:t>A 25 </a:t>
            </a:r>
            <a:r>
              <a:rPr lang="en-US" sz="2400" dirty="0" err="1" smtClean="0">
                <a:latin typeface="Book Antiqua" pitchFamily="18" charset="0"/>
              </a:rPr>
              <a:t>kDa</a:t>
            </a:r>
            <a:r>
              <a:rPr lang="en-US" sz="2400" dirty="0" smtClean="0">
                <a:latin typeface="Book Antiqua" pitchFamily="18" charset="0"/>
              </a:rPr>
              <a:t> </a:t>
            </a:r>
            <a:r>
              <a:rPr lang="en-US" sz="2400" dirty="0" err="1" smtClean="0">
                <a:latin typeface="Book Antiqua" pitchFamily="18" charset="0"/>
              </a:rPr>
              <a:t>proteolytic</a:t>
            </a:r>
            <a:r>
              <a:rPr lang="en-US" sz="2400" dirty="0" smtClean="0">
                <a:latin typeface="Book Antiqua" pitchFamily="18" charset="0"/>
              </a:rPr>
              <a:t> enzyme (</a:t>
            </a:r>
            <a:r>
              <a:rPr lang="en-US" sz="2400" b="1" dirty="0" smtClean="0">
                <a:latin typeface="Book Antiqua" pitchFamily="18" charset="0"/>
              </a:rPr>
              <a:t>serine protease</a:t>
            </a:r>
            <a:r>
              <a:rPr lang="en-US" sz="2400" dirty="0" smtClean="0">
                <a:latin typeface="Book Antiqua" pitchFamily="18" charset="0"/>
              </a:rPr>
              <a:t>) that catalyzes the cleavage of peptide bonds by a hydrolysis reaction. It cleaves proteins and peptides at the </a:t>
            </a:r>
            <a:r>
              <a:rPr lang="en-US" sz="2400" b="1" dirty="0" smtClean="0">
                <a:latin typeface="Book Antiqua" pitchFamily="18" charset="0"/>
              </a:rPr>
              <a:t>carboxyl terminal</a:t>
            </a:r>
            <a:r>
              <a:rPr lang="en-US" sz="2400" dirty="0" smtClean="0">
                <a:latin typeface="Book Antiqua" pitchFamily="18" charset="0"/>
              </a:rPr>
              <a:t> of a tryptophan, tyrosine, and phenylalanine AA residue.</a:t>
            </a:r>
            <a:endParaRPr lang="en-US" sz="2400" dirty="0">
              <a:latin typeface="Book Antiqua" pitchFamily="18" charset="0"/>
            </a:endParaRPr>
          </a:p>
        </p:txBody>
      </p:sp>
      <p:cxnSp>
        <p:nvCxnSpPr>
          <p:cNvPr id="4" name="Straight Connector 3"/>
          <p:cNvCxnSpPr/>
          <p:nvPr/>
        </p:nvCxnSpPr>
        <p:spPr>
          <a:xfrm>
            <a:off x="8229600" y="38100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86600" y="53340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026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2. Chymotrypsin Protein Structure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18</a:t>
            </a:fld>
            <a:endParaRPr lang="en-US">
              <a:solidFill>
                <a:schemeClr val="tx1"/>
              </a:solidFill>
            </a:endParaRPr>
          </a:p>
        </p:txBody>
      </p:sp>
      <p:grpSp>
        <p:nvGrpSpPr>
          <p:cNvPr id="9" name="Group 8"/>
          <p:cNvGrpSpPr/>
          <p:nvPr/>
        </p:nvGrpSpPr>
        <p:grpSpPr>
          <a:xfrm>
            <a:off x="2895600" y="990600"/>
            <a:ext cx="5760245" cy="5028785"/>
            <a:chOff x="1676400" y="1295400"/>
            <a:chExt cx="5760245" cy="5028785"/>
          </a:xfrm>
        </p:grpSpPr>
        <p:pic>
          <p:nvPicPr>
            <p:cNvPr id="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0583"/>
            <a:stretch/>
          </p:blipFill>
          <p:spPr bwMode="auto">
            <a:xfrm>
              <a:off x="2286000" y="1295400"/>
              <a:ext cx="5150645" cy="502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76400" y="1447800"/>
              <a:ext cx="609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066800"/>
            <a:ext cx="1777594" cy="559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743200" y="5867400"/>
            <a:ext cx="5562600" cy="830997"/>
          </a:xfrm>
          <a:prstGeom prst="rect">
            <a:avLst/>
          </a:prstGeom>
          <a:noFill/>
        </p:spPr>
        <p:txBody>
          <a:bodyPr wrap="square" rtlCol="0">
            <a:spAutoFit/>
          </a:bodyPr>
          <a:lstStyle/>
          <a:p>
            <a:r>
              <a:rPr lang="en-US" sz="2400" dirty="0" smtClean="0">
                <a:latin typeface="Book Antiqua" pitchFamily="18" charset="0"/>
              </a:rPr>
              <a:t>His57, Asp102, and Ser195 form the catalytic triad.</a:t>
            </a:r>
            <a:endParaRPr lang="en-US" sz="2400" dirty="0">
              <a:latin typeface="Book Antiqua" pitchFamily="18" charset="0"/>
            </a:endParaRPr>
          </a:p>
        </p:txBody>
      </p:sp>
    </p:spTree>
    <p:extLst>
      <p:ext uri="{BB962C8B-B14F-4D97-AF65-F5344CB8AC3E}">
        <p14:creationId xmlns:p14="http://schemas.microsoft.com/office/powerpoint/2010/main" val="2510055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2I. Active Site of Chymotrypsin with Substrate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19</a:t>
            </a:fld>
            <a:endParaRPr lang="en-US">
              <a:solidFill>
                <a:schemeClr val="tx1"/>
              </a:solidFill>
            </a:endParaRPr>
          </a:p>
        </p:txBody>
      </p:sp>
      <p:pic>
        <p:nvPicPr>
          <p:cNvPr id="10"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0364" t="2961" b="19401"/>
          <a:stretch/>
        </p:blipFill>
        <p:spPr bwMode="auto">
          <a:xfrm>
            <a:off x="1676400" y="1143000"/>
            <a:ext cx="6327033"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770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 Factors that affect Enzyme Activity</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a:t>
            </a:fld>
            <a:endParaRPr lang="en-US">
              <a:solidFill>
                <a:schemeClr val="tx1"/>
              </a:solidFill>
            </a:endParaRPr>
          </a:p>
        </p:txBody>
      </p:sp>
      <p:sp>
        <p:nvSpPr>
          <p:cNvPr id="4" name="Content Placeholder 3"/>
          <p:cNvSpPr>
            <a:spLocks noGrp="1"/>
          </p:cNvSpPr>
          <p:nvPr>
            <p:ph idx="1"/>
          </p:nvPr>
        </p:nvSpPr>
        <p:spPr>
          <a:xfrm>
            <a:off x="457200" y="1066800"/>
            <a:ext cx="8229600" cy="5715000"/>
          </a:xfrm>
        </p:spPr>
        <p:txBody>
          <a:bodyPr>
            <a:normAutofit/>
          </a:bodyPr>
          <a:lstStyle/>
          <a:p>
            <a:pPr marL="0" indent="0">
              <a:spcBef>
                <a:spcPts val="0"/>
              </a:spcBef>
              <a:buNone/>
            </a:pPr>
            <a:endParaRPr lang="en-US" sz="2800" dirty="0" smtClean="0">
              <a:latin typeface="Book Antiqua" pitchFamily="18" charset="0"/>
            </a:endParaRPr>
          </a:p>
          <a:p>
            <a:pPr lvl="1">
              <a:spcBef>
                <a:spcPts val="0"/>
              </a:spcBef>
              <a:buFont typeface="Wingdings" pitchFamily="2" charset="2"/>
              <a:buChar char="§"/>
            </a:pPr>
            <a:r>
              <a:rPr lang="en-US" dirty="0" smtClean="0">
                <a:latin typeface="Book Antiqua" pitchFamily="18" charset="0"/>
              </a:rPr>
              <a:t>Inhibitors</a:t>
            </a:r>
          </a:p>
          <a:p>
            <a:pPr lvl="1">
              <a:spcBef>
                <a:spcPts val="0"/>
              </a:spcBef>
              <a:buFont typeface="Wingdings" pitchFamily="2" charset="2"/>
              <a:buChar char="§"/>
            </a:pPr>
            <a:endParaRPr lang="en-US" dirty="0" smtClean="0">
              <a:latin typeface="Book Antiqua" pitchFamily="18" charset="0"/>
            </a:endParaRPr>
          </a:p>
          <a:p>
            <a:pPr lvl="1">
              <a:spcBef>
                <a:spcPts val="0"/>
              </a:spcBef>
              <a:buFont typeface="Wingdings" pitchFamily="2" charset="2"/>
              <a:buChar char="§"/>
            </a:pPr>
            <a:r>
              <a:rPr lang="en-US" dirty="0" err="1" smtClean="0">
                <a:latin typeface="Book Antiqua" pitchFamily="18" charset="0"/>
              </a:rPr>
              <a:t>Proteolytic</a:t>
            </a:r>
            <a:r>
              <a:rPr lang="en-US" dirty="0" smtClean="0">
                <a:latin typeface="Book Antiqua" pitchFamily="18" charset="0"/>
              </a:rPr>
              <a:t> activation</a:t>
            </a:r>
          </a:p>
          <a:p>
            <a:pPr lvl="1">
              <a:spcBef>
                <a:spcPts val="0"/>
              </a:spcBef>
              <a:buFont typeface="Wingdings" pitchFamily="2" charset="2"/>
              <a:buChar char="§"/>
            </a:pPr>
            <a:endParaRPr lang="en-US" dirty="0" smtClean="0">
              <a:latin typeface="Book Antiqua" pitchFamily="18" charset="0"/>
            </a:endParaRPr>
          </a:p>
          <a:p>
            <a:pPr lvl="1">
              <a:spcBef>
                <a:spcPts val="0"/>
              </a:spcBef>
              <a:buFont typeface="Wingdings" pitchFamily="2" charset="2"/>
              <a:buChar char="§"/>
            </a:pPr>
            <a:r>
              <a:rPr lang="en-US" dirty="0" smtClean="0">
                <a:latin typeface="Book Antiqua" pitchFamily="18" charset="0"/>
              </a:rPr>
              <a:t>Protein modifications</a:t>
            </a:r>
          </a:p>
          <a:p>
            <a:pPr lvl="1">
              <a:spcBef>
                <a:spcPts val="0"/>
              </a:spcBef>
              <a:buFont typeface="Wingdings" pitchFamily="2" charset="2"/>
              <a:buChar char="§"/>
            </a:pPr>
            <a:endParaRPr lang="en-US" dirty="0" smtClean="0">
              <a:latin typeface="Book Antiqua" pitchFamily="18" charset="0"/>
            </a:endParaRPr>
          </a:p>
          <a:p>
            <a:pPr lvl="1">
              <a:spcBef>
                <a:spcPts val="0"/>
              </a:spcBef>
              <a:buFont typeface="Wingdings" pitchFamily="2" charset="2"/>
              <a:buChar char="§"/>
            </a:pPr>
            <a:r>
              <a:rPr lang="en-US" dirty="0" smtClean="0">
                <a:latin typeface="Book Antiqua" pitchFamily="18" charset="0"/>
              </a:rPr>
              <a:t>Subunit </a:t>
            </a:r>
            <a:r>
              <a:rPr lang="en-US" dirty="0" err="1" smtClean="0">
                <a:latin typeface="Book Antiqua" pitchFamily="18" charset="0"/>
              </a:rPr>
              <a:t>cooperativity</a:t>
            </a:r>
            <a:r>
              <a:rPr lang="en-US" dirty="0" smtClean="0">
                <a:latin typeface="Book Antiqua" pitchFamily="18" charset="0"/>
              </a:rPr>
              <a:t> and modulators</a:t>
            </a:r>
          </a:p>
          <a:p>
            <a:pPr lvl="1">
              <a:spcBef>
                <a:spcPts val="0"/>
              </a:spcBef>
              <a:buFont typeface="Wingdings" pitchFamily="2" charset="2"/>
              <a:buChar char="§"/>
            </a:pPr>
            <a:endParaRPr lang="en-US" dirty="0">
              <a:latin typeface="Book Antiqua" pitchFamily="18" charset="0"/>
            </a:endParaRPr>
          </a:p>
          <a:p>
            <a:pPr lvl="1">
              <a:spcBef>
                <a:spcPts val="0"/>
              </a:spcBef>
              <a:buFont typeface="Wingdings" pitchFamily="2" charset="2"/>
              <a:buChar char="§"/>
            </a:pPr>
            <a:r>
              <a:rPr lang="en-US" dirty="0" smtClean="0">
                <a:latin typeface="Book Antiqua" pitchFamily="18" charset="0"/>
              </a:rPr>
              <a:t>pH</a:t>
            </a:r>
          </a:p>
          <a:p>
            <a:pPr marL="514350" indent="-514350">
              <a:spcBef>
                <a:spcPts val="0"/>
              </a:spcBef>
              <a:buAutoNum type="alphaUcPeriod"/>
            </a:pPr>
            <a:endParaRPr lang="en-US" sz="2800" dirty="0">
              <a:latin typeface="Book Antiqua" pitchFamily="18" charset="0"/>
            </a:endParaRPr>
          </a:p>
          <a:p>
            <a:pPr marL="0" indent="0">
              <a:spcBef>
                <a:spcPts val="0"/>
              </a:spcBef>
              <a:buNone/>
            </a:pPr>
            <a:endParaRPr lang="en-US" sz="2800" dirty="0">
              <a:latin typeface="Book Antiqua" pitchFamily="18" charset="0"/>
            </a:endParaRPr>
          </a:p>
        </p:txBody>
      </p:sp>
    </p:spTree>
    <p:extLst>
      <p:ext uri="{BB962C8B-B14F-4D97-AF65-F5344CB8AC3E}">
        <p14:creationId xmlns:p14="http://schemas.microsoft.com/office/powerpoint/2010/main" val="4259752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3</a:t>
            </a:r>
            <a:r>
              <a:rPr lang="en-US" sz="2800" dirty="0" smtClean="0">
                <a:latin typeface="Book Antiqua" pitchFamily="18" charset="0"/>
              </a:rPr>
              <a:t>.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20</a:t>
            </a:fld>
            <a:endParaRPr lang="en-US">
              <a:solidFill>
                <a:schemeClr val="tx1"/>
              </a:solidFill>
            </a:endParaRPr>
          </a:p>
        </p:txBody>
      </p:sp>
      <p:sp>
        <p:nvSpPr>
          <p:cNvPr id="7" name="Title 1"/>
          <p:cNvSpPr txBox="1">
            <a:spLocks/>
          </p:cNvSpPr>
          <p:nvPr/>
        </p:nvSpPr>
        <p:spPr>
          <a:xfrm>
            <a:off x="457200" y="1036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latin typeface="Book Antiqua" pitchFamily="18" charset="0"/>
              </a:rPr>
              <a:t>The free enzyme.</a:t>
            </a:r>
            <a:endParaRPr lang="en-US" sz="2600" dirty="0">
              <a:latin typeface="Book Antiqua" pitchFamily="18" charset="0"/>
            </a:endParaRPr>
          </a:p>
        </p:txBody>
      </p:sp>
      <p:grpSp>
        <p:nvGrpSpPr>
          <p:cNvPr id="4" name="Group 3"/>
          <p:cNvGrpSpPr/>
          <p:nvPr/>
        </p:nvGrpSpPr>
        <p:grpSpPr>
          <a:xfrm>
            <a:off x="2362199" y="1524000"/>
            <a:ext cx="5257801" cy="5325076"/>
            <a:chOff x="2362199" y="1524000"/>
            <a:chExt cx="5257801" cy="5325076"/>
          </a:xfrm>
        </p:grpSpPr>
        <p:pic>
          <p:nvPicPr>
            <p:cNvPr id="8"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7553" r="70760" b="11896"/>
            <a:stretch/>
          </p:blipFill>
          <p:spPr bwMode="auto">
            <a:xfrm>
              <a:off x="2362199" y="1676400"/>
              <a:ext cx="4990108" cy="517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629400" y="1524000"/>
              <a:ext cx="990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5105400" y="3733800"/>
            <a:ext cx="3962400" cy="830997"/>
          </a:xfrm>
          <a:prstGeom prst="rect">
            <a:avLst/>
          </a:prstGeom>
          <a:noFill/>
        </p:spPr>
        <p:txBody>
          <a:bodyPr wrap="square" rtlCol="0">
            <a:spAutoFit/>
          </a:bodyPr>
          <a:lstStyle/>
          <a:p>
            <a:r>
              <a:rPr lang="en-US" sz="2400" b="1" dirty="0" err="1" smtClean="0">
                <a:latin typeface="Book Antiqua" pitchFamily="18" charset="0"/>
              </a:rPr>
              <a:t>pKa</a:t>
            </a:r>
            <a:r>
              <a:rPr lang="en-US" sz="2400" b="1" dirty="0" smtClean="0">
                <a:latin typeface="Book Antiqua" pitchFamily="18" charset="0"/>
              </a:rPr>
              <a:t> &gt; 12.0 during the course of the reaction</a:t>
            </a:r>
            <a:endParaRPr lang="en-US" sz="2400" b="1" dirty="0">
              <a:latin typeface="Book Antiqua" pitchFamily="18" charset="0"/>
            </a:endParaRPr>
          </a:p>
        </p:txBody>
      </p:sp>
      <p:sp>
        <p:nvSpPr>
          <p:cNvPr id="10" name="TextBox 9"/>
          <p:cNvSpPr txBox="1"/>
          <p:nvPr/>
        </p:nvSpPr>
        <p:spPr>
          <a:xfrm>
            <a:off x="5867400" y="5329535"/>
            <a:ext cx="2057400" cy="1200329"/>
          </a:xfrm>
          <a:prstGeom prst="rect">
            <a:avLst/>
          </a:prstGeom>
          <a:noFill/>
        </p:spPr>
        <p:txBody>
          <a:bodyPr wrap="square" rtlCol="0">
            <a:spAutoFit/>
          </a:bodyPr>
          <a:lstStyle/>
          <a:p>
            <a:r>
              <a:rPr lang="en-US" sz="2400" b="1" dirty="0" err="1" smtClean="0">
                <a:latin typeface="Book Antiqua" pitchFamily="18" charset="0"/>
              </a:rPr>
              <a:t>pKa</a:t>
            </a:r>
            <a:r>
              <a:rPr lang="en-US" sz="2400" b="1" dirty="0" smtClean="0">
                <a:latin typeface="Book Antiqua" pitchFamily="18" charset="0"/>
              </a:rPr>
              <a:t> significantly decreases</a:t>
            </a:r>
            <a:endParaRPr lang="en-US" sz="2400" b="1" dirty="0">
              <a:latin typeface="Book Antiqua" pitchFamily="18" charset="0"/>
            </a:endParaRPr>
          </a:p>
        </p:txBody>
      </p:sp>
    </p:spTree>
    <p:extLst>
      <p:ext uri="{BB962C8B-B14F-4D97-AF65-F5344CB8AC3E}">
        <p14:creationId xmlns:p14="http://schemas.microsoft.com/office/powerpoint/2010/main" val="3868014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3</a:t>
            </a:r>
            <a:r>
              <a:rPr lang="en-US" sz="2800" dirty="0" smtClean="0">
                <a:latin typeface="Book Antiqua" pitchFamily="18" charset="0"/>
              </a:rPr>
              <a:t>.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21</a:t>
            </a:fld>
            <a:endParaRPr lang="en-US">
              <a:solidFill>
                <a:schemeClr val="tx1"/>
              </a:solidFill>
            </a:endParaRPr>
          </a:p>
        </p:txBody>
      </p:sp>
      <p:sp>
        <p:nvSpPr>
          <p:cNvPr id="7" name="Title 1"/>
          <p:cNvSpPr txBox="1">
            <a:spLocks/>
          </p:cNvSpPr>
          <p:nvPr/>
        </p:nvSpPr>
        <p:spPr>
          <a:xfrm>
            <a:off x="457200" y="1036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latin typeface="Book Antiqua" pitchFamily="18" charset="0"/>
              </a:rPr>
              <a:t>The substrate.</a:t>
            </a:r>
            <a:endParaRPr lang="en-US" sz="2600" dirty="0">
              <a:latin typeface="Book Antiqua" pitchFamily="18" charset="0"/>
            </a:endParaRPr>
          </a:p>
        </p:txBody>
      </p:sp>
      <p:pic>
        <p:nvPicPr>
          <p:cNvPr id="9"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8738" t="51470" r="42524" b="19231"/>
          <a:stretch/>
        </p:blipFill>
        <p:spPr bwMode="auto">
          <a:xfrm>
            <a:off x="1066800" y="2209800"/>
            <a:ext cx="7356654" cy="322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191000" y="5181600"/>
            <a:ext cx="7620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53000" y="5646003"/>
            <a:ext cx="3470454" cy="830997"/>
          </a:xfrm>
          <a:prstGeom prst="rect">
            <a:avLst/>
          </a:prstGeom>
          <a:noFill/>
        </p:spPr>
        <p:txBody>
          <a:bodyPr wrap="square" rtlCol="0">
            <a:spAutoFit/>
          </a:bodyPr>
          <a:lstStyle/>
          <a:p>
            <a:r>
              <a:rPr lang="en-US" sz="2400" dirty="0" smtClean="0">
                <a:latin typeface="Book Antiqua" pitchFamily="18" charset="0"/>
              </a:rPr>
              <a:t>Interacts with the hydrophobic pocket.</a:t>
            </a:r>
            <a:endParaRPr lang="en-US" sz="2400" dirty="0">
              <a:latin typeface="Book Antiqua" pitchFamily="18" charset="0"/>
            </a:endParaRPr>
          </a:p>
        </p:txBody>
      </p:sp>
      <p:cxnSp>
        <p:nvCxnSpPr>
          <p:cNvPr id="14" name="Straight Arrow Connector 13"/>
          <p:cNvCxnSpPr/>
          <p:nvPr/>
        </p:nvCxnSpPr>
        <p:spPr>
          <a:xfrm>
            <a:off x="5029200" y="4114800"/>
            <a:ext cx="7620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05400" y="4648200"/>
            <a:ext cx="3810000" cy="830997"/>
          </a:xfrm>
          <a:prstGeom prst="rect">
            <a:avLst/>
          </a:prstGeom>
          <a:noFill/>
        </p:spPr>
        <p:txBody>
          <a:bodyPr wrap="square" rtlCol="0">
            <a:spAutoFit/>
          </a:bodyPr>
          <a:lstStyle/>
          <a:p>
            <a:r>
              <a:rPr lang="en-US" sz="2400" dirty="0" smtClean="0">
                <a:latin typeface="Book Antiqua" pitchFamily="18" charset="0"/>
              </a:rPr>
              <a:t>Stabilized in the oxyanion hole.</a:t>
            </a:r>
            <a:endParaRPr lang="en-US" sz="2400" dirty="0">
              <a:latin typeface="Book Antiqua" pitchFamily="18" charset="0"/>
            </a:endParaRPr>
          </a:p>
        </p:txBody>
      </p:sp>
    </p:spTree>
    <p:extLst>
      <p:ext uri="{BB962C8B-B14F-4D97-AF65-F5344CB8AC3E}">
        <p14:creationId xmlns:p14="http://schemas.microsoft.com/office/powerpoint/2010/main" val="2021260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3.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22</a:t>
            </a:fld>
            <a:endParaRPr lang="en-US">
              <a:solidFill>
                <a:schemeClr val="tx1"/>
              </a:solidFill>
            </a:endParaRPr>
          </a:p>
        </p:txBody>
      </p:sp>
      <p:sp>
        <p:nvSpPr>
          <p:cNvPr id="7" name="Title 1"/>
          <p:cNvSpPr txBox="1">
            <a:spLocks/>
          </p:cNvSpPr>
          <p:nvPr/>
        </p:nvSpPr>
        <p:spPr>
          <a:xfrm>
            <a:off x="457200" y="1036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latin typeface="Book Antiqua" pitchFamily="18" charset="0"/>
              </a:rPr>
              <a:t>Step 1: Substrate binding.</a:t>
            </a:r>
            <a:endParaRPr lang="en-US" sz="2600" dirty="0">
              <a:latin typeface="Book Antiqua" pitchFamily="18" charset="0"/>
            </a:endParaRPr>
          </a:p>
        </p:txBody>
      </p:sp>
      <p:pic>
        <p:nvPicPr>
          <p:cNvPr id="8"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9975" t="13306" b="17532"/>
          <a:stretch/>
        </p:blipFill>
        <p:spPr bwMode="auto">
          <a:xfrm>
            <a:off x="5105400" y="1295400"/>
            <a:ext cx="4032120" cy="39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9166" t="29634" r="57619" b="62849"/>
          <a:stretch/>
        </p:blipFill>
        <p:spPr bwMode="auto">
          <a:xfrm>
            <a:off x="3931534" y="2590800"/>
            <a:ext cx="431750" cy="43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3200400" y="3008868"/>
            <a:ext cx="1855335" cy="462811"/>
            <a:chOff x="3200400" y="3466068"/>
            <a:chExt cx="1855335" cy="462811"/>
          </a:xfrm>
        </p:grpSpPr>
        <p:pic>
          <p:nvPicPr>
            <p:cNvPr id="9"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744" t="29053" r="29809" b="49898"/>
            <a:stretch/>
          </p:blipFill>
          <p:spPr bwMode="auto">
            <a:xfrm>
              <a:off x="3200400" y="3524250"/>
              <a:ext cx="1855335" cy="40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581400" y="3466068"/>
              <a:ext cx="381000" cy="191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8897" y="1565491"/>
            <a:ext cx="3407404" cy="3387509"/>
            <a:chOff x="18897" y="1565491"/>
            <a:chExt cx="3407404" cy="3387509"/>
          </a:xfrm>
        </p:grpSpPr>
        <p:pic>
          <p:nvPicPr>
            <p:cNvPr id="10"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7616" r="70890" b="11896"/>
            <a:stretch/>
          </p:blipFill>
          <p:spPr bwMode="auto">
            <a:xfrm>
              <a:off x="18897" y="1565491"/>
              <a:ext cx="3257703" cy="338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819400" y="1565491"/>
              <a:ext cx="606901" cy="644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9433" t="50794" r="43417" b="18234"/>
          <a:stretch/>
        </p:blipFill>
        <p:spPr bwMode="auto">
          <a:xfrm rot="18881525">
            <a:off x="1907122" y="4129383"/>
            <a:ext cx="3038359" cy="148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8897" y="5791200"/>
            <a:ext cx="8134503" cy="1107996"/>
          </a:xfrm>
          <a:prstGeom prst="rect">
            <a:avLst/>
          </a:prstGeom>
          <a:noFill/>
        </p:spPr>
        <p:txBody>
          <a:bodyPr wrap="square" rtlCol="0">
            <a:spAutoFit/>
          </a:bodyPr>
          <a:lstStyle/>
          <a:p>
            <a:r>
              <a:rPr lang="en-US" sz="2200" dirty="0" smtClean="0">
                <a:latin typeface="Book Antiqua" pitchFamily="18" charset="0"/>
              </a:rPr>
              <a:t>When substrate binds, the side chain of the residue adjacent to the peptide bond to  be cleaved nestles in a hydrophobic pocket on the enzyme, positioning the peptide bond for attack.</a:t>
            </a:r>
            <a:endParaRPr lang="en-US" sz="2200" dirty="0">
              <a:latin typeface="Book Antiqua" pitchFamily="18" charset="0"/>
            </a:endParaRPr>
          </a:p>
        </p:txBody>
      </p:sp>
    </p:spTree>
    <p:extLst>
      <p:ext uri="{BB962C8B-B14F-4D97-AF65-F5344CB8AC3E}">
        <p14:creationId xmlns:p14="http://schemas.microsoft.com/office/powerpoint/2010/main" val="3230745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3</a:t>
            </a:r>
            <a:r>
              <a:rPr lang="en-US" sz="2800" dirty="0" smtClean="0">
                <a:latin typeface="Book Antiqua" pitchFamily="18" charset="0"/>
              </a:rPr>
              <a:t>.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23</a:t>
            </a:fld>
            <a:endParaRPr lang="en-US">
              <a:solidFill>
                <a:schemeClr val="tx1"/>
              </a:solidFill>
            </a:endParaRPr>
          </a:p>
        </p:txBody>
      </p:sp>
      <p:sp>
        <p:nvSpPr>
          <p:cNvPr id="7" name="Title 1"/>
          <p:cNvSpPr txBox="1">
            <a:spLocks/>
          </p:cNvSpPr>
          <p:nvPr/>
        </p:nvSpPr>
        <p:spPr>
          <a:xfrm>
            <a:off x="457200" y="1036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latin typeface="Book Antiqua" pitchFamily="18" charset="0"/>
              </a:rPr>
              <a:t>Step 2: </a:t>
            </a:r>
            <a:r>
              <a:rPr lang="en-US" sz="2600" dirty="0" err="1" smtClean="0">
                <a:latin typeface="Book Antiqua" pitchFamily="18" charset="0"/>
              </a:rPr>
              <a:t>Nucleophilic</a:t>
            </a:r>
            <a:r>
              <a:rPr lang="en-US" sz="2600" dirty="0" smtClean="0">
                <a:latin typeface="Book Antiqua" pitchFamily="18" charset="0"/>
              </a:rPr>
              <a:t> Attack.</a:t>
            </a:r>
            <a:endParaRPr lang="en-US" sz="2600" dirty="0">
              <a:latin typeface="Book Antiqua" pitchFamily="18" charset="0"/>
            </a:endParaRPr>
          </a:p>
        </p:txBody>
      </p:sp>
      <p:pic>
        <p:nvPicPr>
          <p:cNvPr id="9"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0418"/>
          <a:stretch/>
        </p:blipFill>
        <p:spPr bwMode="auto">
          <a:xfrm>
            <a:off x="76200" y="1828800"/>
            <a:ext cx="8959666" cy="428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890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106" t="43609" r="16293" b="37610"/>
          <a:stretch/>
        </p:blipFill>
        <p:spPr bwMode="auto">
          <a:xfrm>
            <a:off x="3200400" y="2408182"/>
            <a:ext cx="3810000" cy="18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3</a:t>
            </a:r>
            <a:r>
              <a:rPr lang="en-US" sz="2800" dirty="0" smtClean="0">
                <a:latin typeface="Book Antiqua" pitchFamily="18" charset="0"/>
              </a:rPr>
              <a:t>.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24</a:t>
            </a:fld>
            <a:endParaRPr lang="en-US">
              <a:solidFill>
                <a:schemeClr val="tx1"/>
              </a:solidFill>
            </a:endParaRPr>
          </a:p>
        </p:txBody>
      </p:sp>
      <p:sp>
        <p:nvSpPr>
          <p:cNvPr id="7" name="Title 1"/>
          <p:cNvSpPr txBox="1">
            <a:spLocks/>
          </p:cNvSpPr>
          <p:nvPr/>
        </p:nvSpPr>
        <p:spPr>
          <a:xfrm>
            <a:off x="457200" y="1036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latin typeface="Book Antiqua" pitchFamily="18" charset="0"/>
              </a:rPr>
              <a:t>Step 3: Substrate Cleavage.</a:t>
            </a:r>
            <a:endParaRPr lang="en-US" sz="2600" dirty="0">
              <a:latin typeface="Book Antiqua" pitchFamily="18" charset="0"/>
            </a:endParaRPr>
          </a:p>
        </p:txBody>
      </p:sp>
      <p:pic>
        <p:nvPicPr>
          <p:cNvPr id="10"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3777" t="62991" r="19019" b="6423"/>
          <a:stretch/>
        </p:blipFill>
        <p:spPr bwMode="auto">
          <a:xfrm>
            <a:off x="5334000" y="3626596"/>
            <a:ext cx="3017520" cy="307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09599" y="1600200"/>
            <a:ext cx="2971801" cy="2969419"/>
            <a:chOff x="609599" y="1600200"/>
            <a:chExt cx="2971801" cy="2969419"/>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221" r="45706" b="60025"/>
            <a:stretch/>
          </p:blipFill>
          <p:spPr bwMode="auto">
            <a:xfrm>
              <a:off x="609599" y="1600200"/>
              <a:ext cx="2863359" cy="296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28800" y="1600200"/>
              <a:ext cx="1752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152400" y="4569619"/>
            <a:ext cx="5410200" cy="2031325"/>
          </a:xfrm>
          <a:prstGeom prst="rect">
            <a:avLst/>
          </a:prstGeom>
          <a:noFill/>
        </p:spPr>
        <p:txBody>
          <a:bodyPr wrap="square" rtlCol="0">
            <a:spAutoFit/>
          </a:bodyPr>
          <a:lstStyle/>
          <a:p>
            <a:r>
              <a:rPr lang="en-US" dirty="0" smtClean="0">
                <a:latin typeface="Book Antiqua" pitchFamily="18" charset="0"/>
              </a:rPr>
              <a:t>Instability of the negative charge on the substrate carbonyl oxygen leads to collapse of the tetrahedral intermediate; reformation of a double bond with carbon displaces the bond between carbon and the amino group of the peptide linkage, breaking the peptide bond. The amino leaving group is protonated by His57, facilitating  its displacement.</a:t>
            </a:r>
            <a:endParaRPr lang="en-US" dirty="0">
              <a:latin typeface="Book Antiqua" pitchFamily="18" charset="0"/>
            </a:endParaRPr>
          </a:p>
        </p:txBody>
      </p:sp>
    </p:spTree>
    <p:extLst>
      <p:ext uri="{BB962C8B-B14F-4D97-AF65-F5344CB8AC3E}">
        <p14:creationId xmlns:p14="http://schemas.microsoft.com/office/powerpoint/2010/main" val="3820921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3</a:t>
            </a:r>
            <a:r>
              <a:rPr lang="en-US" sz="2800" dirty="0" smtClean="0">
                <a:latin typeface="Book Antiqua" pitchFamily="18" charset="0"/>
              </a:rPr>
              <a:t>.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25</a:t>
            </a:fld>
            <a:endParaRPr lang="en-US">
              <a:solidFill>
                <a:schemeClr val="tx1"/>
              </a:solidFill>
            </a:endParaRPr>
          </a:p>
        </p:txBody>
      </p:sp>
      <p:sp>
        <p:nvSpPr>
          <p:cNvPr id="7" name="Title 1"/>
          <p:cNvSpPr txBox="1">
            <a:spLocks/>
          </p:cNvSpPr>
          <p:nvPr/>
        </p:nvSpPr>
        <p:spPr>
          <a:xfrm>
            <a:off x="457200" y="1036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latin typeface="Book Antiqua" pitchFamily="18" charset="0"/>
              </a:rPr>
              <a:t>Step 4: Water comes in.</a:t>
            </a:r>
            <a:endParaRPr lang="en-US" sz="2600" dirty="0">
              <a:latin typeface="Book Antiqua" pitchFamily="18" charset="0"/>
            </a:endParaRPr>
          </a:p>
        </p:txBody>
      </p:sp>
      <p:pic>
        <p:nvPicPr>
          <p:cNvPr id="8"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8197" r="10656" b="65030"/>
          <a:stretch/>
        </p:blipFill>
        <p:spPr bwMode="auto">
          <a:xfrm>
            <a:off x="5348214" y="609600"/>
            <a:ext cx="3567186" cy="35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2787" t="35656" r="34426" b="45912"/>
          <a:stretch/>
        </p:blipFill>
        <p:spPr bwMode="auto">
          <a:xfrm>
            <a:off x="2971800" y="2209800"/>
            <a:ext cx="2286690" cy="186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0000" r="54372" b="13359"/>
          <a:stretch/>
        </p:blipFill>
        <p:spPr bwMode="auto">
          <a:xfrm>
            <a:off x="533400" y="3124200"/>
            <a:ext cx="3182270" cy="36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206240" y="4343400"/>
            <a:ext cx="4785360" cy="2031325"/>
          </a:xfrm>
          <a:prstGeom prst="rect">
            <a:avLst/>
          </a:prstGeom>
          <a:noFill/>
        </p:spPr>
        <p:txBody>
          <a:bodyPr wrap="square" rtlCol="0">
            <a:spAutoFit/>
          </a:bodyPr>
          <a:lstStyle/>
          <a:p>
            <a:r>
              <a:rPr lang="en-US" dirty="0" smtClean="0">
                <a:latin typeface="Book Antiqua" pitchFamily="18" charset="0"/>
              </a:rPr>
              <a:t>An incoming water molecule is deprotonated by general base catalysis, generating a strongly </a:t>
            </a:r>
            <a:r>
              <a:rPr lang="en-US" dirty="0" err="1" smtClean="0">
                <a:latin typeface="Book Antiqua" pitchFamily="18" charset="0"/>
              </a:rPr>
              <a:t>nucleophilic</a:t>
            </a:r>
            <a:r>
              <a:rPr lang="en-US" dirty="0" smtClean="0">
                <a:latin typeface="Book Antiqua" pitchFamily="18" charset="0"/>
              </a:rPr>
              <a:t> hydroxide ion. Attack of hydroxide on the ester linkage of the acyl-enzyme generates a second tetrahedral intermediate, with oxygen in the oxyanion hole again taking on a negative charge.</a:t>
            </a:r>
            <a:endParaRPr lang="en-US" dirty="0">
              <a:latin typeface="Book Antiqua" pitchFamily="18" charset="0"/>
            </a:endParaRPr>
          </a:p>
        </p:txBody>
      </p:sp>
    </p:spTree>
    <p:extLst>
      <p:ext uri="{BB962C8B-B14F-4D97-AF65-F5344CB8AC3E}">
        <p14:creationId xmlns:p14="http://schemas.microsoft.com/office/powerpoint/2010/main" val="2237155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3</a:t>
            </a:r>
            <a:r>
              <a:rPr lang="en-US" sz="2800" dirty="0" smtClean="0">
                <a:latin typeface="Book Antiqua" pitchFamily="18" charset="0"/>
              </a:rPr>
              <a:t>.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26</a:t>
            </a:fld>
            <a:endParaRPr lang="en-US">
              <a:solidFill>
                <a:schemeClr val="tx1"/>
              </a:solidFill>
            </a:endParaRPr>
          </a:p>
        </p:txBody>
      </p:sp>
      <p:sp>
        <p:nvSpPr>
          <p:cNvPr id="7" name="Title 1"/>
          <p:cNvSpPr txBox="1">
            <a:spLocks/>
          </p:cNvSpPr>
          <p:nvPr/>
        </p:nvSpPr>
        <p:spPr>
          <a:xfrm>
            <a:off x="457200" y="1036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latin typeface="Book Antiqua" pitchFamily="18" charset="0"/>
              </a:rPr>
              <a:t>Step </a:t>
            </a:r>
            <a:r>
              <a:rPr lang="en-US" sz="2600" dirty="0">
                <a:latin typeface="Book Antiqua" pitchFamily="18" charset="0"/>
              </a:rPr>
              <a:t>5</a:t>
            </a:r>
            <a:r>
              <a:rPr lang="en-US" sz="2600" dirty="0" smtClean="0">
                <a:latin typeface="Book Antiqua" pitchFamily="18" charset="0"/>
              </a:rPr>
              <a:t>: Water attacks.</a:t>
            </a:r>
            <a:endParaRPr lang="en-US" sz="2600" dirty="0">
              <a:latin typeface="Book Antiqua" pitchFamily="18" charset="0"/>
            </a:endParaRPr>
          </a:p>
        </p:txBody>
      </p:sp>
      <p:pic>
        <p:nvPicPr>
          <p:cNvPr id="1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32366"/>
          <a:stretch/>
        </p:blipFill>
        <p:spPr bwMode="auto">
          <a:xfrm>
            <a:off x="214746" y="1614738"/>
            <a:ext cx="8853054" cy="411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14746" y="5830669"/>
            <a:ext cx="8853054" cy="646331"/>
          </a:xfrm>
          <a:prstGeom prst="rect">
            <a:avLst/>
          </a:prstGeom>
          <a:noFill/>
        </p:spPr>
        <p:txBody>
          <a:bodyPr wrap="square" rtlCol="0">
            <a:spAutoFit/>
          </a:bodyPr>
          <a:lstStyle/>
          <a:p>
            <a:r>
              <a:rPr lang="en-US" dirty="0" smtClean="0">
                <a:latin typeface="Book Antiqua" pitchFamily="18" charset="0"/>
              </a:rPr>
              <a:t>Collapse of the tetrahedral forms the second product, a carboxylate anion, and displaces Ser195.</a:t>
            </a:r>
            <a:endParaRPr lang="en-US" dirty="0">
              <a:latin typeface="Book Antiqua" pitchFamily="18" charset="0"/>
            </a:endParaRPr>
          </a:p>
        </p:txBody>
      </p:sp>
    </p:spTree>
    <p:extLst>
      <p:ext uri="{BB962C8B-B14F-4D97-AF65-F5344CB8AC3E}">
        <p14:creationId xmlns:p14="http://schemas.microsoft.com/office/powerpoint/2010/main" val="2115638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356" t="40874" r="47648" b="42348"/>
          <a:stretch/>
        </p:blipFill>
        <p:spPr bwMode="auto">
          <a:xfrm>
            <a:off x="3810926" y="3383278"/>
            <a:ext cx="1675474" cy="167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3</a:t>
            </a:r>
            <a:r>
              <a:rPr lang="en-US" sz="2800" dirty="0" smtClean="0">
                <a:latin typeface="Book Antiqua" pitchFamily="18" charset="0"/>
              </a:rPr>
              <a:t>.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27</a:t>
            </a:fld>
            <a:endParaRPr lang="en-US">
              <a:solidFill>
                <a:schemeClr val="tx1"/>
              </a:solidFill>
            </a:endParaRPr>
          </a:p>
        </p:txBody>
      </p:sp>
      <p:sp>
        <p:nvSpPr>
          <p:cNvPr id="7" name="Title 1"/>
          <p:cNvSpPr txBox="1">
            <a:spLocks/>
          </p:cNvSpPr>
          <p:nvPr/>
        </p:nvSpPr>
        <p:spPr>
          <a:xfrm>
            <a:off x="457200" y="1036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latin typeface="Book Antiqua" pitchFamily="18" charset="0"/>
              </a:rPr>
              <a:t>Step 6: Break-off from the enzyme.</a:t>
            </a:r>
            <a:endParaRPr lang="en-US" sz="2600" dirty="0">
              <a:latin typeface="Book Antiqua" pitchFamily="18" charset="0"/>
            </a:endParaRPr>
          </a:p>
        </p:txBody>
      </p:sp>
      <p:pic>
        <p:nvPicPr>
          <p:cNvPr id="8"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61063" b="60038"/>
          <a:stretch/>
        </p:blipFill>
        <p:spPr bwMode="auto">
          <a:xfrm>
            <a:off x="228600" y="1676400"/>
            <a:ext cx="3625134" cy="399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5296" t="33802" r="2822" b="22576"/>
          <a:stretch/>
        </p:blipFill>
        <p:spPr bwMode="auto">
          <a:xfrm>
            <a:off x="5257800" y="1524000"/>
            <a:ext cx="3899320" cy="435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5882666"/>
            <a:ext cx="7696200" cy="769441"/>
          </a:xfrm>
          <a:prstGeom prst="rect">
            <a:avLst/>
          </a:prstGeom>
          <a:noFill/>
        </p:spPr>
        <p:txBody>
          <a:bodyPr wrap="square" rtlCol="0">
            <a:spAutoFit/>
          </a:bodyPr>
          <a:lstStyle/>
          <a:p>
            <a:r>
              <a:rPr lang="en-US" sz="2200" dirty="0" smtClean="0">
                <a:latin typeface="Book Antiqua" pitchFamily="18" charset="0"/>
              </a:rPr>
              <a:t>Collapse of the tetrahedral intermediate forms the second </a:t>
            </a:r>
            <a:r>
              <a:rPr lang="en-US" sz="2200" dirty="0" smtClean="0">
                <a:latin typeface="Book Antiqua" pitchFamily="18" charset="0"/>
              </a:rPr>
              <a:t>product </a:t>
            </a:r>
            <a:r>
              <a:rPr lang="en-US" sz="2200" dirty="0" smtClean="0">
                <a:latin typeface="Book Antiqua" pitchFamily="18" charset="0"/>
              </a:rPr>
              <a:t>and displaces Ser195.</a:t>
            </a:r>
            <a:endParaRPr lang="en-US" sz="2200" dirty="0">
              <a:latin typeface="Book Antiqua" pitchFamily="18" charset="0"/>
            </a:endParaRPr>
          </a:p>
        </p:txBody>
      </p:sp>
    </p:spTree>
    <p:extLst>
      <p:ext uri="{BB962C8B-B14F-4D97-AF65-F5344CB8AC3E}">
        <p14:creationId xmlns:p14="http://schemas.microsoft.com/office/powerpoint/2010/main" val="3968826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598796" y="3810009"/>
            <a:ext cx="3009900" cy="2132867"/>
            <a:chOff x="3598796" y="3810009"/>
            <a:chExt cx="3009900" cy="2132867"/>
          </a:xfrm>
        </p:grpSpPr>
        <p:grpSp>
          <p:nvGrpSpPr>
            <p:cNvPr id="20" name="Group 19"/>
            <p:cNvGrpSpPr/>
            <p:nvPr/>
          </p:nvGrpSpPr>
          <p:grpSpPr>
            <a:xfrm>
              <a:off x="3598796" y="3810009"/>
              <a:ext cx="3009900" cy="2132867"/>
              <a:chOff x="3598796" y="3810009"/>
              <a:chExt cx="3009900" cy="2132867"/>
            </a:xfrm>
          </p:grpSpPr>
          <p:grpSp>
            <p:nvGrpSpPr>
              <p:cNvPr id="9" name="Group 8"/>
              <p:cNvGrpSpPr/>
              <p:nvPr/>
            </p:nvGrpSpPr>
            <p:grpSpPr>
              <a:xfrm rot="19056250">
                <a:off x="3598796" y="3810009"/>
                <a:ext cx="3009900" cy="2132867"/>
                <a:chOff x="3070257" y="4039333"/>
                <a:chExt cx="3009900" cy="2132867"/>
              </a:xfrm>
            </p:grpSpPr>
            <p:pic>
              <p:nvPicPr>
                <p:cNvPr id="14"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8251" b="24226"/>
                <a:stretch/>
              </p:blipFill>
              <p:spPr bwMode="auto">
                <a:xfrm>
                  <a:off x="3070257" y="4039333"/>
                  <a:ext cx="3009900" cy="190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0" y="4991678"/>
                  <a:ext cx="1504950" cy="1180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4343400" y="4329317"/>
                <a:ext cx="533400" cy="393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4419600" y="4724400"/>
              <a:ext cx="381000" cy="230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274638"/>
            <a:ext cx="8229600" cy="639762"/>
          </a:xfrm>
        </p:spPr>
        <p:txBody>
          <a:bodyPr>
            <a:normAutofit/>
          </a:bodyPr>
          <a:lstStyle/>
          <a:p>
            <a:pPr algn="l"/>
            <a:r>
              <a:rPr lang="en-US" sz="2800" dirty="0">
                <a:latin typeface="Book Antiqua" pitchFamily="18" charset="0"/>
              </a:rPr>
              <a:t>3</a:t>
            </a:r>
            <a:r>
              <a:rPr lang="en-US" sz="2800" dirty="0" smtClean="0">
                <a:latin typeface="Book Antiqua" pitchFamily="18" charset="0"/>
              </a:rPr>
              <a:t>.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28</a:t>
            </a:fld>
            <a:endParaRPr lang="en-US">
              <a:solidFill>
                <a:schemeClr val="tx1"/>
              </a:solidFill>
            </a:endParaRPr>
          </a:p>
        </p:txBody>
      </p:sp>
      <p:sp>
        <p:nvSpPr>
          <p:cNvPr id="7" name="Title 1"/>
          <p:cNvSpPr txBox="1">
            <a:spLocks/>
          </p:cNvSpPr>
          <p:nvPr/>
        </p:nvSpPr>
        <p:spPr>
          <a:xfrm>
            <a:off x="457200" y="1036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smtClean="0">
                <a:latin typeface="Book Antiqua" pitchFamily="18" charset="0"/>
              </a:rPr>
              <a:t>Step </a:t>
            </a:r>
            <a:r>
              <a:rPr lang="en-US" sz="2600" dirty="0">
                <a:latin typeface="Book Antiqua" pitchFamily="18" charset="0"/>
              </a:rPr>
              <a:t>7</a:t>
            </a:r>
            <a:r>
              <a:rPr lang="en-US" sz="2600" dirty="0" smtClean="0">
                <a:latin typeface="Book Antiqua" pitchFamily="18" charset="0"/>
              </a:rPr>
              <a:t>: Product dissociates.</a:t>
            </a:r>
            <a:endParaRPr lang="en-US" sz="2600" dirty="0">
              <a:latin typeface="Book Antiqua" pitchFamily="18" charset="0"/>
            </a:endParaRPr>
          </a:p>
        </p:txBody>
      </p:sp>
      <p:pic>
        <p:nvPicPr>
          <p:cNvPr id="10"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38228" b="61800"/>
          <a:stretch/>
        </p:blipFill>
        <p:spPr bwMode="auto">
          <a:xfrm>
            <a:off x="43585" y="1676400"/>
            <a:ext cx="3722830" cy="38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000" t="58651" b="7148"/>
          <a:stretch/>
        </p:blipFill>
        <p:spPr bwMode="auto">
          <a:xfrm>
            <a:off x="5943600" y="2590800"/>
            <a:ext cx="3013364" cy="347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3766415" y="2401424"/>
            <a:ext cx="2006310" cy="2509869"/>
            <a:chOff x="3766415" y="2401424"/>
            <a:chExt cx="2006310" cy="2509869"/>
          </a:xfrm>
        </p:grpSpPr>
        <p:pic>
          <p:nvPicPr>
            <p:cNvPr id="15"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418" t="40638" r="18987" b="42562"/>
            <a:stretch/>
          </p:blipFill>
          <p:spPr bwMode="auto">
            <a:xfrm rot="3077429">
              <a:off x="3770555" y="2909124"/>
              <a:ext cx="2509869" cy="149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766415" y="2590800"/>
              <a:ext cx="729385" cy="1027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2271" t="50000" r="59269" b="44594"/>
          <a:stretch/>
        </p:blipFill>
        <p:spPr bwMode="auto">
          <a:xfrm>
            <a:off x="4274239" y="4343400"/>
            <a:ext cx="509862" cy="5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839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4. Evidence for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29</a:t>
            </a:fld>
            <a:endParaRPr lang="en-US">
              <a:solidFill>
                <a:schemeClr val="tx1"/>
              </a:solidFill>
            </a:endParaRPr>
          </a:p>
        </p:txBody>
      </p:sp>
      <mc:AlternateContent xmlns:mc="http://schemas.openxmlformats.org/markup-compatibility/2006" xmlns:a14="http://schemas.microsoft.com/office/drawing/2010/main">
        <mc:Choice Requires="a14">
          <p:sp>
            <p:nvSpPr>
              <p:cNvPr id="7" name="Title 1"/>
              <p:cNvSpPr txBox="1">
                <a:spLocks/>
              </p:cNvSpPr>
              <p:nvPr/>
            </p:nvSpPr>
            <p:spPr>
              <a:xfrm>
                <a:off x="457200" y="990600"/>
                <a:ext cx="8229600" cy="223266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Book Antiqua" pitchFamily="18" charset="0"/>
                  </a:rPr>
                  <a:t>The rate dependence of chymotrypsin-catalyzed cleavage on pH shows a maximal velocity at nearly pH 8.0. The velocity was measured at low [substrate] so that </a:t>
                </a:r>
              </a:p>
              <a:p>
                <a:pPr algn="l"/>
                <a14:m>
                  <m:oMathPara xmlns:m="http://schemas.openxmlformats.org/officeDocument/2006/math">
                    <m:oMathParaPr>
                      <m:jc m:val="centerGroup"/>
                    </m:oMathParaPr>
                    <m:oMath xmlns:m="http://schemas.openxmlformats.org/officeDocument/2006/math">
                      <m:r>
                        <m:rPr>
                          <m:sty m:val="p"/>
                        </m:rPr>
                        <a:rPr lang="en-US" sz="2600" b="0" i="0" smtClean="0">
                          <a:latin typeface="Cambria Math"/>
                        </a:rPr>
                        <m:t>V</m:t>
                      </m:r>
                      <m:r>
                        <a:rPr lang="en-US" sz="2600" b="0" i="0" smtClean="0">
                          <a:latin typeface="Cambria Math"/>
                        </a:rPr>
                        <m:t>   ∝   </m:t>
                      </m:r>
                      <m:f>
                        <m:fPr>
                          <m:ctrlPr>
                            <a:rPr lang="en-US" sz="2600" b="0" i="1" smtClean="0">
                              <a:latin typeface="Cambria Math"/>
                              <a:ea typeface="Cambria Math"/>
                            </a:rPr>
                          </m:ctrlPr>
                        </m:fPr>
                        <m:num>
                          <m:sSub>
                            <m:sSubPr>
                              <m:ctrlPr>
                                <a:rPr lang="en-US" sz="2600" b="0" i="1" smtClean="0">
                                  <a:latin typeface="Cambria Math"/>
                                  <a:ea typeface="Cambria Math"/>
                                </a:rPr>
                              </m:ctrlPr>
                            </m:sSubPr>
                            <m:e>
                              <m:r>
                                <m:rPr>
                                  <m:sty m:val="p"/>
                                </m:rPr>
                                <a:rPr lang="en-US" sz="2600" b="0" i="0" smtClean="0">
                                  <a:latin typeface="Cambria Math"/>
                                  <a:ea typeface="Cambria Math"/>
                                </a:rPr>
                                <m:t>k</m:t>
                              </m:r>
                            </m:e>
                            <m:sub>
                              <m:r>
                                <m:rPr>
                                  <m:sty m:val="p"/>
                                </m:rPr>
                                <a:rPr lang="en-US" sz="2600" b="0" i="0" smtClean="0">
                                  <a:latin typeface="Cambria Math"/>
                                  <a:ea typeface="Cambria Math"/>
                                </a:rPr>
                                <m:t>cat</m:t>
                              </m:r>
                            </m:sub>
                          </m:sSub>
                        </m:num>
                        <m:den>
                          <m:sSub>
                            <m:sSubPr>
                              <m:ctrlPr>
                                <a:rPr lang="en-US" sz="2600" b="0" i="1" smtClean="0">
                                  <a:latin typeface="Cambria Math"/>
                                  <a:ea typeface="Cambria Math"/>
                                </a:rPr>
                              </m:ctrlPr>
                            </m:sSubPr>
                            <m:e>
                              <m:r>
                                <m:rPr>
                                  <m:sty m:val="p"/>
                                </m:rPr>
                                <a:rPr lang="en-US" sz="2600" b="0" i="0" smtClean="0">
                                  <a:latin typeface="Cambria Math"/>
                                  <a:ea typeface="Cambria Math"/>
                                </a:rPr>
                                <m:t>K</m:t>
                              </m:r>
                            </m:e>
                            <m:sub>
                              <m:r>
                                <m:rPr>
                                  <m:sty m:val="p"/>
                                </m:rPr>
                                <a:rPr lang="en-US" sz="2600" b="0" i="0" smtClean="0">
                                  <a:latin typeface="Cambria Math"/>
                                  <a:ea typeface="Cambria Math"/>
                                </a:rPr>
                                <m:t>m</m:t>
                              </m:r>
                            </m:sub>
                          </m:sSub>
                        </m:den>
                      </m:f>
                    </m:oMath>
                  </m:oMathPara>
                </a14:m>
                <a:endParaRPr lang="en-US" sz="2600" dirty="0">
                  <a:latin typeface="Book Antiqua" pitchFamily="18" charset="0"/>
                </a:endParaRPr>
              </a:p>
            </p:txBody>
          </p:sp>
        </mc:Choice>
        <mc:Fallback xmlns="">
          <p:sp>
            <p:nvSpPr>
              <p:cNvPr id="7" name="Title 1"/>
              <p:cNvSpPr txBox="1">
                <a:spLocks noRot="1" noChangeAspect="1" noMove="1" noResize="1" noEditPoints="1" noAdjustHandles="1" noChangeArrowheads="1" noChangeShapeType="1" noTextEdit="1"/>
              </p:cNvSpPr>
              <p:nvPr/>
            </p:nvSpPr>
            <p:spPr>
              <a:xfrm>
                <a:off x="457200" y="990600"/>
                <a:ext cx="8229600" cy="2232660"/>
              </a:xfrm>
              <a:prstGeom prst="rect">
                <a:avLst/>
              </a:prstGeom>
              <a:blipFill rotWithShape="1">
                <a:blip r:embed="rId3"/>
                <a:stretch>
                  <a:fillRect l="-1259" t="-3005"/>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984" y="3223260"/>
            <a:ext cx="5157216" cy="363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077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 </a:t>
            </a:r>
            <a:r>
              <a:rPr lang="en-US" sz="2800" dirty="0" err="1" smtClean="0">
                <a:latin typeface="Book Antiqua" pitchFamily="18" charset="0"/>
              </a:rPr>
              <a:t>Proteolytic</a:t>
            </a:r>
            <a:r>
              <a:rPr lang="en-US" sz="2800" dirty="0" smtClean="0">
                <a:latin typeface="Book Antiqua" pitchFamily="18" charset="0"/>
              </a:rPr>
              <a:t> Activation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a:t>
            </a:fld>
            <a:endParaRPr lang="en-US">
              <a:solidFill>
                <a:schemeClr val="tx1"/>
              </a:solidFill>
            </a:endParaRPr>
          </a:p>
        </p:txBody>
      </p:sp>
      <p:sp>
        <p:nvSpPr>
          <p:cNvPr id="4" name="Content Placeholder 3"/>
          <p:cNvSpPr>
            <a:spLocks noGrp="1"/>
          </p:cNvSpPr>
          <p:nvPr>
            <p:ph idx="1"/>
          </p:nvPr>
        </p:nvSpPr>
        <p:spPr>
          <a:xfrm>
            <a:off x="457200" y="1066800"/>
            <a:ext cx="8229600" cy="5715000"/>
          </a:xfrm>
        </p:spPr>
        <p:txBody>
          <a:bodyPr>
            <a:normAutofit/>
          </a:bodyPr>
          <a:lstStyle/>
          <a:p>
            <a:pPr marL="0" indent="0">
              <a:spcBef>
                <a:spcPts val="0"/>
              </a:spcBef>
              <a:buNone/>
            </a:pPr>
            <a:r>
              <a:rPr lang="en-US" sz="2800" dirty="0" smtClean="0">
                <a:latin typeface="Book Antiqua" pitchFamily="18" charset="0"/>
              </a:rPr>
              <a:t>In the ribosome, some proteins are synthesized as INACTIVE precursors.</a:t>
            </a:r>
          </a:p>
          <a:p>
            <a:pPr marL="0" indent="0">
              <a:spcBef>
                <a:spcPts val="0"/>
              </a:spcBef>
              <a:buNone/>
            </a:pPr>
            <a:endParaRPr lang="en-US" sz="2800" dirty="0">
              <a:latin typeface="Book Antiqua" pitchFamily="18" charset="0"/>
            </a:endParaRPr>
          </a:p>
          <a:p>
            <a:pPr marL="0" indent="0">
              <a:spcBef>
                <a:spcPts val="0"/>
              </a:spcBef>
              <a:buNone/>
            </a:pPr>
            <a:endParaRPr lang="en-US" sz="2800" dirty="0" smtClean="0">
              <a:latin typeface="Book Antiqua" pitchFamily="18" charset="0"/>
            </a:endParaRPr>
          </a:p>
          <a:p>
            <a:pPr marL="0" indent="0">
              <a:spcBef>
                <a:spcPts val="0"/>
              </a:spcBef>
              <a:buNone/>
            </a:pPr>
            <a:endParaRPr lang="en-US" sz="2800" dirty="0" smtClean="0">
              <a:latin typeface="Book Antiqua" pitchFamily="18" charset="0"/>
            </a:endParaRPr>
          </a:p>
          <a:p>
            <a:pPr marL="0" indent="0">
              <a:spcBef>
                <a:spcPts val="0"/>
              </a:spcBef>
              <a:buNone/>
            </a:pPr>
            <a:endParaRPr lang="en-US" sz="2800" dirty="0">
              <a:latin typeface="Book Antiqua" pitchFamily="18" charset="0"/>
            </a:endParaRPr>
          </a:p>
          <a:p>
            <a:pPr marL="0" indent="0" algn="ctr">
              <a:spcBef>
                <a:spcPts val="0"/>
              </a:spcBef>
              <a:buNone/>
            </a:pPr>
            <a:r>
              <a:rPr lang="en-US" sz="2800" dirty="0" smtClean="0">
                <a:latin typeface="Book Antiqua" pitchFamily="18" charset="0"/>
              </a:rPr>
              <a:t>XXXX-E                      E   +   XXXX</a:t>
            </a:r>
            <a:endParaRPr lang="en-US" sz="2800" dirty="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r>
              <a:rPr lang="en-US" sz="2800" dirty="0" smtClean="0">
                <a:latin typeface="Book Antiqua" pitchFamily="18" charset="0"/>
              </a:rPr>
              <a:t>i.e. Trypsin begins as </a:t>
            </a:r>
            <a:r>
              <a:rPr lang="en-US" sz="2800" dirty="0" err="1" smtClean="0">
                <a:latin typeface="Book Antiqua" pitchFamily="18" charset="0"/>
              </a:rPr>
              <a:t>trypsinogen</a:t>
            </a:r>
            <a:endParaRPr lang="en-US" sz="2800" dirty="0" smtClean="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p:txBody>
      </p:sp>
      <p:cxnSp>
        <p:nvCxnSpPr>
          <p:cNvPr id="7" name="Straight Arrow Connector 6"/>
          <p:cNvCxnSpPr/>
          <p:nvPr/>
        </p:nvCxnSpPr>
        <p:spPr>
          <a:xfrm>
            <a:off x="3657600" y="3886200"/>
            <a:ext cx="1219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81400" y="3276600"/>
            <a:ext cx="1447800" cy="461665"/>
          </a:xfrm>
          <a:prstGeom prst="rect">
            <a:avLst/>
          </a:prstGeom>
          <a:noFill/>
        </p:spPr>
        <p:txBody>
          <a:bodyPr wrap="square" rtlCol="0">
            <a:spAutoFit/>
          </a:bodyPr>
          <a:lstStyle/>
          <a:p>
            <a:r>
              <a:rPr lang="en-US" sz="2400" b="1" dirty="0" smtClean="0">
                <a:latin typeface="Book Antiqua" pitchFamily="18" charset="0"/>
              </a:rPr>
              <a:t>Protease</a:t>
            </a:r>
            <a:endParaRPr lang="en-US" sz="2400" b="1" dirty="0">
              <a:latin typeface="Book Antiqua" pitchFamily="18" charset="0"/>
            </a:endParaRPr>
          </a:p>
        </p:txBody>
      </p:sp>
      <p:sp>
        <p:nvSpPr>
          <p:cNvPr id="9" name="TextBox 8"/>
          <p:cNvSpPr txBox="1"/>
          <p:nvPr/>
        </p:nvSpPr>
        <p:spPr>
          <a:xfrm>
            <a:off x="1981200" y="4110335"/>
            <a:ext cx="1447800" cy="461665"/>
          </a:xfrm>
          <a:prstGeom prst="rect">
            <a:avLst/>
          </a:prstGeom>
          <a:noFill/>
        </p:spPr>
        <p:txBody>
          <a:bodyPr wrap="square" rtlCol="0">
            <a:spAutoFit/>
          </a:bodyPr>
          <a:lstStyle/>
          <a:p>
            <a:r>
              <a:rPr lang="en-US" sz="2400" b="1" dirty="0" smtClean="0">
                <a:latin typeface="Book Antiqua" pitchFamily="18" charset="0"/>
              </a:rPr>
              <a:t>Inactive</a:t>
            </a:r>
            <a:endParaRPr lang="en-US" sz="2400" b="1" dirty="0">
              <a:latin typeface="Book Antiqua" pitchFamily="18" charset="0"/>
            </a:endParaRPr>
          </a:p>
        </p:txBody>
      </p:sp>
      <p:sp>
        <p:nvSpPr>
          <p:cNvPr id="10" name="TextBox 9"/>
          <p:cNvSpPr txBox="1"/>
          <p:nvPr/>
        </p:nvSpPr>
        <p:spPr>
          <a:xfrm>
            <a:off x="4800600" y="4110335"/>
            <a:ext cx="1447800" cy="461665"/>
          </a:xfrm>
          <a:prstGeom prst="rect">
            <a:avLst/>
          </a:prstGeom>
          <a:noFill/>
        </p:spPr>
        <p:txBody>
          <a:bodyPr wrap="square" rtlCol="0">
            <a:spAutoFit/>
          </a:bodyPr>
          <a:lstStyle/>
          <a:p>
            <a:r>
              <a:rPr lang="en-US" sz="2400" b="1" dirty="0" smtClean="0">
                <a:latin typeface="Book Antiqua" pitchFamily="18" charset="0"/>
              </a:rPr>
              <a:t>Active</a:t>
            </a:r>
            <a:endParaRPr lang="en-US" sz="2400" b="1" dirty="0">
              <a:latin typeface="Book Antiqua" pitchFamily="18" charset="0"/>
            </a:endParaRPr>
          </a:p>
        </p:txBody>
      </p:sp>
    </p:spTree>
    <p:extLst>
      <p:ext uri="{BB962C8B-B14F-4D97-AF65-F5344CB8AC3E}">
        <p14:creationId xmlns:p14="http://schemas.microsoft.com/office/powerpoint/2010/main" val="3936981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4. Evidence for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30</a:t>
            </a:fld>
            <a:endParaRPr lang="en-US">
              <a:solidFill>
                <a:schemeClr val="tx1"/>
              </a:solidFill>
            </a:endParaRPr>
          </a:p>
        </p:txBody>
      </p:sp>
      <p:sp>
        <p:nvSpPr>
          <p:cNvPr id="7" name="Title 1"/>
          <p:cNvSpPr txBox="1">
            <a:spLocks/>
          </p:cNvSpPr>
          <p:nvPr/>
        </p:nvSpPr>
        <p:spPr>
          <a:xfrm>
            <a:off x="457200" y="990600"/>
            <a:ext cx="8229600" cy="152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Book Antiqua" pitchFamily="18" charset="0"/>
              </a:rPr>
              <a:t>The turnover number (</a:t>
            </a:r>
            <a:r>
              <a:rPr lang="en-US" sz="2800" dirty="0" err="1" smtClean="0">
                <a:latin typeface="Book Antiqua" pitchFamily="18" charset="0"/>
              </a:rPr>
              <a:t>k</a:t>
            </a:r>
            <a:r>
              <a:rPr lang="en-US" sz="2800" baseline="-25000" dirty="0" err="1" smtClean="0">
                <a:latin typeface="Book Antiqua" pitchFamily="18" charset="0"/>
              </a:rPr>
              <a:t>cat</a:t>
            </a:r>
            <a:r>
              <a:rPr lang="en-US" sz="2800" dirty="0" smtClean="0">
                <a:latin typeface="Book Antiqua" pitchFamily="18" charset="0"/>
              </a:rPr>
              <a:t>) declines at low pH due to protonation of His57. The protonated His57 can not extract a proton from Ser195.</a:t>
            </a:r>
            <a:endParaRPr lang="en-US" sz="2600" dirty="0">
              <a:latin typeface="Book Antiqua"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42248"/>
            <a:ext cx="5260086" cy="353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173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4. Evidence for Chymotrypsin Mechanism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31</a:t>
            </a:fld>
            <a:endParaRPr lang="en-US">
              <a:solidFill>
                <a:schemeClr val="tx1"/>
              </a:solidFill>
            </a:endParaRPr>
          </a:p>
        </p:txBody>
      </p:sp>
      <p:sp>
        <p:nvSpPr>
          <p:cNvPr id="7" name="Title 1"/>
          <p:cNvSpPr txBox="1">
            <a:spLocks/>
          </p:cNvSpPr>
          <p:nvPr/>
        </p:nvSpPr>
        <p:spPr>
          <a:xfrm>
            <a:off x="457200" y="990600"/>
            <a:ext cx="8229600" cy="20574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Book Antiqua" pitchFamily="18" charset="0"/>
              </a:rPr>
              <a:t>The changes in 1/K</a:t>
            </a:r>
            <a:r>
              <a:rPr lang="en-US" sz="2800" baseline="-25000" dirty="0" smtClean="0">
                <a:latin typeface="Book Antiqua" pitchFamily="18" charset="0"/>
              </a:rPr>
              <a:t>m </a:t>
            </a:r>
            <a:r>
              <a:rPr lang="en-US" sz="2800" dirty="0" smtClean="0">
                <a:latin typeface="Book Antiqua" pitchFamily="18" charset="0"/>
              </a:rPr>
              <a:t>reflect the </a:t>
            </a:r>
            <a:r>
              <a:rPr lang="en-US" sz="2800" dirty="0" err="1" smtClean="0">
                <a:latin typeface="Book Antiqua" pitchFamily="18" charset="0"/>
              </a:rPr>
              <a:t>deprotonation</a:t>
            </a:r>
            <a:r>
              <a:rPr lang="en-US" sz="2800" dirty="0" smtClean="0">
                <a:latin typeface="Book Antiqua" pitchFamily="18" charset="0"/>
              </a:rPr>
              <a:t> of Ile16, which engages in a salt bridge with Asp194. The loss of the salt bridge closes the hydrophobic pocket where the aromatic AA inserts. The substrate has a weaker affinity to the active site.</a:t>
            </a:r>
            <a:endParaRPr lang="en-US" sz="2600" dirty="0">
              <a:latin typeface="Book Antiqua"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114" y="3214878"/>
            <a:ext cx="5260086" cy="349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594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838200" y="1981200"/>
            <a:ext cx="7467600" cy="1981200"/>
          </a:xfrm>
        </p:spPr>
        <p:txBody>
          <a:bodyPr/>
          <a:lstStyle/>
          <a:p>
            <a:pPr eaLnBrk="1" hangingPunct="1"/>
            <a:r>
              <a:rPr lang="en-US" sz="4000" dirty="0" smtClean="0"/>
              <a:t>The Mechanism of</a:t>
            </a:r>
            <a:br>
              <a:rPr lang="en-US" sz="4000" dirty="0" smtClean="0"/>
            </a:br>
            <a:r>
              <a:rPr lang="en-US" sz="4000" dirty="0" smtClean="0"/>
              <a:t>Transferrin Mediated Iron Delivery to Cells</a:t>
            </a:r>
            <a:endParaRPr lang="en-US" sz="4000" dirty="0" smtClean="0">
              <a:solidFill>
                <a:srgbClr val="FF0000"/>
              </a:solidFill>
            </a:endParaRPr>
          </a:p>
        </p:txBody>
      </p:sp>
      <p:sp>
        <p:nvSpPr>
          <p:cNvPr id="16387" name="Rectangle 3"/>
          <p:cNvSpPr>
            <a:spLocks noGrp="1" noChangeArrowheads="1"/>
          </p:cNvSpPr>
          <p:nvPr>
            <p:ph type="subTitle" idx="1"/>
          </p:nvPr>
        </p:nvSpPr>
        <p:spPr>
          <a:xfrm>
            <a:off x="2559444" y="4343400"/>
            <a:ext cx="4038600" cy="2133600"/>
          </a:xfrm>
        </p:spPr>
        <p:txBody>
          <a:bodyPr/>
          <a:lstStyle/>
          <a:p>
            <a:pPr eaLnBrk="1" hangingPunct="1">
              <a:lnSpc>
                <a:spcPct val="90000"/>
              </a:lnSpc>
            </a:pPr>
            <a:r>
              <a:rPr lang="en-US" sz="2400" dirty="0" smtClean="0"/>
              <a:t>Courtesy of</a:t>
            </a:r>
          </a:p>
          <a:p>
            <a:pPr eaLnBrk="1" hangingPunct="1">
              <a:lnSpc>
                <a:spcPct val="90000"/>
              </a:lnSpc>
            </a:pPr>
            <a:r>
              <a:rPr lang="en-US" sz="2400" dirty="0" smtClean="0"/>
              <a:t>Anne B. Mason, Ph.D. </a:t>
            </a:r>
          </a:p>
          <a:p>
            <a:pPr eaLnBrk="1" hangingPunct="1">
              <a:lnSpc>
                <a:spcPct val="90000"/>
              </a:lnSpc>
            </a:pPr>
            <a:r>
              <a:rPr lang="en-US" sz="2400" dirty="0" smtClean="0"/>
              <a:t>University of Vermont</a:t>
            </a:r>
            <a:br>
              <a:rPr lang="en-US" sz="2400" dirty="0" smtClean="0"/>
            </a:br>
            <a:r>
              <a:rPr lang="en-US" sz="2400" dirty="0" smtClean="0"/>
              <a:t>Department of Biochemistry</a:t>
            </a:r>
          </a:p>
          <a:p>
            <a:pPr eaLnBrk="1" hangingPunct="1">
              <a:lnSpc>
                <a:spcPct val="90000"/>
              </a:lnSpc>
            </a:pPr>
            <a:endParaRPr lang="en-US" sz="2400" dirty="0" smtClean="0"/>
          </a:p>
        </p:txBody>
      </p:sp>
    </p:spTree>
    <p:extLst>
      <p:ext uri="{BB962C8B-B14F-4D97-AF65-F5344CB8AC3E}">
        <p14:creationId xmlns:p14="http://schemas.microsoft.com/office/powerpoint/2010/main" val="598767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9"/>
          <p:cNvSpPr>
            <a:spLocks noGrp="1" noChangeArrowheads="1"/>
          </p:cNvSpPr>
          <p:nvPr>
            <p:ph type="title"/>
          </p:nvPr>
        </p:nvSpPr>
        <p:spPr>
          <a:xfrm>
            <a:off x="457200" y="0"/>
            <a:ext cx="8229600" cy="1143000"/>
          </a:xfrm>
        </p:spPr>
        <p:txBody>
          <a:bodyPr/>
          <a:lstStyle/>
          <a:p>
            <a:pPr eaLnBrk="1" hangingPunct="1"/>
            <a:r>
              <a:rPr lang="en-US" b="1" smtClean="0"/>
              <a:t>Iron Facts</a:t>
            </a:r>
          </a:p>
        </p:txBody>
      </p:sp>
      <p:sp>
        <p:nvSpPr>
          <p:cNvPr id="18435" name="Rectangle 6"/>
          <p:cNvSpPr>
            <a:spLocks noChangeArrowheads="1"/>
          </p:cNvSpPr>
          <p:nvPr/>
        </p:nvSpPr>
        <p:spPr bwMode="auto">
          <a:xfrm>
            <a:off x="914400" y="1066800"/>
            <a:ext cx="7391400" cy="22860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600" dirty="0">
                <a:solidFill>
                  <a:srgbClr val="FFFFFF"/>
                </a:solidFill>
                <a:ea typeface="ＭＳ Ｐゴシック" pitchFamily="-65" charset="-128"/>
              </a:rPr>
              <a:t>Iron comprises 90% of the mass of the earth’s </a:t>
            </a:r>
            <a:r>
              <a:rPr lang="en-US" sz="2600" dirty="0" smtClean="0">
                <a:solidFill>
                  <a:srgbClr val="FFFFFF"/>
                </a:solidFill>
                <a:ea typeface="ＭＳ Ｐゴシック" pitchFamily="-65" charset="-128"/>
              </a:rPr>
              <a:t>core</a:t>
            </a:r>
          </a:p>
          <a:p>
            <a:pPr marL="342900" indent="-342900" fontAlgn="base">
              <a:spcBef>
                <a:spcPct val="20000"/>
              </a:spcBef>
              <a:spcAft>
                <a:spcPct val="0"/>
              </a:spcAft>
              <a:buFontTx/>
              <a:buChar char="•"/>
            </a:pPr>
            <a:endParaRPr lang="en-US" sz="2600" dirty="0">
              <a:solidFill>
                <a:srgbClr val="FFFFFF"/>
              </a:solidFill>
              <a:ea typeface="ＭＳ Ｐゴシック" pitchFamily="-65" charset="-128"/>
            </a:endParaRPr>
          </a:p>
          <a:p>
            <a:pPr marL="342900" indent="-342900" fontAlgn="base">
              <a:spcBef>
                <a:spcPct val="20000"/>
              </a:spcBef>
              <a:spcAft>
                <a:spcPct val="0"/>
              </a:spcAft>
              <a:buFontTx/>
              <a:buChar char="•"/>
            </a:pPr>
            <a:r>
              <a:rPr lang="en-US" sz="2600" dirty="0">
                <a:solidFill>
                  <a:srgbClr val="FFFFFF"/>
                </a:solidFill>
                <a:ea typeface="ＭＳ Ｐゴシック" pitchFamily="-65" charset="-128"/>
              </a:rPr>
              <a:t>Iron is the second most common metal in the earth’s crust </a:t>
            </a:r>
            <a:endParaRPr lang="en-US" sz="2600" dirty="0" smtClean="0">
              <a:solidFill>
                <a:srgbClr val="FFFFFF"/>
              </a:solidFill>
              <a:ea typeface="ＭＳ Ｐゴシック" pitchFamily="-65" charset="-128"/>
            </a:endParaRPr>
          </a:p>
          <a:p>
            <a:pPr marL="342900" indent="-342900" fontAlgn="base">
              <a:spcBef>
                <a:spcPct val="20000"/>
              </a:spcBef>
              <a:spcAft>
                <a:spcPct val="0"/>
              </a:spcAft>
              <a:buFontTx/>
              <a:buChar char="•"/>
            </a:pPr>
            <a:endParaRPr lang="en-US" sz="2600" dirty="0">
              <a:solidFill>
                <a:srgbClr val="FFFFFF"/>
              </a:solidFill>
              <a:ea typeface="ＭＳ Ｐゴシック" pitchFamily="-65" charset="-128"/>
            </a:endParaRPr>
          </a:p>
          <a:p>
            <a:pPr marL="342900" indent="-342900" fontAlgn="base">
              <a:spcBef>
                <a:spcPct val="20000"/>
              </a:spcBef>
              <a:spcAft>
                <a:spcPct val="0"/>
              </a:spcAft>
              <a:buFontTx/>
              <a:buChar char="•"/>
            </a:pPr>
            <a:r>
              <a:rPr lang="en-US" sz="2600" dirty="0" smtClean="0">
                <a:solidFill>
                  <a:srgbClr val="FFFFFF"/>
                </a:solidFill>
                <a:ea typeface="ＭＳ Ｐゴシック" pitchFamily="-65" charset="-128"/>
              </a:rPr>
              <a:t>Iron in its ferric form (</a:t>
            </a:r>
            <a:r>
              <a:rPr lang="en-US" sz="2600" dirty="0" smtClean="0">
                <a:solidFill>
                  <a:srgbClr val="FF0000"/>
                </a:solidFill>
                <a:ea typeface="ＭＳ Ｐゴシック" pitchFamily="-65" charset="-128"/>
              </a:rPr>
              <a:t>Fe</a:t>
            </a:r>
            <a:r>
              <a:rPr lang="en-US" sz="2600" baseline="30000" dirty="0" smtClean="0">
                <a:solidFill>
                  <a:srgbClr val="FF0000"/>
                </a:solidFill>
                <a:ea typeface="ＭＳ Ｐゴシック" pitchFamily="-65" charset="-128"/>
              </a:rPr>
              <a:t>3+</a:t>
            </a:r>
            <a:r>
              <a:rPr lang="en-US" sz="2600" dirty="0" smtClean="0">
                <a:solidFill>
                  <a:srgbClr val="FFFFFF"/>
                </a:solidFill>
                <a:ea typeface="ＭＳ Ｐゴシック" pitchFamily="-65" charset="-128"/>
              </a:rPr>
              <a:t>) </a:t>
            </a:r>
            <a:r>
              <a:rPr lang="en-US" sz="2600" dirty="0">
                <a:solidFill>
                  <a:srgbClr val="FFFFFF"/>
                </a:solidFill>
                <a:ea typeface="ＭＳ Ｐゴシック" pitchFamily="-65" charset="-128"/>
              </a:rPr>
              <a:t>is insoluble in water (</a:t>
            </a:r>
            <a:r>
              <a:rPr lang="en-US" sz="2600" dirty="0" smtClean="0">
                <a:solidFill>
                  <a:srgbClr val="FFFFFF"/>
                </a:solidFill>
                <a:ea typeface="ＭＳ Ｐゴシック" pitchFamily="-65" charset="-128"/>
              </a:rPr>
              <a:t>10</a:t>
            </a:r>
            <a:r>
              <a:rPr lang="en-US" sz="2600" b="1" baseline="30000" dirty="0" smtClean="0">
                <a:solidFill>
                  <a:srgbClr val="FFFFFF"/>
                </a:solidFill>
                <a:ea typeface="ＭＳ Ｐゴシック" pitchFamily="-65" charset="-128"/>
              </a:rPr>
              <a:t>-18 </a:t>
            </a:r>
            <a:r>
              <a:rPr lang="en-US" sz="2600" dirty="0" smtClean="0">
                <a:solidFill>
                  <a:srgbClr val="FFFFFF"/>
                </a:solidFill>
                <a:ea typeface="ＭＳ Ｐゴシック" pitchFamily="-65" charset="-128"/>
              </a:rPr>
              <a:t>M</a:t>
            </a:r>
            <a:r>
              <a:rPr lang="en-US" sz="2600" dirty="0">
                <a:solidFill>
                  <a:srgbClr val="FFFFFF"/>
                </a:solidFill>
                <a:ea typeface="ＭＳ Ｐゴシック" pitchFamily="-65" charset="-128"/>
              </a:rPr>
              <a:t>)</a:t>
            </a:r>
          </a:p>
          <a:p>
            <a:pPr marL="742950" lvl="1" indent="-285750" fontAlgn="base">
              <a:spcBef>
                <a:spcPct val="20000"/>
              </a:spcBef>
              <a:spcAft>
                <a:spcPct val="0"/>
              </a:spcAft>
              <a:buFontTx/>
              <a:buChar char="–"/>
            </a:pPr>
            <a:r>
              <a:rPr lang="en-US" sz="2600" dirty="0">
                <a:solidFill>
                  <a:srgbClr val="FFFFFF"/>
                </a:solidFill>
                <a:ea typeface="ＭＳ Ｐゴシック" pitchFamily="-65" charset="-128"/>
              </a:rPr>
              <a:t>Most iron exists as ferric oxide </a:t>
            </a:r>
            <a:r>
              <a:rPr lang="en-US" sz="2600" dirty="0" smtClean="0">
                <a:solidFill>
                  <a:srgbClr val="FFFFFF"/>
                </a:solidFill>
                <a:ea typeface="ＭＳ Ｐゴシック" pitchFamily="-65" charset="-128"/>
              </a:rPr>
              <a:t>hydrate=rust</a:t>
            </a:r>
          </a:p>
          <a:p>
            <a:pPr marL="742950" lvl="1" indent="-285750" fontAlgn="base">
              <a:spcBef>
                <a:spcPct val="20000"/>
              </a:spcBef>
              <a:spcAft>
                <a:spcPct val="0"/>
              </a:spcAft>
              <a:buFontTx/>
              <a:buChar char="–"/>
            </a:pPr>
            <a:endParaRPr lang="en-US" sz="2600" dirty="0">
              <a:solidFill>
                <a:srgbClr val="FFFFFF"/>
              </a:solidFill>
              <a:ea typeface="ＭＳ Ｐゴシック" pitchFamily="-65" charset="-128"/>
            </a:endParaRPr>
          </a:p>
          <a:p>
            <a:pPr marL="342900" indent="-342900" fontAlgn="base">
              <a:spcBef>
                <a:spcPct val="20000"/>
              </a:spcBef>
              <a:spcAft>
                <a:spcPct val="0"/>
              </a:spcAft>
              <a:buFontTx/>
              <a:buChar char="•"/>
            </a:pPr>
            <a:r>
              <a:rPr lang="en-US" sz="2600" dirty="0" smtClean="0">
                <a:solidFill>
                  <a:srgbClr val="FFFFFF"/>
                </a:solidFill>
                <a:ea typeface="ＭＳ Ｐゴシック" pitchFamily="-65" charset="-128"/>
              </a:rPr>
              <a:t>Iron in its ferrous form (</a:t>
            </a:r>
            <a:r>
              <a:rPr lang="en-US" sz="2600" dirty="0" smtClean="0">
                <a:solidFill>
                  <a:srgbClr val="FF0000"/>
                </a:solidFill>
                <a:ea typeface="ＭＳ Ｐゴシック" pitchFamily="-65" charset="-128"/>
              </a:rPr>
              <a:t>Fe</a:t>
            </a:r>
            <a:r>
              <a:rPr lang="en-US" sz="2600" baseline="30000" dirty="0" smtClean="0">
                <a:solidFill>
                  <a:srgbClr val="FF0000"/>
                </a:solidFill>
                <a:ea typeface="ＭＳ Ｐゴシック" pitchFamily="-65" charset="-128"/>
              </a:rPr>
              <a:t>2+</a:t>
            </a:r>
            <a:r>
              <a:rPr lang="en-US" sz="2600" dirty="0" smtClean="0">
                <a:solidFill>
                  <a:srgbClr val="FFFFFF"/>
                </a:solidFill>
                <a:ea typeface="ＭＳ Ｐゴシック" pitchFamily="-65" charset="-128"/>
              </a:rPr>
              <a:t>)  </a:t>
            </a:r>
            <a:r>
              <a:rPr lang="en-US" sz="2600" dirty="0">
                <a:solidFill>
                  <a:srgbClr val="FFFFFF"/>
                </a:solidFill>
                <a:ea typeface="ＭＳ Ｐゴシック" pitchFamily="-65" charset="-128"/>
              </a:rPr>
              <a:t>is extremely reactive via Fenton reactions</a:t>
            </a:r>
          </a:p>
          <a:p>
            <a:pPr marL="342900" indent="-342900" fontAlgn="base">
              <a:spcBef>
                <a:spcPct val="20000"/>
              </a:spcBef>
              <a:spcAft>
                <a:spcPct val="0"/>
              </a:spcAft>
            </a:pPr>
            <a:endParaRPr lang="en-US" sz="2600" dirty="0">
              <a:solidFill>
                <a:srgbClr val="FFFFFF"/>
              </a:solidFill>
              <a:ea typeface="ＭＳ Ｐゴシック" pitchFamily="-65" charset="-128"/>
            </a:endParaRPr>
          </a:p>
        </p:txBody>
      </p:sp>
      <p:sp>
        <p:nvSpPr>
          <p:cNvPr id="18436" name="Text Box 20"/>
          <p:cNvSpPr txBox="1">
            <a:spLocks noChangeArrowheads="1"/>
          </p:cNvSpPr>
          <p:nvPr/>
        </p:nvSpPr>
        <p:spPr bwMode="auto">
          <a:xfrm>
            <a:off x="449263" y="6553200"/>
            <a:ext cx="184150" cy="366713"/>
          </a:xfrm>
          <a:prstGeom prst="rect">
            <a:avLst/>
          </a:prstGeom>
          <a:noFill/>
          <a:ln w="9525">
            <a:noFill/>
            <a:miter lim="800000"/>
            <a:headEnd/>
            <a:tailEnd/>
          </a:ln>
        </p:spPr>
        <p:txBody>
          <a:bodyPr>
            <a:spAutoFit/>
          </a:bodyPr>
          <a:lstStyle/>
          <a:p>
            <a:pPr fontAlgn="base">
              <a:spcBef>
                <a:spcPct val="0"/>
              </a:spcBef>
              <a:spcAft>
                <a:spcPct val="0"/>
              </a:spcAft>
            </a:pPr>
            <a:endParaRPr lang="en-US" b="1">
              <a:solidFill>
                <a:srgbClr val="000000"/>
              </a:solidFill>
              <a:ea typeface="ＭＳ Ｐゴシック" pitchFamily="-65" charset="-128"/>
            </a:endParaRPr>
          </a:p>
        </p:txBody>
      </p:sp>
    </p:spTree>
    <p:extLst>
      <p:ext uri="{BB962C8B-B14F-4D97-AF65-F5344CB8AC3E}">
        <p14:creationId xmlns:p14="http://schemas.microsoft.com/office/powerpoint/2010/main" val="4230920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Grp="1" noChangeArrowheads="1"/>
          </p:cNvSpPr>
          <p:nvPr>
            <p:ph type="title"/>
          </p:nvPr>
        </p:nvSpPr>
        <p:spPr>
          <a:xfrm>
            <a:off x="457200" y="0"/>
            <a:ext cx="8229600" cy="1143000"/>
          </a:xfrm>
        </p:spPr>
        <p:txBody>
          <a:bodyPr/>
          <a:lstStyle/>
          <a:p>
            <a:pPr eaLnBrk="1" hangingPunct="1"/>
            <a:r>
              <a:rPr lang="en-US" b="1" smtClean="0"/>
              <a:t>Iron Facts</a:t>
            </a:r>
          </a:p>
        </p:txBody>
      </p:sp>
      <p:sp>
        <p:nvSpPr>
          <p:cNvPr id="18435" name="Rectangle 6"/>
          <p:cNvSpPr>
            <a:spLocks noChangeArrowheads="1"/>
          </p:cNvSpPr>
          <p:nvPr/>
        </p:nvSpPr>
        <p:spPr bwMode="auto">
          <a:xfrm>
            <a:off x="946230" y="5107329"/>
            <a:ext cx="7391400" cy="912471"/>
          </a:xfrm>
          <a:prstGeom prst="rect">
            <a:avLst/>
          </a:prstGeom>
          <a:noFill/>
          <a:ln w="9525">
            <a:noFill/>
            <a:miter lim="800000"/>
            <a:headEnd/>
            <a:tailEnd/>
          </a:ln>
        </p:spPr>
        <p:txBody>
          <a:bodyPr/>
          <a:lstStyle/>
          <a:p>
            <a:pPr marL="342900" indent="-342900" fontAlgn="base">
              <a:spcBef>
                <a:spcPct val="20000"/>
              </a:spcBef>
              <a:spcAft>
                <a:spcPct val="0"/>
              </a:spcAft>
            </a:pPr>
            <a:r>
              <a:rPr lang="en-US" sz="2600" b="1" dirty="0" smtClean="0">
                <a:solidFill>
                  <a:srgbClr val="FFFFFF"/>
                </a:solidFill>
                <a:ea typeface="ＭＳ Ｐゴシック" pitchFamily="-65" charset="-128"/>
              </a:rPr>
              <a:t>It is important to maintain Fe homeostasis, a</a:t>
            </a:r>
          </a:p>
          <a:p>
            <a:pPr marL="342900" indent="-342900" fontAlgn="base">
              <a:spcBef>
                <a:spcPct val="20000"/>
              </a:spcBef>
              <a:spcAft>
                <a:spcPct val="0"/>
              </a:spcAft>
            </a:pPr>
            <a:r>
              <a:rPr lang="en-US" sz="2600" b="1" dirty="0" smtClean="0">
                <a:solidFill>
                  <a:srgbClr val="FFFFFF"/>
                </a:solidFill>
                <a:ea typeface="ＭＳ Ｐゴシック" pitchFamily="-65" charset="-128"/>
              </a:rPr>
              <a:t>balance of the levels of Fe in the body.</a:t>
            </a:r>
            <a:endParaRPr lang="en-US" sz="2600" b="1" dirty="0">
              <a:solidFill>
                <a:srgbClr val="FFFFFF"/>
              </a:solidFill>
              <a:ea typeface="ＭＳ Ｐゴシック" pitchFamily="-65" charset="-128"/>
            </a:endParaRPr>
          </a:p>
        </p:txBody>
      </p:sp>
      <p:sp>
        <p:nvSpPr>
          <p:cNvPr id="18436" name="Text Box 20"/>
          <p:cNvSpPr txBox="1">
            <a:spLocks noChangeArrowheads="1"/>
          </p:cNvSpPr>
          <p:nvPr/>
        </p:nvSpPr>
        <p:spPr bwMode="auto">
          <a:xfrm>
            <a:off x="449263" y="6553200"/>
            <a:ext cx="184150" cy="366713"/>
          </a:xfrm>
          <a:prstGeom prst="rect">
            <a:avLst/>
          </a:prstGeom>
          <a:noFill/>
          <a:ln w="9525">
            <a:noFill/>
            <a:miter lim="800000"/>
            <a:headEnd/>
            <a:tailEnd/>
          </a:ln>
        </p:spPr>
        <p:txBody>
          <a:bodyPr>
            <a:spAutoFit/>
          </a:bodyPr>
          <a:lstStyle/>
          <a:p>
            <a:pPr fontAlgn="base">
              <a:spcBef>
                <a:spcPct val="0"/>
              </a:spcBef>
              <a:spcAft>
                <a:spcPct val="0"/>
              </a:spcAft>
            </a:pPr>
            <a:endParaRPr lang="en-US" b="1">
              <a:solidFill>
                <a:srgbClr val="000000"/>
              </a:solidFill>
              <a:ea typeface="ＭＳ Ｐゴシック" pitchFamily="-65" charset="-128"/>
            </a:endParaRPr>
          </a:p>
        </p:txBody>
      </p:sp>
      <p:grpSp>
        <p:nvGrpSpPr>
          <p:cNvPr id="2" name="Group 22"/>
          <p:cNvGrpSpPr>
            <a:grpSpLocks/>
          </p:cNvGrpSpPr>
          <p:nvPr/>
        </p:nvGrpSpPr>
        <p:grpSpPr bwMode="auto">
          <a:xfrm>
            <a:off x="1447800" y="2045732"/>
            <a:ext cx="6416675" cy="2362201"/>
            <a:chOff x="912" y="2832"/>
            <a:chExt cx="4042" cy="1488"/>
          </a:xfrm>
        </p:grpSpPr>
        <p:grpSp>
          <p:nvGrpSpPr>
            <p:cNvPr id="18438" name="Group 19"/>
            <p:cNvGrpSpPr>
              <a:grpSpLocks/>
            </p:cNvGrpSpPr>
            <p:nvPr/>
          </p:nvGrpSpPr>
          <p:grpSpPr bwMode="auto">
            <a:xfrm>
              <a:off x="912" y="2832"/>
              <a:ext cx="4042" cy="1172"/>
              <a:chOff x="912" y="2832"/>
              <a:chExt cx="4042" cy="1172"/>
            </a:xfrm>
          </p:grpSpPr>
          <p:grpSp>
            <p:nvGrpSpPr>
              <p:cNvPr id="18440" name="Group 18"/>
              <p:cNvGrpSpPr>
                <a:grpSpLocks/>
              </p:cNvGrpSpPr>
              <p:nvPr/>
            </p:nvGrpSpPr>
            <p:grpSpPr bwMode="auto">
              <a:xfrm>
                <a:off x="1824" y="2832"/>
                <a:ext cx="2112" cy="1152"/>
                <a:chOff x="1392" y="2592"/>
                <a:chExt cx="2112" cy="1152"/>
              </a:xfrm>
            </p:grpSpPr>
            <p:pic>
              <p:nvPicPr>
                <p:cNvPr id="18443" name="Picture 14"/>
                <p:cNvPicPr>
                  <a:picLocks noChangeAspect="1" noChangeArrowheads="1"/>
                </p:cNvPicPr>
                <p:nvPr/>
              </p:nvPicPr>
              <p:blipFill>
                <a:blip r:embed="rId2"/>
                <a:srcRect t="7407" r="10094" b="11111"/>
                <a:stretch>
                  <a:fillRect/>
                </a:stretch>
              </p:blipFill>
              <p:spPr bwMode="auto">
                <a:xfrm>
                  <a:off x="1392" y="2592"/>
                  <a:ext cx="943" cy="1152"/>
                </a:xfrm>
                <a:prstGeom prst="rect">
                  <a:avLst/>
                </a:prstGeom>
                <a:noFill/>
                <a:ln w="9525">
                  <a:noFill/>
                  <a:miter lim="800000"/>
                  <a:headEnd/>
                  <a:tailEnd/>
                </a:ln>
              </p:spPr>
            </p:pic>
            <p:pic>
              <p:nvPicPr>
                <p:cNvPr id="18444" name="Picture 15"/>
                <p:cNvPicPr>
                  <a:picLocks noChangeAspect="1" noChangeArrowheads="1"/>
                </p:cNvPicPr>
                <p:nvPr/>
              </p:nvPicPr>
              <p:blipFill>
                <a:blip r:embed="rId3"/>
                <a:srcRect l="16667" t="10001" r="23334" b="10001"/>
                <a:stretch>
                  <a:fillRect/>
                </a:stretch>
              </p:blipFill>
              <p:spPr bwMode="auto">
                <a:xfrm>
                  <a:off x="2640" y="2592"/>
                  <a:ext cx="864" cy="1152"/>
                </a:xfrm>
                <a:prstGeom prst="rect">
                  <a:avLst/>
                </a:prstGeom>
                <a:noFill/>
                <a:ln w="9525">
                  <a:noFill/>
                  <a:miter lim="800000"/>
                  <a:headEnd/>
                  <a:tailEnd/>
                </a:ln>
              </p:spPr>
            </p:pic>
          </p:grpSp>
          <p:sp>
            <p:nvSpPr>
              <p:cNvPr id="18441" name="Text Box 16"/>
              <p:cNvSpPr txBox="1">
                <a:spLocks noChangeArrowheads="1"/>
              </p:cNvSpPr>
              <p:nvPr/>
            </p:nvSpPr>
            <p:spPr bwMode="auto">
              <a:xfrm>
                <a:off x="3936" y="3600"/>
                <a:ext cx="1018" cy="404"/>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i="1" dirty="0">
                    <a:solidFill>
                      <a:srgbClr val="FFFF00"/>
                    </a:solidFill>
                    <a:ea typeface="ＭＳ Ｐゴシック" pitchFamily="-65" charset="-128"/>
                  </a:rPr>
                  <a:t>Lactobacillus </a:t>
                </a:r>
                <a:r>
                  <a:rPr lang="en-US" i="1" dirty="0" err="1">
                    <a:solidFill>
                      <a:srgbClr val="FFFF00"/>
                    </a:solidFill>
                    <a:ea typeface="ＭＳ Ｐゴシック" pitchFamily="-65" charset="-128"/>
                  </a:rPr>
                  <a:t>plantarum</a:t>
                </a:r>
                <a:endParaRPr lang="en-US" i="1" dirty="0">
                  <a:solidFill>
                    <a:srgbClr val="FFFF00"/>
                  </a:solidFill>
                  <a:ea typeface="ＭＳ Ｐゴシック" pitchFamily="-65" charset="-128"/>
                </a:endParaRPr>
              </a:p>
            </p:txBody>
          </p:sp>
          <p:sp>
            <p:nvSpPr>
              <p:cNvPr id="18442" name="Text Box 17"/>
              <p:cNvSpPr txBox="1">
                <a:spLocks noChangeArrowheads="1"/>
              </p:cNvSpPr>
              <p:nvPr/>
            </p:nvSpPr>
            <p:spPr bwMode="auto">
              <a:xfrm>
                <a:off x="912" y="3600"/>
                <a:ext cx="912" cy="404"/>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i="1" dirty="0" err="1">
                    <a:solidFill>
                      <a:srgbClr val="FFFF00"/>
                    </a:solidFill>
                    <a:ea typeface="ＭＳ Ｐゴシック" pitchFamily="-65" charset="-128"/>
                  </a:rPr>
                  <a:t>Borrelia</a:t>
                </a:r>
                <a:r>
                  <a:rPr lang="en-US" i="1" dirty="0">
                    <a:solidFill>
                      <a:srgbClr val="FFFF00"/>
                    </a:solidFill>
                    <a:ea typeface="ＭＳ Ｐゴシック" pitchFamily="-65" charset="-128"/>
                  </a:rPr>
                  <a:t> </a:t>
                </a:r>
                <a:r>
                  <a:rPr lang="en-US" i="1" dirty="0" err="1">
                    <a:solidFill>
                      <a:srgbClr val="FFFF00"/>
                    </a:solidFill>
                    <a:ea typeface="ＭＳ Ｐゴシック" pitchFamily="-65" charset="-128"/>
                  </a:rPr>
                  <a:t>burgdorferi</a:t>
                </a:r>
                <a:endParaRPr lang="en-US" i="1" dirty="0">
                  <a:solidFill>
                    <a:srgbClr val="FFFF00"/>
                  </a:solidFill>
                  <a:ea typeface="ＭＳ Ｐゴシック" pitchFamily="-65" charset="-128"/>
                </a:endParaRPr>
              </a:p>
            </p:txBody>
          </p:sp>
        </p:grpSp>
        <p:sp>
          <p:nvSpPr>
            <p:cNvPr id="18439" name="Text Box 21"/>
            <p:cNvSpPr txBox="1">
              <a:spLocks noChangeArrowheads="1"/>
            </p:cNvSpPr>
            <p:nvPr/>
          </p:nvSpPr>
          <p:spPr bwMode="auto">
            <a:xfrm>
              <a:off x="1296" y="4107"/>
              <a:ext cx="3242" cy="213"/>
            </a:xfrm>
            <a:prstGeom prst="rect">
              <a:avLst/>
            </a:prstGeom>
            <a:noFill/>
            <a:ln w="9525">
              <a:noFill/>
              <a:miter lim="800000"/>
              <a:headEnd/>
              <a:tailEnd/>
            </a:ln>
          </p:spPr>
          <p:txBody>
            <a:bodyPr wrap="none">
              <a:spAutoFit/>
            </a:bodyPr>
            <a:lstStyle/>
            <a:p>
              <a:pPr fontAlgn="base">
                <a:spcBef>
                  <a:spcPct val="0"/>
                </a:spcBef>
                <a:spcAft>
                  <a:spcPct val="0"/>
                </a:spcAft>
              </a:pPr>
              <a:r>
                <a:rPr lang="en-US" sz="1600" b="1" dirty="0">
                  <a:solidFill>
                    <a:srgbClr val="99CCFF"/>
                  </a:solidFill>
                  <a:ea typeface="ＭＳ Ｐゴシック" pitchFamily="-65" charset="-128"/>
                </a:rPr>
                <a:t>Posey &amp; </a:t>
              </a:r>
              <a:r>
                <a:rPr lang="en-US" sz="1600" b="1" dirty="0" err="1" smtClean="0">
                  <a:solidFill>
                    <a:srgbClr val="99CCFF"/>
                  </a:solidFill>
                  <a:ea typeface="ＭＳ Ｐゴシック" pitchFamily="-65" charset="-128"/>
                </a:rPr>
                <a:t>Gherardini</a:t>
              </a:r>
              <a:r>
                <a:rPr lang="en-US" sz="1600" b="1" dirty="0" smtClean="0">
                  <a:solidFill>
                    <a:srgbClr val="99CCFF"/>
                  </a:solidFill>
                  <a:ea typeface="ＭＳ Ｐゴシック" pitchFamily="-65" charset="-128"/>
                </a:rPr>
                <a:t> </a:t>
              </a:r>
              <a:r>
                <a:rPr lang="en-US" sz="1600" b="1" i="1" dirty="0">
                  <a:solidFill>
                    <a:srgbClr val="99CCFF"/>
                  </a:solidFill>
                  <a:ea typeface="ＭＳ Ｐゴシック" pitchFamily="-65" charset="-128"/>
                </a:rPr>
                <a:t>Science</a:t>
              </a:r>
              <a:r>
                <a:rPr lang="en-US" sz="1600" b="1" dirty="0">
                  <a:solidFill>
                    <a:srgbClr val="99CCFF"/>
                  </a:solidFill>
                  <a:ea typeface="ＭＳ Ｐゴシック" pitchFamily="-65" charset="-128"/>
                </a:rPr>
                <a:t> </a:t>
              </a:r>
              <a:r>
                <a:rPr lang="en-US" sz="1600" b="1" dirty="0" smtClean="0">
                  <a:solidFill>
                    <a:srgbClr val="99CCFF"/>
                  </a:solidFill>
                  <a:ea typeface="ＭＳ Ｐゴシック" pitchFamily="-65" charset="-128"/>
                </a:rPr>
                <a:t>288:1651-1653 (2000)</a:t>
              </a:r>
              <a:endParaRPr lang="en-US" sz="1600" b="1" dirty="0">
                <a:solidFill>
                  <a:srgbClr val="99CCFF"/>
                </a:solidFill>
                <a:ea typeface="ＭＳ Ｐゴシック" pitchFamily="-65" charset="-128"/>
              </a:endParaRPr>
            </a:p>
          </p:txBody>
        </p:sp>
      </p:grpSp>
      <p:sp>
        <p:nvSpPr>
          <p:cNvPr id="3" name="Rectangle 2"/>
          <p:cNvSpPr/>
          <p:nvPr/>
        </p:nvSpPr>
        <p:spPr>
          <a:xfrm>
            <a:off x="1409115" y="1371600"/>
            <a:ext cx="6325771" cy="492443"/>
          </a:xfrm>
          <a:prstGeom prst="rect">
            <a:avLst/>
          </a:prstGeom>
        </p:spPr>
        <p:txBody>
          <a:bodyPr wrap="none">
            <a:spAutoFit/>
          </a:bodyPr>
          <a:lstStyle/>
          <a:p>
            <a:pPr marL="342900" indent="-342900" algn="ctr" fontAlgn="base">
              <a:spcBef>
                <a:spcPct val="20000"/>
              </a:spcBef>
              <a:spcAft>
                <a:spcPct val="0"/>
              </a:spcAft>
            </a:pPr>
            <a:r>
              <a:rPr lang="en-US" sz="2600" dirty="0">
                <a:solidFill>
                  <a:srgbClr val="FFFFFF"/>
                </a:solidFill>
                <a:ea typeface="ＭＳ Ｐゴシック" pitchFamily="-65" charset="-128"/>
              </a:rPr>
              <a:t>All but two organisms require iron for life. </a:t>
            </a:r>
          </a:p>
        </p:txBody>
      </p:sp>
    </p:spTree>
    <p:extLst>
      <p:ext uri="{BB962C8B-B14F-4D97-AF65-F5344CB8AC3E}">
        <p14:creationId xmlns:p14="http://schemas.microsoft.com/office/powerpoint/2010/main" val="71670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Grp="1" noChangeArrowheads="1"/>
          </p:cNvSpPr>
          <p:nvPr>
            <p:ph type="title"/>
          </p:nvPr>
        </p:nvSpPr>
        <p:spPr>
          <a:xfrm>
            <a:off x="457200" y="304800"/>
            <a:ext cx="8229600" cy="1143000"/>
          </a:xfrm>
        </p:spPr>
        <p:txBody>
          <a:bodyPr/>
          <a:lstStyle/>
          <a:p>
            <a:pPr eaLnBrk="1" hangingPunct="1"/>
            <a:r>
              <a:rPr lang="en-US" b="1" dirty="0" smtClean="0"/>
              <a:t>The Problem with Free Fe in the Body</a:t>
            </a:r>
          </a:p>
        </p:txBody>
      </p:sp>
      <p:sp>
        <p:nvSpPr>
          <p:cNvPr id="18435" name="Rectangle 6"/>
          <p:cNvSpPr>
            <a:spLocks noChangeArrowheads="1"/>
          </p:cNvSpPr>
          <p:nvPr/>
        </p:nvSpPr>
        <p:spPr bwMode="auto">
          <a:xfrm>
            <a:off x="914400" y="1676400"/>
            <a:ext cx="7391400" cy="4419600"/>
          </a:xfrm>
          <a:prstGeom prst="rect">
            <a:avLst/>
          </a:prstGeom>
          <a:noFill/>
          <a:ln w="9525">
            <a:noFill/>
            <a:miter lim="800000"/>
            <a:headEnd/>
            <a:tailEnd/>
          </a:ln>
        </p:spPr>
        <p:txBody>
          <a:bodyPr/>
          <a:lstStyle/>
          <a:p>
            <a:pPr fontAlgn="base">
              <a:spcBef>
                <a:spcPct val="20000"/>
              </a:spcBef>
              <a:spcAft>
                <a:spcPct val="0"/>
              </a:spcAft>
            </a:pPr>
            <a:r>
              <a:rPr lang="en-US" sz="2800" dirty="0" smtClean="0">
                <a:solidFill>
                  <a:srgbClr val="FFFFFF"/>
                </a:solidFill>
                <a:ea typeface="ＭＳ Ｐゴシック" pitchFamily="-65" charset="-128"/>
              </a:rPr>
              <a:t>Free Fe refers to Fe not bound by a biomolecule. Fe</a:t>
            </a:r>
            <a:r>
              <a:rPr lang="en-US" sz="2800" baseline="30000" dirty="0" smtClean="0">
                <a:solidFill>
                  <a:srgbClr val="FFFFFF"/>
                </a:solidFill>
                <a:ea typeface="ＭＳ Ｐゴシック" pitchFamily="-65" charset="-128"/>
              </a:rPr>
              <a:t>3+</a:t>
            </a:r>
            <a:r>
              <a:rPr lang="en-US" sz="2800" dirty="0" smtClean="0">
                <a:solidFill>
                  <a:srgbClr val="FFFFFF"/>
                </a:solidFill>
                <a:ea typeface="ＭＳ Ｐゴシック" pitchFamily="-65" charset="-128"/>
              </a:rPr>
              <a:t> is the dominant form of Fe in our environment and though it is fairly harmless and mostly insoluble, it can be oxidized to Fe</a:t>
            </a:r>
            <a:r>
              <a:rPr lang="en-US" sz="2800" baseline="30000" dirty="0" smtClean="0">
                <a:solidFill>
                  <a:srgbClr val="FFFFFF"/>
                </a:solidFill>
                <a:ea typeface="ＭＳ Ｐゴシック" pitchFamily="-65" charset="-128"/>
              </a:rPr>
              <a:t>2+</a:t>
            </a:r>
            <a:r>
              <a:rPr lang="en-US" sz="2800" baseline="-25000" dirty="0" smtClean="0">
                <a:solidFill>
                  <a:srgbClr val="FFFFFF"/>
                </a:solidFill>
                <a:ea typeface="ＭＳ Ｐゴシック" pitchFamily="-65" charset="-128"/>
              </a:rPr>
              <a:t>.</a:t>
            </a:r>
            <a:endParaRPr lang="en-US" sz="2800" dirty="0" smtClean="0">
              <a:solidFill>
                <a:srgbClr val="FFFFFF"/>
              </a:solidFill>
              <a:ea typeface="ＭＳ Ｐゴシック" pitchFamily="-65" charset="-128"/>
            </a:endParaRPr>
          </a:p>
          <a:p>
            <a:pPr fontAlgn="base">
              <a:spcBef>
                <a:spcPct val="20000"/>
              </a:spcBef>
              <a:spcAft>
                <a:spcPct val="0"/>
              </a:spcAft>
            </a:pPr>
            <a:endParaRPr lang="en-US" sz="2800" dirty="0" smtClean="0">
              <a:solidFill>
                <a:srgbClr val="FFFFFF"/>
              </a:solidFill>
              <a:ea typeface="ＭＳ Ｐゴシック" pitchFamily="-65" charset="-128"/>
            </a:endParaRPr>
          </a:p>
          <a:p>
            <a:pPr marL="971550" lvl="1" indent="-514350" fontAlgn="base">
              <a:spcBef>
                <a:spcPct val="20000"/>
              </a:spcBef>
              <a:spcAft>
                <a:spcPct val="0"/>
              </a:spcAft>
              <a:buFont typeface="Wingdings" pitchFamily="2" charset="2"/>
              <a:buChar char="§"/>
            </a:pPr>
            <a:r>
              <a:rPr lang="en-US" sz="2800" dirty="0">
                <a:solidFill>
                  <a:srgbClr val="FFFFFF"/>
                </a:solidFill>
                <a:ea typeface="ＭＳ Ｐゴシック" pitchFamily="-65" charset="-128"/>
              </a:rPr>
              <a:t>Fe</a:t>
            </a:r>
            <a:r>
              <a:rPr lang="en-US" sz="2800" baseline="30000" dirty="0">
                <a:solidFill>
                  <a:srgbClr val="FFFFFF"/>
                </a:solidFill>
                <a:ea typeface="ＭＳ Ｐゴシック" pitchFamily="-65" charset="-128"/>
              </a:rPr>
              <a:t>2</a:t>
            </a:r>
            <a:r>
              <a:rPr lang="en-US" sz="2800" baseline="30000" dirty="0" smtClean="0">
                <a:solidFill>
                  <a:srgbClr val="FFFFFF"/>
                </a:solidFill>
                <a:ea typeface="ＭＳ Ｐゴシック" pitchFamily="-65" charset="-128"/>
              </a:rPr>
              <a:t>+ </a:t>
            </a:r>
            <a:r>
              <a:rPr lang="en-US" sz="2800" dirty="0" smtClean="0">
                <a:solidFill>
                  <a:srgbClr val="FFFFFF"/>
                </a:solidFill>
                <a:ea typeface="ＭＳ Ｐゴシック" pitchFamily="-65" charset="-128"/>
              </a:rPr>
              <a:t>can generate reactive oxygen species. Uncontrolled levels of these species cause great harm to the body.</a:t>
            </a:r>
          </a:p>
          <a:p>
            <a:pPr lvl="1" fontAlgn="base">
              <a:spcBef>
                <a:spcPct val="20000"/>
              </a:spcBef>
              <a:spcAft>
                <a:spcPct val="0"/>
              </a:spcAft>
            </a:pPr>
            <a:endParaRPr lang="en-US" sz="2800" dirty="0" smtClean="0">
              <a:solidFill>
                <a:srgbClr val="FFFFFF"/>
              </a:solidFill>
              <a:ea typeface="ＭＳ Ｐゴシック" pitchFamily="-65" charset="-128"/>
            </a:endParaRPr>
          </a:p>
        </p:txBody>
      </p:sp>
      <p:sp>
        <p:nvSpPr>
          <p:cNvPr id="18436" name="Text Box 20"/>
          <p:cNvSpPr txBox="1">
            <a:spLocks noChangeArrowheads="1"/>
          </p:cNvSpPr>
          <p:nvPr/>
        </p:nvSpPr>
        <p:spPr bwMode="auto">
          <a:xfrm>
            <a:off x="449263" y="6553200"/>
            <a:ext cx="184150" cy="366713"/>
          </a:xfrm>
          <a:prstGeom prst="rect">
            <a:avLst/>
          </a:prstGeom>
          <a:noFill/>
          <a:ln w="9525">
            <a:noFill/>
            <a:miter lim="800000"/>
            <a:headEnd/>
            <a:tailEnd/>
          </a:ln>
        </p:spPr>
        <p:txBody>
          <a:bodyPr>
            <a:spAutoFit/>
          </a:bodyPr>
          <a:lstStyle/>
          <a:p>
            <a:pPr fontAlgn="base">
              <a:spcBef>
                <a:spcPct val="0"/>
              </a:spcBef>
              <a:spcAft>
                <a:spcPct val="0"/>
              </a:spcAft>
            </a:pPr>
            <a:endParaRPr lang="en-US" b="1">
              <a:solidFill>
                <a:srgbClr val="000000"/>
              </a:solidFill>
              <a:ea typeface="ＭＳ Ｐゴシック" pitchFamily="-65" charset="-128"/>
            </a:endParaRPr>
          </a:p>
        </p:txBody>
      </p:sp>
    </p:spTree>
    <p:extLst>
      <p:ext uri="{BB962C8B-B14F-4D97-AF65-F5344CB8AC3E}">
        <p14:creationId xmlns:p14="http://schemas.microsoft.com/office/powerpoint/2010/main" val="1074541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Grp="1" noChangeArrowheads="1"/>
          </p:cNvSpPr>
          <p:nvPr>
            <p:ph type="title"/>
          </p:nvPr>
        </p:nvSpPr>
        <p:spPr>
          <a:xfrm>
            <a:off x="457200" y="381000"/>
            <a:ext cx="8229600" cy="1143000"/>
          </a:xfrm>
        </p:spPr>
        <p:txBody>
          <a:bodyPr/>
          <a:lstStyle/>
          <a:p>
            <a:pPr eaLnBrk="1" hangingPunct="1"/>
            <a:r>
              <a:rPr lang="en-US" b="1" dirty="0" smtClean="0"/>
              <a:t>Iron-Bound Biomolecules</a:t>
            </a:r>
            <a:br>
              <a:rPr lang="en-US" b="1" dirty="0" smtClean="0"/>
            </a:br>
            <a:r>
              <a:rPr lang="en-US" b="1" dirty="0" smtClean="0"/>
              <a:t>are Important to the Body</a:t>
            </a:r>
          </a:p>
        </p:txBody>
      </p:sp>
      <p:sp>
        <p:nvSpPr>
          <p:cNvPr id="18435" name="Rectangle 6"/>
          <p:cNvSpPr>
            <a:spLocks noChangeArrowheads="1"/>
          </p:cNvSpPr>
          <p:nvPr/>
        </p:nvSpPr>
        <p:spPr bwMode="auto">
          <a:xfrm>
            <a:off x="914400" y="1828800"/>
            <a:ext cx="7391400" cy="4419600"/>
          </a:xfrm>
          <a:prstGeom prst="rect">
            <a:avLst/>
          </a:prstGeom>
          <a:noFill/>
          <a:ln w="9525">
            <a:noFill/>
            <a:miter lim="800000"/>
            <a:headEnd/>
            <a:tailEnd/>
          </a:ln>
        </p:spPr>
        <p:txBody>
          <a:bodyPr/>
          <a:lstStyle/>
          <a:p>
            <a:pPr fontAlgn="base">
              <a:spcBef>
                <a:spcPct val="20000"/>
              </a:spcBef>
              <a:spcAft>
                <a:spcPct val="0"/>
              </a:spcAft>
            </a:pPr>
            <a:r>
              <a:rPr lang="en-US" sz="2800" dirty="0" smtClean="0">
                <a:solidFill>
                  <a:srgbClr val="FFFFFF"/>
                </a:solidFill>
                <a:ea typeface="ＭＳ Ｐゴシック" pitchFamily="-65" charset="-128"/>
              </a:rPr>
              <a:t>Metal binding by biomolecules maintains Fe in a bioavailable form. Many of these Fe-bound biomolecules play important roles.</a:t>
            </a:r>
          </a:p>
          <a:p>
            <a:pPr fontAlgn="base">
              <a:spcBef>
                <a:spcPct val="20000"/>
              </a:spcBef>
              <a:spcAft>
                <a:spcPct val="0"/>
              </a:spcAft>
            </a:pPr>
            <a:endParaRPr lang="en-US" sz="2800" dirty="0" smtClean="0">
              <a:solidFill>
                <a:srgbClr val="FFFFFF"/>
              </a:solidFill>
              <a:ea typeface="ＭＳ Ｐゴシック" pitchFamily="-65" charset="-128"/>
            </a:endParaRPr>
          </a:p>
          <a:p>
            <a:pPr marL="514350" indent="-514350" fontAlgn="base">
              <a:spcBef>
                <a:spcPct val="20000"/>
              </a:spcBef>
              <a:spcAft>
                <a:spcPct val="0"/>
              </a:spcAft>
              <a:buFontTx/>
              <a:buAutoNum type="alphaUcPeriod"/>
            </a:pPr>
            <a:r>
              <a:rPr lang="en-US" sz="2800" dirty="0" smtClean="0">
                <a:solidFill>
                  <a:srgbClr val="FFFFFF"/>
                </a:solidFill>
                <a:ea typeface="ＭＳ Ｐゴシック" pitchFamily="-65" charset="-128"/>
              </a:rPr>
              <a:t>Transport of small molecules</a:t>
            </a:r>
          </a:p>
          <a:p>
            <a:pPr marL="971550" lvl="1" indent="-514350" fontAlgn="base">
              <a:spcBef>
                <a:spcPct val="20000"/>
              </a:spcBef>
              <a:spcAft>
                <a:spcPct val="0"/>
              </a:spcAft>
              <a:buFont typeface="Wingdings" pitchFamily="2" charset="2"/>
              <a:buChar char="§"/>
            </a:pPr>
            <a:r>
              <a:rPr lang="en-US" sz="2800" dirty="0" smtClean="0">
                <a:solidFill>
                  <a:srgbClr val="FFFFFF"/>
                </a:solidFill>
                <a:ea typeface="ＭＳ Ｐゴシック" pitchFamily="-65" charset="-128"/>
              </a:rPr>
              <a:t>O</a:t>
            </a:r>
            <a:r>
              <a:rPr lang="en-US" sz="2800" baseline="-25000" dirty="0" smtClean="0">
                <a:solidFill>
                  <a:srgbClr val="FFFFFF"/>
                </a:solidFill>
                <a:ea typeface="ＭＳ Ｐゴシック" pitchFamily="-65" charset="-128"/>
              </a:rPr>
              <a:t>2</a:t>
            </a:r>
            <a:r>
              <a:rPr lang="en-US" sz="2800" dirty="0" smtClean="0">
                <a:solidFill>
                  <a:srgbClr val="FFFFFF"/>
                </a:solidFill>
                <a:ea typeface="ＭＳ Ｐゴシック" pitchFamily="-65" charset="-128"/>
              </a:rPr>
              <a:t> and CO</a:t>
            </a:r>
            <a:r>
              <a:rPr lang="en-US" sz="2800" baseline="-25000" dirty="0" smtClean="0">
                <a:solidFill>
                  <a:srgbClr val="FFFFFF"/>
                </a:solidFill>
                <a:ea typeface="ＭＳ Ｐゴシック" pitchFamily="-65" charset="-128"/>
              </a:rPr>
              <a:t>2</a:t>
            </a:r>
            <a:r>
              <a:rPr lang="en-US" sz="2800" dirty="0" smtClean="0">
                <a:solidFill>
                  <a:srgbClr val="FFFFFF"/>
                </a:solidFill>
                <a:ea typeface="ＭＳ Ｐゴシック" pitchFamily="-65" charset="-128"/>
              </a:rPr>
              <a:t> (as in hemoglobin)</a:t>
            </a:r>
          </a:p>
          <a:p>
            <a:pPr marL="971550" lvl="1" indent="-514350" fontAlgn="base">
              <a:spcBef>
                <a:spcPct val="20000"/>
              </a:spcBef>
              <a:spcAft>
                <a:spcPct val="0"/>
              </a:spcAft>
              <a:buFont typeface="Wingdings" pitchFamily="2" charset="2"/>
              <a:buChar char="§"/>
            </a:pPr>
            <a:endParaRPr lang="en-US" sz="2800" dirty="0" smtClean="0">
              <a:solidFill>
                <a:srgbClr val="FFFFFF"/>
              </a:solidFill>
              <a:ea typeface="ＭＳ Ｐゴシック" pitchFamily="-65" charset="-128"/>
            </a:endParaRPr>
          </a:p>
          <a:p>
            <a:pPr marL="514350" indent="-514350" fontAlgn="base">
              <a:spcBef>
                <a:spcPct val="20000"/>
              </a:spcBef>
              <a:spcAft>
                <a:spcPct val="0"/>
              </a:spcAft>
              <a:buFontTx/>
              <a:buAutoNum type="alphaUcPeriod"/>
            </a:pPr>
            <a:r>
              <a:rPr lang="en-US" sz="2800" dirty="0" smtClean="0">
                <a:solidFill>
                  <a:srgbClr val="FFFFFF"/>
                </a:solidFill>
                <a:ea typeface="ＭＳ Ｐゴシック" pitchFamily="-65" charset="-128"/>
              </a:rPr>
              <a:t>Cofactor in important enzymes</a:t>
            </a:r>
          </a:p>
          <a:p>
            <a:pPr marL="971550" lvl="1" indent="-514350" fontAlgn="base">
              <a:spcBef>
                <a:spcPct val="20000"/>
              </a:spcBef>
              <a:spcAft>
                <a:spcPct val="0"/>
              </a:spcAft>
              <a:buFont typeface="Wingdings" pitchFamily="2" charset="2"/>
              <a:buChar char="§"/>
            </a:pPr>
            <a:r>
              <a:rPr lang="en-US" sz="2800" dirty="0" smtClean="0">
                <a:solidFill>
                  <a:srgbClr val="FFFFFF"/>
                </a:solidFill>
                <a:ea typeface="ＭＳ Ｐゴシック" pitchFamily="-65" charset="-128"/>
              </a:rPr>
              <a:t>Facilitates redox reactions</a:t>
            </a:r>
            <a:endParaRPr lang="en-US" sz="2800" dirty="0">
              <a:solidFill>
                <a:srgbClr val="FFFFFF"/>
              </a:solidFill>
              <a:ea typeface="ＭＳ Ｐゴシック" pitchFamily="-65" charset="-128"/>
            </a:endParaRPr>
          </a:p>
        </p:txBody>
      </p:sp>
      <p:sp>
        <p:nvSpPr>
          <p:cNvPr id="18436" name="Text Box 20"/>
          <p:cNvSpPr txBox="1">
            <a:spLocks noChangeArrowheads="1"/>
          </p:cNvSpPr>
          <p:nvPr/>
        </p:nvSpPr>
        <p:spPr bwMode="auto">
          <a:xfrm>
            <a:off x="449263" y="6553200"/>
            <a:ext cx="184150" cy="366713"/>
          </a:xfrm>
          <a:prstGeom prst="rect">
            <a:avLst/>
          </a:prstGeom>
          <a:noFill/>
          <a:ln w="9525">
            <a:noFill/>
            <a:miter lim="800000"/>
            <a:headEnd/>
            <a:tailEnd/>
          </a:ln>
        </p:spPr>
        <p:txBody>
          <a:bodyPr>
            <a:spAutoFit/>
          </a:bodyPr>
          <a:lstStyle/>
          <a:p>
            <a:pPr fontAlgn="base">
              <a:spcBef>
                <a:spcPct val="0"/>
              </a:spcBef>
              <a:spcAft>
                <a:spcPct val="0"/>
              </a:spcAft>
            </a:pPr>
            <a:endParaRPr lang="en-US" b="1">
              <a:solidFill>
                <a:srgbClr val="000000"/>
              </a:solidFill>
              <a:ea typeface="ＭＳ Ｐゴシック" pitchFamily="-65" charset="-128"/>
            </a:endParaRPr>
          </a:p>
        </p:txBody>
      </p:sp>
    </p:spTree>
    <p:extLst>
      <p:ext uri="{BB962C8B-B14F-4D97-AF65-F5344CB8AC3E}">
        <p14:creationId xmlns:p14="http://schemas.microsoft.com/office/powerpoint/2010/main" val="4152289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181600"/>
            <a:ext cx="3581400" cy="1143000"/>
          </a:xfrm>
        </p:spPr>
        <p:txBody>
          <a:bodyPr/>
          <a:lstStyle/>
          <a:p>
            <a:pPr eaLnBrk="1" hangingPunct="1"/>
            <a:r>
              <a:rPr lang="en-US" sz="4800" b="1" smtClean="0"/>
              <a:t>Iron</a:t>
            </a:r>
            <a:br>
              <a:rPr lang="en-US" sz="4800" b="1" smtClean="0"/>
            </a:br>
            <a:r>
              <a:rPr lang="en-US" b="1" smtClean="0"/>
              <a:t>Uptake</a:t>
            </a:r>
          </a:p>
        </p:txBody>
      </p:sp>
      <p:sp>
        <p:nvSpPr>
          <p:cNvPr id="19459" name="Rectangle 4"/>
          <p:cNvSpPr>
            <a:spLocks noGrp="1" noChangeArrowheads="1"/>
          </p:cNvSpPr>
          <p:nvPr>
            <p:ph type="body" sz="half" idx="1"/>
          </p:nvPr>
        </p:nvSpPr>
        <p:spPr>
          <a:xfrm>
            <a:off x="152400" y="304800"/>
            <a:ext cx="4572000" cy="4525963"/>
          </a:xfrm>
        </p:spPr>
        <p:txBody>
          <a:bodyPr/>
          <a:lstStyle/>
          <a:p>
            <a:pPr eaLnBrk="1" hangingPunct="1"/>
            <a:r>
              <a:rPr lang="en-US" sz="2800" smtClean="0"/>
              <a:t>Heme </a:t>
            </a:r>
            <a:r>
              <a:rPr lang="en-US" sz="2000" smtClean="0"/>
              <a:t>(15-35% absorbed)</a:t>
            </a:r>
          </a:p>
          <a:p>
            <a:pPr lvl="1" eaLnBrk="1" hangingPunct="1"/>
            <a:r>
              <a:rPr lang="en-US" sz="2400" smtClean="0"/>
              <a:t>Red meat</a:t>
            </a:r>
          </a:p>
          <a:p>
            <a:pPr lvl="1" eaLnBrk="1" hangingPunct="1"/>
            <a:r>
              <a:rPr lang="en-US" sz="2400" smtClean="0"/>
              <a:t>Fish</a:t>
            </a:r>
          </a:p>
          <a:p>
            <a:pPr lvl="1" eaLnBrk="1" hangingPunct="1"/>
            <a:r>
              <a:rPr lang="en-US" sz="2400" smtClean="0"/>
              <a:t>Poultry</a:t>
            </a:r>
          </a:p>
          <a:p>
            <a:pPr lvl="1" eaLnBrk="1" hangingPunct="1"/>
            <a:endParaRPr lang="en-US" sz="2400" smtClean="0"/>
          </a:p>
          <a:p>
            <a:pPr eaLnBrk="1" hangingPunct="1"/>
            <a:r>
              <a:rPr lang="en-US" sz="2800" smtClean="0"/>
              <a:t>Non-heme </a:t>
            </a:r>
            <a:r>
              <a:rPr lang="en-US" sz="2000" smtClean="0"/>
              <a:t>(2-20%)</a:t>
            </a:r>
          </a:p>
          <a:p>
            <a:pPr lvl="1" eaLnBrk="1" hangingPunct="1"/>
            <a:r>
              <a:rPr lang="en-US" sz="2400" smtClean="0"/>
              <a:t>Lentils</a:t>
            </a:r>
          </a:p>
          <a:p>
            <a:pPr lvl="1" eaLnBrk="1" hangingPunct="1"/>
            <a:r>
              <a:rPr lang="en-US" sz="2400" smtClean="0"/>
              <a:t>Beans </a:t>
            </a:r>
          </a:p>
          <a:p>
            <a:pPr lvl="1" eaLnBrk="1" hangingPunct="1"/>
            <a:r>
              <a:rPr lang="en-US" sz="2400" smtClean="0"/>
              <a:t>Fortified cereals</a:t>
            </a:r>
          </a:p>
        </p:txBody>
      </p:sp>
      <p:sp>
        <p:nvSpPr>
          <p:cNvPr id="19460" name="Rectangle 5"/>
          <p:cNvSpPr>
            <a:spLocks noGrp="1" noChangeArrowheads="1"/>
          </p:cNvSpPr>
          <p:nvPr>
            <p:ph sz="half" idx="2"/>
          </p:nvPr>
        </p:nvSpPr>
        <p:spPr/>
        <p:txBody>
          <a:bodyPr/>
          <a:lstStyle/>
          <a:p>
            <a:pPr eaLnBrk="1" hangingPunct="1"/>
            <a:endParaRPr lang="en-US" sz="2800" smtClean="0"/>
          </a:p>
        </p:txBody>
      </p:sp>
      <p:pic>
        <p:nvPicPr>
          <p:cNvPr id="19461" name="Picture 3"/>
          <p:cNvPicPr>
            <a:picLocks noChangeAspect="1" noChangeArrowheads="1"/>
          </p:cNvPicPr>
          <p:nvPr/>
        </p:nvPicPr>
        <p:blipFill>
          <a:blip r:embed="rId2"/>
          <a:srcRect/>
          <a:stretch>
            <a:fillRect/>
          </a:stretch>
        </p:blipFill>
        <p:spPr bwMode="auto">
          <a:xfrm>
            <a:off x="4506913" y="1600200"/>
            <a:ext cx="4637087" cy="5257800"/>
          </a:xfrm>
          <a:prstGeom prst="rect">
            <a:avLst/>
          </a:prstGeom>
          <a:noFill/>
          <a:ln w="9525">
            <a:noFill/>
            <a:miter lim="800000"/>
            <a:headEnd/>
            <a:tailEnd/>
          </a:ln>
        </p:spPr>
      </p:pic>
      <p:sp>
        <p:nvSpPr>
          <p:cNvPr id="19462" name="AutoShape 6"/>
          <p:cNvSpPr>
            <a:spLocks/>
          </p:cNvSpPr>
          <p:nvPr/>
        </p:nvSpPr>
        <p:spPr bwMode="auto">
          <a:xfrm>
            <a:off x="3657600" y="304800"/>
            <a:ext cx="762000" cy="3962400"/>
          </a:xfrm>
          <a:prstGeom prst="rightBrace">
            <a:avLst>
              <a:gd name="adj1" fmla="val 43333"/>
              <a:gd name="adj2" fmla="val 50000"/>
            </a:avLst>
          </a:prstGeom>
          <a:noFill/>
          <a:ln w="28575">
            <a:solidFill>
              <a:schemeClr val="bg1"/>
            </a:solidFill>
            <a:round/>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19463" name="Text Box 8"/>
          <p:cNvSpPr txBox="1">
            <a:spLocks noChangeArrowheads="1"/>
          </p:cNvSpPr>
          <p:nvPr/>
        </p:nvSpPr>
        <p:spPr bwMode="auto">
          <a:xfrm>
            <a:off x="8305800" y="6415088"/>
            <a:ext cx="679450" cy="36671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b="1">
                <a:solidFill>
                  <a:srgbClr val="808080"/>
                </a:solidFill>
                <a:ea typeface="ＭＳ Ｐゴシック" pitchFamily="-65" charset="-128"/>
              </a:rPr>
              <a:t>CDC</a:t>
            </a:r>
          </a:p>
        </p:txBody>
      </p:sp>
      <p:sp>
        <p:nvSpPr>
          <p:cNvPr id="19464" name="Text Box 9"/>
          <p:cNvSpPr txBox="1">
            <a:spLocks noChangeArrowheads="1"/>
          </p:cNvSpPr>
          <p:nvPr/>
        </p:nvSpPr>
        <p:spPr bwMode="auto">
          <a:xfrm>
            <a:off x="5314950" y="457200"/>
            <a:ext cx="2339102" cy="646331"/>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FFFFFF"/>
                </a:solidFill>
                <a:ea typeface="ＭＳ Ｐゴシック" pitchFamily="-65" charset="-128"/>
              </a:rPr>
              <a:t>Control </a:t>
            </a:r>
            <a:r>
              <a:rPr lang="en-US" b="1" dirty="0" smtClean="0">
                <a:solidFill>
                  <a:srgbClr val="FFFFFF"/>
                </a:solidFill>
                <a:ea typeface="ＭＳ Ｐゴシック" pitchFamily="-65" charset="-128"/>
              </a:rPr>
              <a:t>completely </a:t>
            </a:r>
          </a:p>
          <a:p>
            <a:pPr fontAlgn="base">
              <a:spcBef>
                <a:spcPct val="0"/>
              </a:spcBef>
              <a:spcAft>
                <a:spcPct val="0"/>
              </a:spcAft>
            </a:pPr>
            <a:r>
              <a:rPr lang="en-US" b="1" dirty="0" smtClean="0">
                <a:solidFill>
                  <a:srgbClr val="FFFFFF"/>
                </a:solidFill>
                <a:ea typeface="ＭＳ Ｐゴシック" pitchFamily="-65" charset="-128"/>
              </a:rPr>
              <a:t>at </a:t>
            </a:r>
            <a:r>
              <a:rPr lang="en-US" b="1" dirty="0">
                <a:solidFill>
                  <a:srgbClr val="FFFFFF"/>
                </a:solidFill>
                <a:ea typeface="ＭＳ Ｐゴシック" pitchFamily="-65" charset="-128"/>
              </a:rPr>
              <a:t>level of uptake</a:t>
            </a:r>
          </a:p>
        </p:txBody>
      </p:sp>
      <p:sp>
        <p:nvSpPr>
          <p:cNvPr id="2" name="Rectangle 1"/>
          <p:cNvSpPr/>
          <p:nvPr/>
        </p:nvSpPr>
        <p:spPr bwMode="auto">
          <a:xfrm>
            <a:off x="6172200" y="6019800"/>
            <a:ext cx="12954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65" charset="0"/>
            </a:endParaRPr>
          </a:p>
        </p:txBody>
      </p:sp>
    </p:spTree>
    <p:extLst>
      <p:ext uri="{BB962C8B-B14F-4D97-AF65-F5344CB8AC3E}">
        <p14:creationId xmlns:p14="http://schemas.microsoft.com/office/powerpoint/2010/main" val="227153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smtClean="0"/>
              <a:t>Iron Related Diseases</a:t>
            </a:r>
          </a:p>
        </p:txBody>
      </p:sp>
      <p:sp>
        <p:nvSpPr>
          <p:cNvPr id="21507" name="Rectangle 3"/>
          <p:cNvSpPr>
            <a:spLocks noGrp="1" noChangeArrowheads="1"/>
          </p:cNvSpPr>
          <p:nvPr>
            <p:ph type="body" idx="1"/>
          </p:nvPr>
        </p:nvSpPr>
        <p:spPr/>
        <p:txBody>
          <a:bodyPr/>
          <a:lstStyle/>
          <a:p>
            <a:pPr eaLnBrk="1" hangingPunct="1"/>
            <a:r>
              <a:rPr lang="en-US" sz="2000" dirty="0" smtClean="0"/>
              <a:t>WHO considers iron deficiency to be the  #1 nutritional disorder world-wide with ~80% of diets iron deficient</a:t>
            </a:r>
          </a:p>
          <a:p>
            <a:pPr eaLnBrk="1" hangingPunct="1"/>
            <a:endParaRPr lang="en-US" sz="2000" dirty="0" smtClean="0"/>
          </a:p>
          <a:p>
            <a:pPr eaLnBrk="1" hangingPunct="1"/>
            <a:r>
              <a:rPr lang="en-US" sz="2000" dirty="0" smtClean="0"/>
              <a:t>Iron related diseases</a:t>
            </a:r>
          </a:p>
          <a:p>
            <a:pPr lvl="2" eaLnBrk="1" hangingPunct="1"/>
            <a:r>
              <a:rPr lang="en-US" sz="1800" dirty="0" smtClean="0">
                <a:sym typeface="Symbol" pitchFamily="18" charset="2"/>
              </a:rPr>
              <a:t>Sickle cell anemia</a:t>
            </a:r>
          </a:p>
          <a:p>
            <a:pPr lvl="2" eaLnBrk="1" hangingPunct="1"/>
            <a:r>
              <a:rPr lang="en-US" sz="1800" dirty="0" smtClean="0">
                <a:sym typeface="Symbol" pitchFamily="18" charset="2"/>
              </a:rPr>
              <a:t>Thalassemia</a:t>
            </a:r>
          </a:p>
          <a:p>
            <a:pPr lvl="2" eaLnBrk="1" hangingPunct="1"/>
            <a:endParaRPr lang="en-US" sz="1800" dirty="0" smtClean="0">
              <a:sym typeface="Symbol" pitchFamily="18" charset="2"/>
            </a:endParaRPr>
          </a:p>
          <a:p>
            <a:pPr eaLnBrk="1" hangingPunct="1"/>
            <a:r>
              <a:rPr lang="en-US" sz="2000" dirty="0" smtClean="0">
                <a:sym typeface="Symbol" pitchFamily="18" charset="2"/>
              </a:rPr>
              <a:t>Iron overload</a:t>
            </a:r>
          </a:p>
          <a:p>
            <a:pPr lvl="2" eaLnBrk="1" hangingPunct="1"/>
            <a:r>
              <a:rPr lang="en-US" sz="1800" dirty="0" smtClean="0">
                <a:sym typeface="Symbol" pitchFamily="18" charset="2"/>
              </a:rPr>
              <a:t>Hemochromatosis (1 in 250 persons of Northern European descent)</a:t>
            </a:r>
          </a:p>
          <a:p>
            <a:pPr lvl="2" eaLnBrk="1" hangingPunct="1"/>
            <a:r>
              <a:rPr lang="en-US" sz="1800" dirty="0" smtClean="0">
                <a:sym typeface="Symbol" pitchFamily="18" charset="2"/>
              </a:rPr>
              <a:t>Acquired iron overload (from multiple transfusions) </a:t>
            </a:r>
          </a:p>
          <a:p>
            <a:pPr lvl="2" eaLnBrk="1" hangingPunct="1"/>
            <a:endParaRPr lang="en-US" sz="1800" dirty="0" smtClean="0">
              <a:sym typeface="Symbol" pitchFamily="18" charset="2"/>
            </a:endParaRPr>
          </a:p>
          <a:p>
            <a:pPr eaLnBrk="1" hangingPunct="1"/>
            <a:r>
              <a:rPr lang="en-US" sz="2000" dirty="0" smtClean="0">
                <a:sym typeface="Symbol" pitchFamily="18" charset="2"/>
              </a:rPr>
              <a:t>Iron implicated in a wide variety of other diseases, i.e., heart </a:t>
            </a:r>
          </a:p>
          <a:p>
            <a:pPr eaLnBrk="1" hangingPunct="1">
              <a:buNone/>
            </a:pPr>
            <a:r>
              <a:rPr lang="en-US" sz="2000" dirty="0" smtClean="0">
                <a:sym typeface="Symbol" pitchFamily="18" charset="2"/>
              </a:rPr>
              <a:t>	and liver disease, diabetes, neurodegenerative diseases, cancer and restless leg syndrome</a:t>
            </a:r>
          </a:p>
        </p:txBody>
      </p:sp>
      <p:pic>
        <p:nvPicPr>
          <p:cNvPr id="21508" name="Picture 4"/>
          <p:cNvPicPr>
            <a:picLocks noChangeAspect="1" noChangeArrowheads="1"/>
          </p:cNvPicPr>
          <p:nvPr/>
        </p:nvPicPr>
        <p:blipFill>
          <a:blip r:embed="rId2"/>
          <a:srcRect/>
          <a:stretch>
            <a:fillRect/>
          </a:stretch>
        </p:blipFill>
        <p:spPr bwMode="auto">
          <a:xfrm>
            <a:off x="6705600" y="2819400"/>
            <a:ext cx="1924050" cy="1073208"/>
          </a:xfrm>
          <a:prstGeom prst="rect">
            <a:avLst/>
          </a:prstGeom>
          <a:noFill/>
          <a:ln w="9525">
            <a:noFill/>
            <a:miter lim="800000"/>
            <a:headEnd/>
            <a:tailEnd/>
          </a:ln>
        </p:spPr>
      </p:pic>
      <p:pic>
        <p:nvPicPr>
          <p:cNvPr id="21509" name="Picture 5"/>
          <p:cNvPicPr>
            <a:picLocks noChangeAspect="1" noChangeArrowheads="1"/>
          </p:cNvPicPr>
          <p:nvPr/>
        </p:nvPicPr>
        <p:blipFill>
          <a:blip r:embed="rId3"/>
          <a:srcRect/>
          <a:stretch>
            <a:fillRect/>
          </a:stretch>
        </p:blipFill>
        <p:spPr bwMode="auto">
          <a:xfrm>
            <a:off x="3733800" y="2667000"/>
            <a:ext cx="1838325" cy="990600"/>
          </a:xfrm>
          <a:prstGeom prst="rect">
            <a:avLst/>
          </a:prstGeom>
          <a:noFill/>
          <a:ln w="9525">
            <a:noFill/>
            <a:miter lim="800000"/>
            <a:headEnd/>
            <a:tailEnd/>
          </a:ln>
        </p:spPr>
      </p:pic>
    </p:spTree>
    <p:extLst>
      <p:ext uri="{BB962C8B-B14F-4D97-AF65-F5344CB8AC3E}">
        <p14:creationId xmlns:p14="http://schemas.microsoft.com/office/powerpoint/2010/main" val="921688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
            <a:ext cx="8229600" cy="1143000"/>
          </a:xfrm>
        </p:spPr>
        <p:txBody>
          <a:bodyPr/>
          <a:lstStyle/>
          <a:p>
            <a:r>
              <a:rPr lang="en-US"/>
              <a:t>Iron Containing Proteins</a:t>
            </a:r>
          </a:p>
        </p:txBody>
      </p:sp>
      <p:graphicFrame>
        <p:nvGraphicFramePr>
          <p:cNvPr id="7255" name="Group 87"/>
          <p:cNvGraphicFramePr>
            <a:graphicFrameLocks noGrp="1"/>
          </p:cNvGraphicFramePr>
          <p:nvPr/>
        </p:nvGraphicFramePr>
        <p:xfrm>
          <a:off x="1295400" y="990598"/>
          <a:ext cx="6400800" cy="3962400"/>
        </p:xfrm>
        <a:graphic>
          <a:graphicData uri="http://schemas.openxmlformats.org/drawingml/2006/table">
            <a:tbl>
              <a:tblPr/>
              <a:tblGrid>
                <a:gridCol w="3612437"/>
                <a:gridCol w="2788363"/>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Protein</a:t>
                      </a: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Function</a:t>
                      </a: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rPr>
                        <a:t>Hemoglobin</a:t>
                      </a: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rPr>
                        <a:t>Oxygen transport</a:t>
                      </a: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Myoglobin</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Oxygen storage</a:t>
                      </a:r>
                    </a:p>
                  </a:txBody>
                  <a:tcPr horzOverflow="overflow">
                    <a:lnL>
                      <a:noFill/>
                    </a:lnL>
                    <a:lnR cap="flat">
                      <a:noFill/>
                    </a:lnR>
                    <a:lnT>
                      <a:noFill/>
                    </a:lnT>
                    <a:lnB>
                      <a:noFill/>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rPr>
                        <a:t>Cytochromes</a:t>
                      </a:r>
                      <a:r>
                        <a:rPr kumimoji="0" lang="en-US" sz="1400" b="0" i="0" u="none" strike="noStrike" cap="none" normalizeH="0" baseline="0" dirty="0" smtClean="0">
                          <a:ln>
                            <a:noFill/>
                          </a:ln>
                          <a:solidFill>
                            <a:srgbClr val="FF0000"/>
                          </a:solidFill>
                          <a:effectLst/>
                          <a:latin typeface="Arial" pitchFamily="34" charset="0"/>
                        </a:rPr>
                        <a:t> </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rPr>
                        <a:t>Electron transport/ATP synthesis</a:t>
                      </a:r>
                    </a:p>
                  </a:txBody>
                  <a:tcPr horzOverflow="overflow">
                    <a:lnL>
                      <a:noFill/>
                    </a:lnL>
                    <a:lnR cap="flat">
                      <a:noFill/>
                    </a:lnR>
                    <a:lnT>
                      <a:noFill/>
                    </a:lnT>
                    <a:lnB>
                      <a:noFill/>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rPr>
                        <a:t>Ribonucleotide reductase</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rPr>
                        <a:t>Deoxyribonucleotide synthesis</a:t>
                      </a:r>
                    </a:p>
                  </a:txBody>
                  <a:tcPr horzOverflow="overflow">
                    <a:lnL>
                      <a:noFill/>
                    </a:lnL>
                    <a:lnR cap="flat">
                      <a:noFill/>
                    </a:lnR>
                    <a:lnT>
                      <a:noFill/>
                    </a:lnT>
                    <a:lnB>
                      <a:noFill/>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Aconitase</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Citric acid cycle</a:t>
                      </a:r>
                    </a:p>
                  </a:txBody>
                  <a:tcPr horzOverflow="overflow">
                    <a:lnL>
                      <a:noFill/>
                    </a:lnL>
                    <a:lnR cap="flat">
                      <a:noFill/>
                    </a:lnR>
                    <a:lnT>
                      <a:noFill/>
                    </a:lnT>
                    <a:lnB>
                      <a:noFill/>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rPr>
                        <a:t>Transferrin</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rPr>
                        <a:t>Iron transport</a:t>
                      </a:r>
                    </a:p>
                  </a:txBody>
                  <a:tcPr horzOverflow="overflow">
                    <a:lnL>
                      <a:noFill/>
                    </a:lnL>
                    <a:lnR cap="flat">
                      <a:noFill/>
                    </a:lnR>
                    <a:lnT>
                      <a:noFill/>
                    </a:lnT>
                    <a:lnB>
                      <a:noFill/>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Lactoferrin</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Iron binding, antimicrobial</a:t>
                      </a:r>
                    </a:p>
                  </a:txBody>
                  <a:tcPr horzOverflow="overflow">
                    <a:lnL>
                      <a:noFill/>
                    </a:lnL>
                    <a:lnR cap="flat">
                      <a:noFill/>
                    </a:lnR>
                    <a:lnT>
                      <a:noFill/>
                    </a:lnT>
                    <a:lnB>
                      <a:noFill/>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rPr>
                        <a:t>Ferritin</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Arial" pitchFamily="34" charset="0"/>
                        </a:rPr>
                        <a:t>Iron storage</a:t>
                      </a:r>
                    </a:p>
                  </a:txBody>
                  <a:tcPr horzOverflow="overflow">
                    <a:lnL>
                      <a:noFill/>
                    </a:lnL>
                    <a:lnR cap="flat">
                      <a:noFill/>
                    </a:lnR>
                    <a:lnT>
                      <a:noFill/>
                    </a:lnT>
                    <a:lnB>
                      <a:noFill/>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Dehydrogenases</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Electron transfer</a:t>
                      </a:r>
                    </a:p>
                  </a:txBody>
                  <a:tcPr horzOverflow="overflow">
                    <a:lnL>
                      <a:noFill/>
                    </a:lnL>
                    <a:lnR cap="flat">
                      <a:noFill/>
                    </a:lnR>
                    <a:lnT>
                      <a:noFill/>
                    </a:lnT>
                    <a:lnB>
                      <a:noFill/>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Hydroxylases</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Detoxification</a:t>
                      </a:r>
                    </a:p>
                  </a:txBody>
                  <a:tcPr horzOverflow="overflow">
                    <a:lnL>
                      <a:noFill/>
                    </a:lnL>
                    <a:lnR cap="flat">
                      <a:noFill/>
                    </a:lnR>
                    <a:lnT>
                      <a:noFill/>
                    </a:lnT>
                    <a:lnB>
                      <a:noFill/>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Hemopexin</a:t>
                      </a:r>
                    </a:p>
                  </a:txBody>
                  <a:tcPr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Heme delivery</a:t>
                      </a:r>
                    </a:p>
                  </a:txBody>
                  <a:tcPr horzOverflow="overflow">
                    <a:lnL>
                      <a:noFill/>
                    </a:lnL>
                    <a:lnR cap="flat">
                      <a:noFill/>
                    </a:lnR>
                    <a:lnT>
                      <a:noFill/>
                    </a:lnT>
                    <a:lnB>
                      <a:noFill/>
                    </a:lnB>
                    <a:lnTlToBr>
                      <a:noFill/>
                    </a:lnTlToBr>
                    <a:lnBlToTr>
                      <a:noFill/>
                    </a:lnBlToTr>
                    <a:solidFill>
                      <a:schemeClr val="bg1"/>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Nitric oxide synthase</a:t>
                      </a:r>
                    </a:p>
                  </a:txBody>
                  <a:tcPr horzOverflow="overflow">
                    <a:lnL cap="flat">
                      <a:noFill/>
                    </a:lnL>
                    <a:lnR>
                      <a:noFill/>
                    </a:lnR>
                    <a:lnT>
                      <a:noFill/>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Synthesis of nitric oxide</a:t>
                      </a:r>
                    </a:p>
                  </a:txBody>
                  <a:tcPr horzOverflow="overflow">
                    <a:lnL>
                      <a:noFill/>
                    </a:lnL>
                    <a:lnR cap="flat">
                      <a:noFill/>
                    </a:lnR>
                    <a:lnT>
                      <a:noFill/>
                    </a:lnT>
                    <a:lnB cap="flat">
                      <a:noFill/>
                    </a:lnB>
                    <a:lnTlToBr>
                      <a:noFill/>
                    </a:lnTlToBr>
                    <a:lnBlToTr>
                      <a:noFill/>
                    </a:lnBlToTr>
                    <a:solidFill>
                      <a:schemeClr val="bg1"/>
                    </a:solidFill>
                  </a:tcPr>
                </a:tc>
              </a:tr>
            </a:tbl>
          </a:graphicData>
        </a:graphic>
      </p:graphicFrame>
      <p:pic>
        <p:nvPicPr>
          <p:cNvPr id="7248" name="Picture 80"/>
          <p:cNvPicPr>
            <a:picLocks noChangeAspect="1" noChangeArrowheads="1"/>
          </p:cNvPicPr>
          <p:nvPr/>
        </p:nvPicPr>
        <p:blipFill>
          <a:blip r:embed="rId3"/>
          <a:srcRect/>
          <a:stretch>
            <a:fillRect/>
          </a:stretch>
        </p:blipFill>
        <p:spPr bwMode="auto">
          <a:xfrm>
            <a:off x="3810000" y="5105400"/>
            <a:ext cx="1676400" cy="1447800"/>
          </a:xfrm>
          <a:prstGeom prst="rect">
            <a:avLst/>
          </a:prstGeom>
          <a:noFill/>
          <a:ln w="9525">
            <a:noFill/>
            <a:miter lim="800000"/>
            <a:headEnd/>
            <a:tailEnd/>
          </a:ln>
          <a:effectLst/>
        </p:spPr>
      </p:pic>
      <p:pic>
        <p:nvPicPr>
          <p:cNvPr id="7251" name="Picture 83"/>
          <p:cNvPicPr>
            <a:picLocks noChangeAspect="1" noChangeArrowheads="1"/>
          </p:cNvPicPr>
          <p:nvPr/>
        </p:nvPicPr>
        <p:blipFill>
          <a:blip r:embed="rId4"/>
          <a:srcRect/>
          <a:stretch>
            <a:fillRect/>
          </a:stretch>
        </p:blipFill>
        <p:spPr bwMode="auto">
          <a:xfrm>
            <a:off x="228600" y="5105400"/>
            <a:ext cx="1447800" cy="1447800"/>
          </a:xfrm>
          <a:prstGeom prst="rect">
            <a:avLst/>
          </a:prstGeom>
          <a:noFill/>
          <a:ln w="9525">
            <a:noFill/>
            <a:miter lim="800000"/>
            <a:headEnd/>
            <a:tailEnd/>
          </a:ln>
          <a:effectLst/>
        </p:spPr>
      </p:pic>
      <p:sp>
        <p:nvSpPr>
          <p:cNvPr id="7252" name="Text Box 84"/>
          <p:cNvSpPr txBox="1">
            <a:spLocks noChangeArrowheads="1"/>
          </p:cNvSpPr>
          <p:nvPr/>
        </p:nvSpPr>
        <p:spPr bwMode="auto">
          <a:xfrm>
            <a:off x="152400" y="6567488"/>
            <a:ext cx="1447800" cy="274637"/>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200" b="1" dirty="0" smtClean="0">
                <a:solidFill>
                  <a:srgbClr val="FFFFFF"/>
                </a:solidFill>
                <a:ea typeface="ＭＳ Ｐゴシック" pitchFamily="-65" charset="-128"/>
              </a:rPr>
              <a:t>Hemoglobin</a:t>
            </a:r>
            <a:endParaRPr lang="en-US" sz="1200" b="1" dirty="0">
              <a:solidFill>
                <a:srgbClr val="FFFFFF"/>
              </a:solidFill>
              <a:ea typeface="ＭＳ Ｐゴシック" pitchFamily="-65" charset="-128"/>
            </a:endParaRPr>
          </a:p>
        </p:txBody>
      </p:sp>
      <p:pic>
        <p:nvPicPr>
          <p:cNvPr id="7253" name="Picture 85"/>
          <p:cNvPicPr>
            <a:picLocks noChangeAspect="1" noChangeArrowheads="1"/>
          </p:cNvPicPr>
          <p:nvPr/>
        </p:nvPicPr>
        <p:blipFill>
          <a:blip r:embed="rId5"/>
          <a:srcRect/>
          <a:stretch>
            <a:fillRect/>
          </a:stretch>
        </p:blipFill>
        <p:spPr bwMode="auto">
          <a:xfrm>
            <a:off x="2057400" y="5133975"/>
            <a:ext cx="1371600" cy="1371600"/>
          </a:xfrm>
          <a:prstGeom prst="rect">
            <a:avLst/>
          </a:prstGeom>
          <a:noFill/>
          <a:ln w="9525">
            <a:noFill/>
            <a:miter lim="800000"/>
            <a:headEnd/>
            <a:tailEnd/>
          </a:ln>
          <a:effectLst/>
        </p:spPr>
      </p:pic>
      <p:sp>
        <p:nvSpPr>
          <p:cNvPr id="7254" name="Rectangle 86"/>
          <p:cNvSpPr>
            <a:spLocks noChangeArrowheads="1"/>
          </p:cNvSpPr>
          <p:nvPr/>
        </p:nvSpPr>
        <p:spPr bwMode="auto">
          <a:xfrm>
            <a:off x="2162175" y="6552020"/>
            <a:ext cx="1165704" cy="276999"/>
          </a:xfrm>
          <a:prstGeom prst="rect">
            <a:avLst/>
          </a:prstGeom>
          <a:noFill/>
          <a:ln w="9525">
            <a:noFill/>
            <a:miter lim="800000"/>
            <a:headEnd/>
            <a:tailEnd/>
          </a:ln>
          <a:effectLst/>
        </p:spPr>
        <p:txBody>
          <a:bodyPr wrap="none" anchor="ctr">
            <a:spAutoFit/>
          </a:bodyPr>
          <a:lstStyle/>
          <a:p>
            <a:pPr fontAlgn="base">
              <a:spcBef>
                <a:spcPct val="0"/>
              </a:spcBef>
              <a:spcAft>
                <a:spcPct val="0"/>
              </a:spcAft>
            </a:pPr>
            <a:r>
              <a:rPr lang="en-US" sz="1200" b="1" dirty="0" smtClean="0">
                <a:solidFill>
                  <a:srgbClr val="FFFFFF"/>
                </a:solidFill>
                <a:ea typeface="ＭＳ Ｐゴシック" pitchFamily="-65" charset="-128"/>
              </a:rPr>
              <a:t>Cytochromes</a:t>
            </a:r>
            <a:endParaRPr lang="en-US" sz="1200" b="1" dirty="0">
              <a:solidFill>
                <a:srgbClr val="FFFFFF"/>
              </a:solidFill>
              <a:ea typeface="ＭＳ Ｐゴシック" pitchFamily="-65" charset="-128"/>
            </a:endParaRPr>
          </a:p>
        </p:txBody>
      </p:sp>
      <p:sp>
        <p:nvSpPr>
          <p:cNvPr id="7256" name="Text Box 88"/>
          <p:cNvSpPr txBox="1">
            <a:spLocks noChangeArrowheads="1"/>
          </p:cNvSpPr>
          <p:nvPr/>
        </p:nvSpPr>
        <p:spPr bwMode="auto">
          <a:xfrm>
            <a:off x="3505200" y="6553200"/>
            <a:ext cx="2133600" cy="276999"/>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1200" b="1" dirty="0" err="1" smtClean="0">
                <a:solidFill>
                  <a:srgbClr val="FFFFFF"/>
                </a:solidFill>
                <a:ea typeface="ＭＳ Ｐゴシック" pitchFamily="-65" charset="-128"/>
              </a:rPr>
              <a:t>Ribonucleotide</a:t>
            </a:r>
            <a:r>
              <a:rPr lang="en-US" sz="1200" b="1" dirty="0" smtClean="0">
                <a:solidFill>
                  <a:srgbClr val="FFFFFF"/>
                </a:solidFill>
                <a:ea typeface="ＭＳ Ｐゴシック" pitchFamily="-65" charset="-128"/>
              </a:rPr>
              <a:t> </a:t>
            </a:r>
            <a:r>
              <a:rPr lang="en-US" sz="1200" b="1" dirty="0" err="1" smtClean="0">
                <a:solidFill>
                  <a:srgbClr val="FFFFFF"/>
                </a:solidFill>
                <a:ea typeface="ＭＳ Ｐゴシック" pitchFamily="-65" charset="-128"/>
              </a:rPr>
              <a:t>Reductase</a:t>
            </a:r>
            <a:endParaRPr lang="en-US" sz="1200" b="1" dirty="0">
              <a:solidFill>
                <a:srgbClr val="FFFFFF"/>
              </a:solidFill>
              <a:ea typeface="ＭＳ Ｐゴシック" pitchFamily="-65" charset="-128"/>
            </a:endParaRPr>
          </a:p>
        </p:txBody>
      </p:sp>
      <p:pic>
        <p:nvPicPr>
          <p:cNvPr id="7258" name="Picture 90" descr="diferricpig"/>
          <p:cNvPicPr>
            <a:picLocks noChangeAspect="1" noChangeArrowheads="1"/>
          </p:cNvPicPr>
          <p:nvPr/>
        </p:nvPicPr>
        <p:blipFill>
          <a:blip r:embed="rId6"/>
          <a:srcRect l="21251" r="27499"/>
          <a:stretch>
            <a:fillRect/>
          </a:stretch>
        </p:blipFill>
        <p:spPr bwMode="auto">
          <a:xfrm>
            <a:off x="5902325" y="5153025"/>
            <a:ext cx="1093788" cy="1371600"/>
          </a:xfrm>
          <a:prstGeom prst="rect">
            <a:avLst/>
          </a:prstGeom>
          <a:noFill/>
        </p:spPr>
      </p:pic>
      <p:sp>
        <p:nvSpPr>
          <p:cNvPr id="7263" name="Text Box 95"/>
          <p:cNvSpPr txBox="1">
            <a:spLocks noChangeArrowheads="1"/>
          </p:cNvSpPr>
          <p:nvPr/>
        </p:nvSpPr>
        <p:spPr bwMode="auto">
          <a:xfrm>
            <a:off x="5715000" y="6553200"/>
            <a:ext cx="1447800" cy="274638"/>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200" b="1" dirty="0" smtClean="0">
                <a:solidFill>
                  <a:srgbClr val="FFFFFF"/>
                </a:solidFill>
                <a:ea typeface="ＭＳ Ｐゴシック" pitchFamily="-65" charset="-128"/>
              </a:rPr>
              <a:t>Transferrin</a:t>
            </a:r>
            <a:endParaRPr lang="en-US" sz="1200" b="1" dirty="0">
              <a:solidFill>
                <a:srgbClr val="FFFFFF"/>
              </a:solidFill>
              <a:ea typeface="ＭＳ Ｐゴシック" pitchFamily="-65" charset="-128"/>
            </a:endParaRPr>
          </a:p>
        </p:txBody>
      </p:sp>
      <p:pic>
        <p:nvPicPr>
          <p:cNvPr id="7264" name="Picture 96"/>
          <p:cNvPicPr>
            <a:picLocks noChangeAspect="1" noChangeArrowheads="1"/>
          </p:cNvPicPr>
          <p:nvPr/>
        </p:nvPicPr>
        <p:blipFill>
          <a:blip r:embed="rId7"/>
          <a:srcRect/>
          <a:stretch>
            <a:fillRect/>
          </a:stretch>
        </p:blipFill>
        <p:spPr bwMode="auto">
          <a:xfrm>
            <a:off x="7391400" y="5143500"/>
            <a:ext cx="1409700" cy="1409700"/>
          </a:xfrm>
          <a:prstGeom prst="rect">
            <a:avLst/>
          </a:prstGeom>
          <a:noFill/>
          <a:ln w="9525">
            <a:noFill/>
            <a:miter lim="800000"/>
            <a:headEnd/>
            <a:tailEnd/>
          </a:ln>
          <a:effectLst/>
        </p:spPr>
      </p:pic>
      <p:sp>
        <p:nvSpPr>
          <p:cNvPr id="7265" name="Text Box 97"/>
          <p:cNvSpPr txBox="1">
            <a:spLocks noChangeArrowheads="1"/>
          </p:cNvSpPr>
          <p:nvPr/>
        </p:nvSpPr>
        <p:spPr bwMode="auto">
          <a:xfrm>
            <a:off x="7391400" y="6553200"/>
            <a:ext cx="1447800" cy="274638"/>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200" b="1" dirty="0" smtClean="0">
                <a:solidFill>
                  <a:srgbClr val="FFFFFF"/>
                </a:solidFill>
                <a:ea typeface="ＭＳ Ｐゴシック" pitchFamily="-65" charset="-128"/>
              </a:rPr>
              <a:t>Ferritin</a:t>
            </a:r>
            <a:endParaRPr lang="en-US" sz="1200" b="1" dirty="0">
              <a:solidFill>
                <a:srgbClr val="FFFFFF"/>
              </a:solidFill>
              <a:ea typeface="ＭＳ Ｐゴシック" pitchFamily="-65" charset="-128"/>
            </a:endParaRPr>
          </a:p>
        </p:txBody>
      </p:sp>
      <p:sp>
        <p:nvSpPr>
          <p:cNvPr id="2" name="Rectangle 1"/>
          <p:cNvSpPr/>
          <p:nvPr/>
        </p:nvSpPr>
        <p:spPr bwMode="auto">
          <a:xfrm>
            <a:off x="1295400" y="2819400"/>
            <a:ext cx="1143000" cy="3048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ea typeface="ＭＳ Ｐゴシック" pitchFamily="-65" charset="-128"/>
            </a:endParaRPr>
          </a:p>
        </p:txBody>
      </p:sp>
      <p:sp>
        <p:nvSpPr>
          <p:cNvPr id="15" name="Rectangle 14"/>
          <p:cNvSpPr/>
          <p:nvPr/>
        </p:nvSpPr>
        <p:spPr bwMode="auto">
          <a:xfrm>
            <a:off x="4953000" y="2819400"/>
            <a:ext cx="1219200" cy="3048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ea typeface="ＭＳ Ｐゴシック" pitchFamily="-65" charset="-128"/>
            </a:endParaRPr>
          </a:p>
        </p:txBody>
      </p:sp>
    </p:spTree>
    <p:extLst>
      <p:ext uri="{BB962C8B-B14F-4D97-AF65-F5344CB8AC3E}">
        <p14:creationId xmlns:p14="http://schemas.microsoft.com/office/powerpoint/2010/main" val="34133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 </a:t>
            </a:r>
            <a:r>
              <a:rPr lang="en-US" sz="2800" dirty="0" err="1" smtClean="0">
                <a:latin typeface="Book Antiqua" pitchFamily="18" charset="0"/>
              </a:rPr>
              <a:t>Proteolytic</a:t>
            </a:r>
            <a:r>
              <a:rPr lang="en-US" sz="2800" dirty="0" smtClean="0">
                <a:latin typeface="Book Antiqua" pitchFamily="18" charset="0"/>
              </a:rPr>
              <a:t> Activation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a:t>
            </a:fld>
            <a:endParaRPr lang="en-US">
              <a:solidFill>
                <a:schemeClr val="tx1"/>
              </a:solidFill>
            </a:endParaRPr>
          </a:p>
        </p:txBody>
      </p:sp>
      <p:sp>
        <p:nvSpPr>
          <p:cNvPr id="4" name="Content Placeholder 3"/>
          <p:cNvSpPr>
            <a:spLocks noGrp="1"/>
          </p:cNvSpPr>
          <p:nvPr>
            <p:ph idx="1"/>
          </p:nvPr>
        </p:nvSpPr>
        <p:spPr>
          <a:xfrm>
            <a:off x="457200" y="1066800"/>
            <a:ext cx="8229600" cy="5715000"/>
          </a:xfrm>
        </p:spPr>
        <p:txBody>
          <a:bodyPr>
            <a:normAutofit/>
          </a:bodyPr>
          <a:lstStyle/>
          <a:p>
            <a:pPr marL="0" indent="0">
              <a:spcBef>
                <a:spcPts val="0"/>
              </a:spcBef>
              <a:buNone/>
            </a:pPr>
            <a:r>
              <a:rPr lang="en-US" sz="2800" dirty="0" smtClean="0">
                <a:latin typeface="Book Antiqua" pitchFamily="18" charset="0"/>
              </a:rPr>
              <a:t>Nomenclature:</a:t>
            </a:r>
          </a:p>
          <a:p>
            <a:pPr marL="0" indent="0">
              <a:spcBef>
                <a:spcPts val="0"/>
              </a:spcBef>
              <a:buNone/>
            </a:pPr>
            <a:endParaRPr lang="en-US" sz="2800" dirty="0">
              <a:latin typeface="Book Antiqua" pitchFamily="18" charset="0"/>
            </a:endParaRPr>
          </a:p>
          <a:p>
            <a:pPr marL="0" indent="0">
              <a:spcBef>
                <a:spcPts val="0"/>
              </a:spcBef>
              <a:buNone/>
            </a:pPr>
            <a:r>
              <a:rPr lang="en-US" sz="2800" dirty="0" err="1" smtClean="0">
                <a:latin typeface="Book Antiqua" pitchFamily="18" charset="0"/>
              </a:rPr>
              <a:t>Proprotein</a:t>
            </a:r>
            <a:r>
              <a:rPr lang="en-US" sz="2800" dirty="0" smtClean="0">
                <a:latin typeface="Book Antiqua" pitchFamily="18" charset="0"/>
              </a:rPr>
              <a:t>- For a protein precursor</a:t>
            </a:r>
          </a:p>
          <a:p>
            <a:pPr marL="0" indent="0">
              <a:spcBef>
                <a:spcPts val="0"/>
              </a:spcBef>
              <a:buNone/>
            </a:pPr>
            <a:endParaRPr lang="en-US" sz="2800" dirty="0">
              <a:latin typeface="Book Antiqua" pitchFamily="18" charset="0"/>
            </a:endParaRPr>
          </a:p>
          <a:p>
            <a:pPr marL="0" indent="0">
              <a:spcBef>
                <a:spcPts val="0"/>
              </a:spcBef>
              <a:buNone/>
            </a:pPr>
            <a:r>
              <a:rPr lang="en-US" sz="2800" dirty="0" err="1" smtClean="0">
                <a:latin typeface="Book Antiqua" pitchFamily="18" charset="0"/>
              </a:rPr>
              <a:t>Proenzyme</a:t>
            </a:r>
            <a:r>
              <a:rPr lang="en-US" sz="2800" dirty="0" smtClean="0">
                <a:latin typeface="Book Antiqua" pitchFamily="18" charset="0"/>
              </a:rPr>
              <a:t>- Precursor for an enzyme</a:t>
            </a:r>
          </a:p>
          <a:p>
            <a:pPr marL="0" indent="0">
              <a:spcBef>
                <a:spcPts val="0"/>
              </a:spcBef>
              <a:buNone/>
            </a:pPr>
            <a:endParaRPr lang="en-US" sz="2800" dirty="0">
              <a:latin typeface="Book Antiqua" pitchFamily="18" charset="0"/>
            </a:endParaRPr>
          </a:p>
          <a:p>
            <a:pPr marL="0" indent="0">
              <a:spcBef>
                <a:spcPts val="0"/>
              </a:spcBef>
              <a:buNone/>
            </a:pPr>
            <a:r>
              <a:rPr lang="en-US" sz="2800" dirty="0" smtClean="0">
                <a:latin typeface="Book Antiqua" pitchFamily="18" charset="0"/>
              </a:rPr>
              <a:t>Zymogen- Precursor for a protease</a:t>
            </a:r>
            <a:endParaRPr lang="en-US" sz="2800" dirty="0">
              <a:latin typeface="Book Antiqua" pitchFamily="18" charset="0"/>
            </a:endParaRPr>
          </a:p>
          <a:p>
            <a:pPr marL="0" indent="0">
              <a:spcBef>
                <a:spcPts val="0"/>
              </a:spcBef>
              <a:buNone/>
            </a:pPr>
            <a:endParaRPr lang="en-US" sz="2800" dirty="0">
              <a:latin typeface="Book Antiqua" pitchFamily="18" charset="0"/>
            </a:endParaRPr>
          </a:p>
        </p:txBody>
      </p:sp>
    </p:spTree>
    <p:extLst>
      <p:ext uri="{BB962C8B-B14F-4D97-AF65-F5344CB8AC3E}">
        <p14:creationId xmlns:p14="http://schemas.microsoft.com/office/powerpoint/2010/main" val="4064674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n-US" b="1" smtClean="0"/>
              <a:t>Transferrin Family</a:t>
            </a:r>
          </a:p>
        </p:txBody>
      </p:sp>
      <p:graphicFrame>
        <p:nvGraphicFramePr>
          <p:cNvPr id="57426" name="Group 82"/>
          <p:cNvGraphicFramePr>
            <a:graphicFrameLocks noGrp="1"/>
          </p:cNvGraphicFramePr>
          <p:nvPr>
            <p:ph idx="1"/>
          </p:nvPr>
        </p:nvGraphicFramePr>
        <p:xfrm>
          <a:off x="457200" y="1600200"/>
          <a:ext cx="8229600" cy="4796030"/>
        </p:xfrm>
        <a:graphic>
          <a:graphicData uri="http://schemas.openxmlformats.org/drawingml/2006/table">
            <a:tbl>
              <a:tblPr/>
              <a:tblGrid>
                <a:gridCol w="2743200"/>
                <a:gridCol w="2743200"/>
                <a:gridCol w="2743200"/>
              </a:tblGrid>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sng" strike="noStrike" cap="none" normalizeH="0" baseline="0" dirty="0" smtClean="0">
                          <a:ln>
                            <a:noFill/>
                          </a:ln>
                          <a:solidFill>
                            <a:srgbClr val="99CCFF"/>
                          </a:solidFill>
                          <a:effectLst/>
                          <a:latin typeface="Arial" charset="0"/>
                          <a:ea typeface="ＭＳ Ｐゴシック" pitchFamily="-65" charset="-128"/>
                        </a:rPr>
                        <a:t>Protein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sng" strike="noStrike" cap="none" normalizeH="0" baseline="0" smtClean="0">
                          <a:ln>
                            <a:noFill/>
                          </a:ln>
                          <a:solidFill>
                            <a:srgbClr val="99CCFF"/>
                          </a:solidFill>
                          <a:effectLst/>
                          <a:latin typeface="Arial" charset="0"/>
                          <a:ea typeface="ＭＳ Ｐゴシック" pitchFamily="-65" charset="-128"/>
                        </a:rPr>
                        <a:t>Source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sng" strike="noStrike" cap="none" normalizeH="0" baseline="0" smtClean="0">
                          <a:ln>
                            <a:noFill/>
                          </a:ln>
                          <a:solidFill>
                            <a:srgbClr val="99CCFF"/>
                          </a:solidFill>
                          <a:effectLst/>
                          <a:latin typeface="Arial" charset="0"/>
                          <a:ea typeface="ＭＳ Ｐゴシック" pitchFamily="-65" charset="-128"/>
                        </a:rPr>
                        <a:t>Function</a:t>
                      </a:r>
                    </a:p>
                  </a:txBody>
                  <a:tcPr horzOverflow="overflow">
                    <a:lnL>
                      <a:noFill/>
                    </a:lnL>
                    <a:lnR>
                      <a:noFill/>
                    </a:lnR>
                    <a:lnT>
                      <a:noFill/>
                    </a:lnT>
                    <a:lnB>
                      <a:noFill/>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ea typeface="ＭＳ Ｐゴシック" pitchFamily="-65" charset="-128"/>
                        </a:rPr>
                        <a:t>Serum transferrin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ea typeface="ＭＳ Ｐゴシック" pitchFamily="-65" charset="-128"/>
                        </a:rPr>
                        <a:t>Blood</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charset="0"/>
                          <a:ea typeface="ＭＳ Ｐゴシック" pitchFamily="-65" charset="-128"/>
                        </a:rPr>
                        <a:t>Iron transport, protection antibacterial, antioxidant</a:t>
                      </a:r>
                    </a:p>
                  </a:txBody>
                  <a:tcPr horzOverflow="overflow">
                    <a:lnL>
                      <a:noFill/>
                    </a:lnL>
                    <a:lnR>
                      <a:noFill/>
                    </a:lnR>
                    <a:lnT>
                      <a:noFill/>
                    </a:lnT>
                    <a:lnB>
                      <a:noFill/>
                    </a:lnB>
                    <a:lnTlToBr>
                      <a:noFill/>
                    </a:lnTlToBr>
                    <a:lnBlToTr>
                      <a:noFill/>
                    </a:lnBlToTr>
                    <a:noFill/>
                  </a:tcPr>
                </a:tc>
              </a:tr>
              <a:tr h="75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Ovotransferrin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Avian egg white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Protection, antibacterial, antioxidant</a:t>
                      </a:r>
                    </a:p>
                  </a:txBody>
                  <a:tcPr horzOverflow="overflow">
                    <a:lnL>
                      <a:noFill/>
                    </a:lnL>
                    <a:lnR>
                      <a:noFill/>
                    </a:lnR>
                    <a:lnT>
                      <a:noFill/>
                    </a:lnT>
                    <a:lnB>
                      <a:noFill/>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Lactoferrin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Milk and other bodily secretions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Protection,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iron absorption,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growth factor? </a:t>
                      </a:r>
                    </a:p>
                  </a:txBody>
                  <a:tcPr horzOverflow="overflow">
                    <a:lnL>
                      <a:noFill/>
                    </a:lnL>
                    <a:lnR>
                      <a:noFill/>
                    </a:lnR>
                    <a:lnT>
                      <a:noFill/>
                    </a:lnT>
                    <a:lnB>
                      <a:noFill/>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Melanotransferrin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Melanoma cells </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Unknown </a:t>
                      </a:r>
                    </a:p>
                  </a:txBody>
                  <a:tcPr horzOverflow="overflow">
                    <a:lnL>
                      <a:noFill/>
                    </a:lnL>
                    <a:lnR>
                      <a:noFill/>
                    </a:lnR>
                    <a:lnT>
                      <a:noFill/>
                    </a:lnT>
                    <a:lnB>
                      <a:noFill/>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Inhibitor of carbonic anhydrase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ＭＳ Ｐゴシック" pitchFamily="-65" charset="-128"/>
                        </a:rPr>
                        <a:t>Blood of many species (except primates)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ea typeface="ＭＳ Ｐゴシック" pitchFamily="-65" charset="-128"/>
                        </a:rPr>
                        <a:t>Inhibits carbonic </a:t>
                      </a:r>
                      <a:r>
                        <a:rPr kumimoji="0" lang="en-US" sz="1800" b="0" i="0" u="none" strike="noStrike" cap="none" normalizeH="0" baseline="0" dirty="0" err="1" smtClean="0">
                          <a:ln>
                            <a:noFill/>
                          </a:ln>
                          <a:solidFill>
                            <a:schemeClr val="bg1"/>
                          </a:solidFill>
                          <a:effectLst/>
                          <a:latin typeface="Arial" charset="0"/>
                          <a:ea typeface="ＭＳ Ｐゴシック" pitchFamily="-65" charset="-128"/>
                        </a:rPr>
                        <a:t>anhydrase</a:t>
                      </a:r>
                      <a:endParaRPr kumimoji="0" lang="en-US" sz="1800" b="0" i="0" u="none" strike="noStrike" cap="none" normalizeH="0" baseline="0" dirty="0" smtClean="0">
                        <a:ln>
                          <a:noFill/>
                        </a:ln>
                        <a:solidFill>
                          <a:schemeClr val="bg1"/>
                        </a:solidFill>
                        <a:effectLst/>
                        <a:latin typeface="Arial" charset="0"/>
                        <a:ea typeface="ＭＳ Ｐゴシック" pitchFamily="-65" charset="-128"/>
                      </a:endParaRPr>
                    </a:p>
                  </a:txBody>
                  <a:tcP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298345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setup_zuccola.png"/>
          <p:cNvPicPr>
            <a:picLocks noChangeAspect="1"/>
          </p:cNvPicPr>
          <p:nvPr/>
        </p:nvPicPr>
        <p:blipFill>
          <a:blip r:embed="rId2"/>
          <a:srcRect l="15000" r="18750"/>
          <a:stretch>
            <a:fillRect/>
          </a:stretch>
        </p:blipFill>
        <p:spPr>
          <a:xfrm>
            <a:off x="4572000" y="914400"/>
            <a:ext cx="4644390" cy="5257800"/>
          </a:xfrm>
          <a:prstGeom prst="rect">
            <a:avLst/>
          </a:prstGeom>
        </p:spPr>
      </p:pic>
      <p:sp>
        <p:nvSpPr>
          <p:cNvPr id="25602" name="Rectangle 2"/>
          <p:cNvSpPr>
            <a:spLocks noGrp="1" noChangeArrowheads="1"/>
          </p:cNvSpPr>
          <p:nvPr>
            <p:ph type="title"/>
          </p:nvPr>
        </p:nvSpPr>
        <p:spPr>
          <a:xfrm>
            <a:off x="457200" y="0"/>
            <a:ext cx="8229600" cy="1143000"/>
          </a:xfrm>
        </p:spPr>
        <p:txBody>
          <a:bodyPr/>
          <a:lstStyle/>
          <a:p>
            <a:pPr eaLnBrk="1" hangingPunct="1"/>
            <a:r>
              <a:rPr lang="en-US" b="1" dirty="0" smtClean="0"/>
              <a:t>Human Serum Transferrin</a:t>
            </a:r>
          </a:p>
        </p:txBody>
      </p:sp>
      <p:sp>
        <p:nvSpPr>
          <p:cNvPr id="25603" name="Rectangle 5"/>
          <p:cNvSpPr>
            <a:spLocks noGrp="1" noChangeArrowheads="1"/>
          </p:cNvSpPr>
          <p:nvPr>
            <p:ph type="body" idx="1"/>
          </p:nvPr>
        </p:nvSpPr>
        <p:spPr>
          <a:xfrm>
            <a:off x="76200" y="1447800"/>
            <a:ext cx="5257800" cy="4876800"/>
          </a:xfrm>
          <a:noFill/>
        </p:spPr>
        <p:txBody>
          <a:bodyPr/>
          <a:lstStyle/>
          <a:p>
            <a:pPr eaLnBrk="1" hangingPunct="1"/>
            <a:r>
              <a:rPr lang="en-US" sz="2400" dirty="0" smtClean="0">
                <a:sym typeface="Symbol" pitchFamily="18" charset="2"/>
              </a:rPr>
              <a:t>Transferrin (TF) is an 80 kDa bilobal glycoprotein with </a:t>
            </a:r>
          </a:p>
          <a:p>
            <a:pPr marL="0" indent="0" eaLnBrk="1" hangingPunct="1">
              <a:buNone/>
            </a:pPr>
            <a:r>
              <a:rPr lang="en-US" sz="2400" dirty="0">
                <a:sym typeface="Symbol" pitchFamily="18" charset="2"/>
              </a:rPr>
              <a:t> </a:t>
            </a:r>
            <a:r>
              <a:rPr lang="en-US" sz="2400" dirty="0" smtClean="0">
                <a:sym typeface="Symbol" pitchFamily="18" charset="2"/>
              </a:rPr>
              <a:t>  19 disulfide bonds</a:t>
            </a:r>
          </a:p>
          <a:p>
            <a:pPr eaLnBrk="1" hangingPunct="1"/>
            <a:endParaRPr lang="en-US" sz="1000" dirty="0" smtClean="0">
              <a:sym typeface="Symbol" pitchFamily="18" charset="2"/>
            </a:endParaRPr>
          </a:p>
          <a:p>
            <a:pPr eaLnBrk="1" hangingPunct="1"/>
            <a:r>
              <a:rPr lang="en-US" sz="2400" dirty="0" smtClean="0"/>
              <a:t>TF is synthesized in the liver </a:t>
            </a:r>
          </a:p>
          <a:p>
            <a:pPr marL="0" indent="0" eaLnBrk="1" hangingPunct="1">
              <a:buNone/>
            </a:pPr>
            <a:r>
              <a:rPr lang="en-US" sz="2400" dirty="0"/>
              <a:t> </a:t>
            </a:r>
            <a:r>
              <a:rPr lang="en-US" sz="2400" dirty="0" smtClean="0"/>
              <a:t>   and secreted into the plasma</a:t>
            </a:r>
          </a:p>
          <a:p>
            <a:pPr eaLnBrk="1" hangingPunct="1"/>
            <a:endParaRPr lang="en-US" sz="1000" dirty="0" smtClean="0"/>
          </a:p>
          <a:p>
            <a:pPr eaLnBrk="1" hangingPunct="1"/>
            <a:r>
              <a:rPr lang="en-US" sz="2400" dirty="0" smtClean="0"/>
              <a:t>Plasma concentration = 25-50 </a:t>
            </a:r>
            <a:r>
              <a:rPr lang="en-US" sz="2400" dirty="0" smtClean="0">
                <a:sym typeface="Symbol" pitchFamily="18" charset="2"/>
              </a:rPr>
              <a:t>M</a:t>
            </a:r>
          </a:p>
          <a:p>
            <a:pPr eaLnBrk="1" hangingPunct="1"/>
            <a:endParaRPr lang="en-US" sz="1000" dirty="0" smtClean="0">
              <a:sym typeface="Symbol" pitchFamily="18" charset="2"/>
            </a:endParaRPr>
          </a:p>
          <a:p>
            <a:pPr eaLnBrk="1" hangingPunct="1"/>
            <a:r>
              <a:rPr lang="en-US" sz="2400" dirty="0" smtClean="0">
                <a:sym typeface="Symbol" pitchFamily="18" charset="2"/>
              </a:rPr>
              <a:t>TF is 30% saturated with Fe</a:t>
            </a:r>
          </a:p>
          <a:p>
            <a:pPr eaLnBrk="1" hangingPunct="1"/>
            <a:endParaRPr lang="en-US" sz="1000" dirty="0" smtClean="0">
              <a:sym typeface="Symbol" pitchFamily="18" charset="2"/>
            </a:endParaRPr>
          </a:p>
          <a:p>
            <a:pPr eaLnBrk="1" hangingPunct="1"/>
            <a:r>
              <a:rPr lang="en-US" sz="2400" dirty="0" smtClean="0">
                <a:sym typeface="Symbol" pitchFamily="18" charset="2"/>
              </a:rPr>
              <a:t>Knocking out TF in mice is lethal unless iron supplemented </a:t>
            </a:r>
          </a:p>
        </p:txBody>
      </p:sp>
      <p:sp>
        <p:nvSpPr>
          <p:cNvPr id="25604" name="Text Box 9"/>
          <p:cNvSpPr txBox="1">
            <a:spLocks noChangeArrowheads="1"/>
          </p:cNvSpPr>
          <p:nvPr/>
        </p:nvSpPr>
        <p:spPr bwMode="auto">
          <a:xfrm>
            <a:off x="1066800" y="5486400"/>
            <a:ext cx="2514600" cy="274638"/>
          </a:xfrm>
          <a:prstGeom prst="rect">
            <a:avLst/>
          </a:prstGeom>
          <a:noFill/>
          <a:ln w="9525">
            <a:noFill/>
            <a:miter lim="800000"/>
            <a:headEnd/>
            <a:tailEnd/>
          </a:ln>
        </p:spPr>
        <p:txBody>
          <a:bodyPr>
            <a:spAutoFit/>
          </a:bodyPr>
          <a:lstStyle/>
          <a:p>
            <a:pPr eaLnBrk="0" fontAlgn="base" hangingPunct="0">
              <a:spcBef>
                <a:spcPct val="50000"/>
              </a:spcBef>
              <a:spcAft>
                <a:spcPct val="0"/>
              </a:spcAft>
            </a:pPr>
            <a:endParaRPr lang="en-US" sz="1200">
              <a:solidFill>
                <a:srgbClr val="FF0000"/>
              </a:solidFill>
              <a:ea typeface="ＭＳ Ｐゴシック" pitchFamily="-65" charset="-128"/>
            </a:endParaRPr>
          </a:p>
        </p:txBody>
      </p:sp>
      <p:sp>
        <p:nvSpPr>
          <p:cNvPr id="25607" name="Text Box 14"/>
          <p:cNvSpPr txBox="1">
            <a:spLocks noChangeArrowheads="1"/>
          </p:cNvSpPr>
          <p:nvPr/>
        </p:nvSpPr>
        <p:spPr bwMode="auto">
          <a:xfrm>
            <a:off x="5486400" y="6400800"/>
            <a:ext cx="3657600" cy="336550"/>
          </a:xfrm>
          <a:prstGeom prst="rect">
            <a:avLst/>
          </a:prstGeom>
          <a:noFill/>
          <a:ln w="9525">
            <a:noFill/>
            <a:miter lim="800000"/>
            <a:headEnd/>
            <a:tailEnd/>
          </a:ln>
        </p:spPr>
        <p:txBody>
          <a:bodyPr>
            <a:spAutoFit/>
          </a:bodyPr>
          <a:lstStyle/>
          <a:p>
            <a:pPr algn="r" fontAlgn="base">
              <a:spcBef>
                <a:spcPct val="50000"/>
              </a:spcBef>
              <a:spcAft>
                <a:spcPct val="0"/>
              </a:spcAft>
            </a:pPr>
            <a:r>
              <a:rPr lang="en-US" sz="1600" b="1" dirty="0">
                <a:solidFill>
                  <a:srgbClr val="99CCFF"/>
                </a:solidFill>
                <a:ea typeface="ＭＳ Ｐゴシック" pitchFamily="-65" charset="-128"/>
              </a:rPr>
              <a:t>Zuccola, HJ. </a:t>
            </a:r>
            <a:r>
              <a:rPr lang="en-US" sz="1600" b="1" dirty="0" smtClean="0">
                <a:solidFill>
                  <a:srgbClr val="99CCFF"/>
                </a:solidFill>
                <a:ea typeface="ＭＳ Ｐゴシック" pitchFamily="-65" charset="-128"/>
              </a:rPr>
              <a:t>PhD</a:t>
            </a:r>
            <a:r>
              <a:rPr lang="en-US" sz="1600" b="1" dirty="0">
                <a:solidFill>
                  <a:srgbClr val="99CCFF"/>
                </a:solidFill>
                <a:ea typeface="ＭＳ Ｐゴシック" pitchFamily="-65" charset="-128"/>
              </a:rPr>
              <a:t>. </a:t>
            </a:r>
            <a:r>
              <a:rPr lang="en-US" sz="1600" b="1" dirty="0" smtClean="0">
                <a:solidFill>
                  <a:srgbClr val="99CCFF"/>
                </a:solidFill>
                <a:ea typeface="ＭＳ Ｐゴシック" pitchFamily="-65" charset="-128"/>
              </a:rPr>
              <a:t>Thesis (1992).  </a:t>
            </a:r>
            <a:endParaRPr lang="en-US" sz="1600" b="1" dirty="0">
              <a:solidFill>
                <a:srgbClr val="99CCFF"/>
              </a:solidFill>
              <a:ea typeface="ＭＳ Ｐゴシック" pitchFamily="-65" charset="-128"/>
            </a:endParaRPr>
          </a:p>
        </p:txBody>
      </p:sp>
      <p:sp>
        <p:nvSpPr>
          <p:cNvPr id="10" name="TextBox 9"/>
          <p:cNvSpPr txBox="1"/>
          <p:nvPr/>
        </p:nvSpPr>
        <p:spPr>
          <a:xfrm>
            <a:off x="5562600" y="1143000"/>
            <a:ext cx="902811"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a typeface="ＭＳ Ｐゴシック" pitchFamily="-65" charset="-128"/>
              </a:rPr>
              <a:t>N-lobe</a:t>
            </a:r>
            <a:endParaRPr lang="en-US" b="1" dirty="0">
              <a:solidFill>
                <a:srgbClr val="FFFFFF"/>
              </a:solidFill>
              <a:ea typeface="ＭＳ Ｐゴシック" pitchFamily="-65" charset="-128"/>
            </a:endParaRPr>
          </a:p>
        </p:txBody>
      </p:sp>
      <p:sp>
        <p:nvSpPr>
          <p:cNvPr id="11" name="TextBox 10"/>
          <p:cNvSpPr txBox="1"/>
          <p:nvPr/>
        </p:nvSpPr>
        <p:spPr>
          <a:xfrm>
            <a:off x="8001000" y="5257800"/>
            <a:ext cx="902811" cy="369332"/>
          </a:xfrm>
          <a:prstGeom prst="rect">
            <a:avLst/>
          </a:prstGeom>
          <a:noFill/>
        </p:spPr>
        <p:txBody>
          <a:bodyPr wrap="none" rtlCol="0">
            <a:spAutoFit/>
          </a:bodyPr>
          <a:lstStyle/>
          <a:p>
            <a:pPr fontAlgn="base">
              <a:spcBef>
                <a:spcPct val="0"/>
              </a:spcBef>
              <a:spcAft>
                <a:spcPct val="0"/>
              </a:spcAft>
            </a:pPr>
            <a:r>
              <a:rPr lang="en-US" b="1" dirty="0" smtClean="0">
                <a:solidFill>
                  <a:srgbClr val="FFFFFF"/>
                </a:solidFill>
                <a:ea typeface="ＭＳ Ｐゴシック" pitchFamily="-65" charset="-128"/>
              </a:rPr>
              <a:t>C-lobe</a:t>
            </a:r>
            <a:endParaRPr lang="en-US" b="1" dirty="0">
              <a:solidFill>
                <a:srgbClr val="FFFFFF"/>
              </a:solidFill>
              <a:ea typeface="ＭＳ Ｐゴシック" pitchFamily="-65" charset="-128"/>
            </a:endParaRPr>
          </a:p>
        </p:txBody>
      </p:sp>
    </p:spTree>
    <p:extLst>
      <p:ext uri="{BB962C8B-B14F-4D97-AF65-F5344CB8AC3E}">
        <p14:creationId xmlns:p14="http://schemas.microsoft.com/office/powerpoint/2010/main" val="3707570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43000"/>
          </a:xfrm>
        </p:spPr>
        <p:txBody>
          <a:bodyPr/>
          <a:lstStyle/>
          <a:p>
            <a:pPr eaLnBrk="1" hangingPunct="1"/>
            <a:r>
              <a:rPr lang="en-US" b="1" dirty="0" smtClean="0"/>
              <a:t>TF binds Two Fe(III) Ions</a:t>
            </a:r>
          </a:p>
        </p:txBody>
      </p:sp>
      <p:sp>
        <p:nvSpPr>
          <p:cNvPr id="25603" name="Rectangle 5"/>
          <p:cNvSpPr>
            <a:spLocks noGrp="1" noChangeArrowheads="1"/>
          </p:cNvSpPr>
          <p:nvPr>
            <p:ph type="body" idx="1"/>
          </p:nvPr>
        </p:nvSpPr>
        <p:spPr>
          <a:xfrm>
            <a:off x="4415672" y="1143000"/>
            <a:ext cx="4724400" cy="1524000"/>
          </a:xfrm>
          <a:noFill/>
        </p:spPr>
        <p:txBody>
          <a:bodyPr/>
          <a:lstStyle/>
          <a:p>
            <a:pPr eaLnBrk="1" hangingPunct="1"/>
            <a:r>
              <a:rPr lang="en-US" sz="2000" dirty="0" smtClean="0">
                <a:sym typeface="Symbol" pitchFamily="18" charset="2"/>
              </a:rPr>
              <a:t>Ligand-to-metal charge transfer band (470 nm) </a:t>
            </a:r>
            <a:r>
              <a:rPr lang="en-US" sz="2000" dirty="0" smtClean="0">
                <a:sym typeface="Symbol" pitchFamily="18" charset="2"/>
              </a:rPr>
              <a:t>in UV-</a:t>
            </a:r>
            <a:r>
              <a:rPr lang="en-US" sz="2000" dirty="0" err="1" smtClean="0">
                <a:sym typeface="Symbol" pitchFamily="18" charset="2"/>
              </a:rPr>
              <a:t>vis</a:t>
            </a:r>
            <a:r>
              <a:rPr lang="en-US" sz="2000" dirty="0" smtClean="0">
                <a:sym typeface="Symbol" pitchFamily="18" charset="2"/>
              </a:rPr>
              <a:t> produces </a:t>
            </a:r>
            <a:r>
              <a:rPr lang="en-US" sz="2000" dirty="0" smtClean="0">
                <a:sym typeface="Symbol" pitchFamily="18" charset="2"/>
              </a:rPr>
              <a:t>characteristic pink color of TF</a:t>
            </a:r>
          </a:p>
        </p:txBody>
      </p:sp>
      <p:sp>
        <p:nvSpPr>
          <p:cNvPr id="25604" name="Text Box 9"/>
          <p:cNvSpPr txBox="1">
            <a:spLocks noChangeArrowheads="1"/>
          </p:cNvSpPr>
          <p:nvPr/>
        </p:nvSpPr>
        <p:spPr bwMode="auto">
          <a:xfrm>
            <a:off x="1066800" y="5486400"/>
            <a:ext cx="2514600" cy="274638"/>
          </a:xfrm>
          <a:prstGeom prst="rect">
            <a:avLst/>
          </a:prstGeom>
          <a:noFill/>
          <a:ln w="9525">
            <a:noFill/>
            <a:miter lim="800000"/>
            <a:headEnd/>
            <a:tailEnd/>
          </a:ln>
        </p:spPr>
        <p:txBody>
          <a:bodyPr>
            <a:spAutoFit/>
          </a:bodyPr>
          <a:lstStyle/>
          <a:p>
            <a:pPr eaLnBrk="0" fontAlgn="base" hangingPunct="0">
              <a:spcBef>
                <a:spcPct val="50000"/>
              </a:spcBef>
              <a:spcAft>
                <a:spcPct val="0"/>
              </a:spcAft>
            </a:pPr>
            <a:endParaRPr lang="en-US" sz="1200">
              <a:solidFill>
                <a:srgbClr val="FF0000"/>
              </a:solidFill>
              <a:ea typeface="ＭＳ Ｐゴシック" pitchFamily="-65" charset="-128"/>
            </a:endParaRPr>
          </a:p>
        </p:txBody>
      </p:sp>
      <p:pic>
        <p:nvPicPr>
          <p:cNvPr id="8" name="Picture 7" descr="IMG_0130.jpg"/>
          <p:cNvPicPr>
            <a:picLocks noChangeAspect="1"/>
          </p:cNvPicPr>
          <p:nvPr/>
        </p:nvPicPr>
        <p:blipFill>
          <a:blip r:embed="rId2"/>
          <a:srcRect t="13969"/>
          <a:stretch>
            <a:fillRect/>
          </a:stretch>
        </p:blipFill>
        <p:spPr>
          <a:xfrm>
            <a:off x="6324600" y="2209800"/>
            <a:ext cx="1051075" cy="1877219"/>
          </a:xfrm>
          <a:prstGeom prst="rect">
            <a:avLst/>
          </a:prstGeom>
        </p:spPr>
      </p:pic>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40386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5143500" y="4419600"/>
            <a:ext cx="3467100" cy="1857376"/>
            <a:chOff x="5143500" y="4419600"/>
            <a:chExt cx="3467100" cy="1857376"/>
          </a:xfrm>
        </p:grpSpPr>
        <p:grpSp>
          <p:nvGrpSpPr>
            <p:cNvPr id="7" name="Group 6"/>
            <p:cNvGrpSpPr/>
            <p:nvPr/>
          </p:nvGrpSpPr>
          <p:grpSpPr>
            <a:xfrm>
              <a:off x="5143500" y="4419600"/>
              <a:ext cx="3467100" cy="1857376"/>
              <a:chOff x="5143500" y="4419600"/>
              <a:chExt cx="3467100" cy="1857376"/>
            </a:xfrm>
          </p:grpSpPr>
          <p:grpSp>
            <p:nvGrpSpPr>
              <p:cNvPr id="6" name="Group 5"/>
              <p:cNvGrpSpPr/>
              <p:nvPr/>
            </p:nvGrpSpPr>
            <p:grpSpPr>
              <a:xfrm>
                <a:off x="5143500" y="4419600"/>
                <a:ext cx="3467100" cy="1857376"/>
                <a:chOff x="5143500" y="4419600"/>
                <a:chExt cx="3467100" cy="1857376"/>
              </a:xfrm>
            </p:grpSpPr>
            <p:grpSp>
              <p:nvGrpSpPr>
                <p:cNvPr id="3" name="Group 2"/>
                <p:cNvGrpSpPr/>
                <p:nvPr/>
              </p:nvGrpSpPr>
              <p:grpSpPr>
                <a:xfrm>
                  <a:off x="5143500" y="4419600"/>
                  <a:ext cx="3467100" cy="1857376"/>
                  <a:chOff x="5143500" y="4419600"/>
                  <a:chExt cx="3467100" cy="1857376"/>
                </a:xfrm>
              </p:grpSpPr>
              <p:pic>
                <p:nvPicPr>
                  <p:cNvPr id="54274" name="Picture 2" descr="http://ars.els-cdn.com/content/image/1-s2.0-S1050464810000653-gr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4419600"/>
                    <a:ext cx="3467100" cy="18573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7620000" y="4419600"/>
                    <a:ext cx="990600" cy="685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ea typeface="ＭＳ Ｐゴシック" pitchFamily="-65" charset="-128"/>
                    </a:endParaRPr>
                  </a:p>
                </p:txBody>
              </p:sp>
            </p:grpSp>
            <p:sp>
              <p:nvSpPr>
                <p:cNvPr id="5" name="Rectangle 4"/>
                <p:cNvSpPr/>
                <p:nvPr/>
              </p:nvSpPr>
              <p:spPr bwMode="auto">
                <a:xfrm>
                  <a:off x="5867400" y="5029200"/>
                  <a:ext cx="13716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ea typeface="ＭＳ Ｐゴシック" pitchFamily="-65" charset="-128"/>
                  </a:endParaRPr>
                </a:p>
              </p:txBody>
            </p:sp>
            <p:sp>
              <p:nvSpPr>
                <p:cNvPr id="18" name="Rectangle 17"/>
                <p:cNvSpPr/>
                <p:nvPr/>
              </p:nvSpPr>
              <p:spPr bwMode="auto">
                <a:xfrm rot="1149793">
                  <a:off x="6714410" y="5393153"/>
                  <a:ext cx="1371600" cy="17785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ea typeface="ＭＳ Ｐゴシック" pitchFamily="-65" charset="-128"/>
                  </a:endParaRPr>
                </a:p>
              </p:txBody>
            </p:sp>
          </p:grpSp>
          <p:sp>
            <p:nvSpPr>
              <p:cNvPr id="20" name="Rectangle 19"/>
              <p:cNvSpPr/>
              <p:nvPr/>
            </p:nvSpPr>
            <p:spPr bwMode="auto">
              <a:xfrm>
                <a:off x="5638800" y="5143500"/>
                <a:ext cx="2286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ea typeface="ＭＳ Ｐゴシック" pitchFamily="-65" charset="-128"/>
                </a:endParaRPr>
              </a:p>
            </p:txBody>
          </p:sp>
        </p:grpSp>
        <p:sp>
          <p:nvSpPr>
            <p:cNvPr id="22" name="Rectangle 21"/>
            <p:cNvSpPr/>
            <p:nvPr/>
          </p:nvSpPr>
          <p:spPr bwMode="auto">
            <a:xfrm>
              <a:off x="8001000" y="5684838"/>
              <a:ext cx="228600" cy="76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ea typeface="ＭＳ Ｐゴシック" pitchFamily="-65" charset="-128"/>
              </a:endParaRPr>
            </a:p>
          </p:txBody>
        </p:sp>
      </p:grpSp>
      <p:sp>
        <p:nvSpPr>
          <p:cNvPr id="4" name="TextBox 3"/>
          <p:cNvSpPr txBox="1"/>
          <p:nvPr/>
        </p:nvSpPr>
        <p:spPr>
          <a:xfrm>
            <a:off x="7315200" y="4415135"/>
            <a:ext cx="1387325" cy="461665"/>
          </a:xfrm>
          <a:prstGeom prst="rect">
            <a:avLst/>
          </a:prstGeom>
          <a:noFill/>
        </p:spPr>
        <p:txBody>
          <a:bodyPr wrap="square" rtlCol="0">
            <a:spAutoFit/>
          </a:bodyPr>
          <a:lstStyle/>
          <a:p>
            <a:pPr fontAlgn="base">
              <a:spcBef>
                <a:spcPct val="0"/>
              </a:spcBef>
              <a:spcAft>
                <a:spcPct val="0"/>
              </a:spcAft>
            </a:pPr>
            <a:r>
              <a:rPr lang="en-US" sz="2400" b="1" dirty="0" err="1" smtClean="0">
                <a:solidFill>
                  <a:srgbClr val="000000"/>
                </a:solidFill>
                <a:ea typeface="ＭＳ Ｐゴシック" pitchFamily="-65" charset="-128"/>
              </a:rPr>
              <a:t>HoloTF</a:t>
            </a:r>
            <a:endParaRPr lang="en-US" sz="2400" b="1" dirty="0">
              <a:solidFill>
                <a:srgbClr val="000000"/>
              </a:solidFill>
              <a:ea typeface="ＭＳ Ｐゴシック" pitchFamily="-65" charset="-128"/>
            </a:endParaRPr>
          </a:p>
        </p:txBody>
      </p:sp>
      <p:sp>
        <p:nvSpPr>
          <p:cNvPr id="24" name="TextBox 23"/>
          <p:cNvSpPr txBox="1"/>
          <p:nvPr/>
        </p:nvSpPr>
        <p:spPr>
          <a:xfrm>
            <a:off x="6248400" y="5329535"/>
            <a:ext cx="1387325" cy="461665"/>
          </a:xfrm>
          <a:prstGeom prst="rect">
            <a:avLst/>
          </a:prstGeom>
          <a:noFill/>
        </p:spPr>
        <p:txBody>
          <a:bodyPr wrap="square" rtlCol="0">
            <a:spAutoFit/>
          </a:bodyPr>
          <a:lstStyle/>
          <a:p>
            <a:pPr fontAlgn="base">
              <a:spcBef>
                <a:spcPct val="0"/>
              </a:spcBef>
              <a:spcAft>
                <a:spcPct val="0"/>
              </a:spcAft>
            </a:pPr>
            <a:r>
              <a:rPr lang="en-US" sz="2400" b="1" dirty="0" err="1" smtClean="0">
                <a:solidFill>
                  <a:srgbClr val="000000"/>
                </a:solidFill>
                <a:ea typeface="ＭＳ Ｐゴシック" pitchFamily="-65" charset="-128"/>
              </a:rPr>
              <a:t>ApoTF</a:t>
            </a:r>
            <a:endParaRPr lang="en-US" sz="2400" b="1" dirty="0">
              <a:solidFill>
                <a:srgbClr val="000000"/>
              </a:solidFill>
              <a:ea typeface="ＭＳ Ｐゴシック" pitchFamily="-65" charset="-128"/>
            </a:endParaRPr>
          </a:p>
        </p:txBody>
      </p:sp>
      <p:sp>
        <p:nvSpPr>
          <p:cNvPr id="26" name="Rectangle 5"/>
          <p:cNvSpPr txBox="1">
            <a:spLocks noChangeArrowheads="1"/>
          </p:cNvSpPr>
          <p:nvPr/>
        </p:nvSpPr>
        <p:spPr bwMode="auto">
          <a:xfrm>
            <a:off x="76200" y="5486400"/>
            <a:ext cx="4724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65" charset="-128"/>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65" charset="-128"/>
              </a:defRPr>
            </a:lvl9pPr>
          </a:lstStyle>
          <a:p>
            <a:pPr eaLnBrk="1" hangingPunct="1"/>
            <a:r>
              <a:rPr lang="en-US" sz="2000" kern="0" dirty="0" smtClean="0">
                <a:solidFill>
                  <a:srgbClr val="FFFFFF"/>
                </a:solidFill>
                <a:sym typeface="Symbol" pitchFamily="18" charset="2"/>
              </a:rPr>
              <a:t>Binding AA groups come from two different domains in each </a:t>
            </a:r>
            <a:r>
              <a:rPr lang="en-US" sz="2000" kern="0" dirty="0" smtClean="0">
                <a:solidFill>
                  <a:srgbClr val="FFFFFF"/>
                </a:solidFill>
                <a:sym typeface="Symbol" pitchFamily="18" charset="2"/>
              </a:rPr>
              <a:t>lobe facilitating a change in conformation.</a:t>
            </a:r>
            <a:endParaRPr lang="en-US" sz="2000" kern="0" dirty="0" smtClean="0">
              <a:solidFill>
                <a:srgbClr val="FFFFFF"/>
              </a:solidFill>
              <a:sym typeface="Symbol" pitchFamily="18" charset="2"/>
            </a:endParaRPr>
          </a:p>
        </p:txBody>
      </p:sp>
    </p:spTree>
    <p:extLst>
      <p:ext uri="{BB962C8B-B14F-4D97-AF65-F5344CB8AC3E}">
        <p14:creationId xmlns:p14="http://schemas.microsoft.com/office/powerpoint/2010/main" val="2547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4"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6200"/>
            <a:ext cx="8229600" cy="1143000"/>
          </a:xfrm>
        </p:spPr>
        <p:txBody>
          <a:bodyPr/>
          <a:lstStyle/>
          <a:p>
            <a:r>
              <a:rPr lang="en-US" dirty="0" smtClean="0"/>
              <a:t>Fe(III) Binding Stabilizes TF</a:t>
            </a:r>
            <a:endParaRPr lang="en-US" dirty="0"/>
          </a:p>
        </p:txBody>
      </p:sp>
      <p:sp>
        <p:nvSpPr>
          <p:cNvPr id="11270" name="Line 6"/>
          <p:cNvSpPr>
            <a:spLocks noChangeShapeType="1"/>
          </p:cNvSpPr>
          <p:nvPr/>
        </p:nvSpPr>
        <p:spPr bwMode="auto">
          <a:xfrm>
            <a:off x="3810000" y="3429000"/>
            <a:ext cx="1524000" cy="0"/>
          </a:xfrm>
          <a:prstGeom prst="line">
            <a:avLst/>
          </a:prstGeom>
          <a:noFill/>
          <a:ln w="76200">
            <a:solidFill>
              <a:schemeClr val="bg1"/>
            </a:solidFill>
            <a:round/>
            <a:headEnd/>
            <a:tailEnd type="triangle" w="med" len="med"/>
          </a:ln>
          <a:effectLst/>
        </p:spPr>
        <p:txBody>
          <a:bodyPr/>
          <a:lstStyle/>
          <a:p>
            <a:pPr fontAlgn="base">
              <a:spcBef>
                <a:spcPct val="0"/>
              </a:spcBef>
              <a:spcAft>
                <a:spcPct val="0"/>
              </a:spcAft>
            </a:pPr>
            <a:endParaRPr lang="en-US" b="1">
              <a:solidFill>
                <a:srgbClr val="000000"/>
              </a:solidFill>
              <a:ea typeface="ＭＳ Ｐゴシック" pitchFamily="-65" charset="-128"/>
            </a:endParaRPr>
          </a:p>
        </p:txBody>
      </p:sp>
      <p:sp>
        <p:nvSpPr>
          <p:cNvPr id="11271" name="Text Box 7"/>
          <p:cNvSpPr txBox="1">
            <a:spLocks noChangeArrowheads="1"/>
          </p:cNvSpPr>
          <p:nvPr/>
        </p:nvSpPr>
        <p:spPr bwMode="auto">
          <a:xfrm>
            <a:off x="3733800" y="1905000"/>
            <a:ext cx="1143000" cy="835025"/>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600" b="1">
                <a:solidFill>
                  <a:srgbClr val="FFFFFF"/>
                </a:solidFill>
                <a:ea typeface="ＭＳ Ｐゴシック" pitchFamily="-65" charset="-128"/>
              </a:rPr>
              <a:t>pH 5.6</a:t>
            </a:r>
            <a:br>
              <a:rPr lang="en-US" sz="1600" b="1">
                <a:solidFill>
                  <a:srgbClr val="FFFFFF"/>
                </a:solidFill>
                <a:ea typeface="ＭＳ Ｐゴシック" pitchFamily="-65" charset="-128"/>
              </a:rPr>
            </a:br>
            <a:r>
              <a:rPr lang="en-US" sz="1600" b="1">
                <a:solidFill>
                  <a:srgbClr val="FFFFFF"/>
                </a:solidFill>
                <a:ea typeface="ＭＳ Ｐゴシック" pitchFamily="-65" charset="-128"/>
              </a:rPr>
              <a:t>salt</a:t>
            </a:r>
            <a:br>
              <a:rPr lang="en-US" sz="1600" b="1">
                <a:solidFill>
                  <a:srgbClr val="FFFFFF"/>
                </a:solidFill>
                <a:ea typeface="ＭＳ Ｐゴシック" pitchFamily="-65" charset="-128"/>
              </a:rPr>
            </a:br>
            <a:r>
              <a:rPr lang="en-US" sz="1600" b="1">
                <a:solidFill>
                  <a:srgbClr val="FFFFFF"/>
                </a:solidFill>
                <a:ea typeface="ＭＳ Ｐゴシック" pitchFamily="-65" charset="-128"/>
              </a:rPr>
              <a:t>chelator</a:t>
            </a:r>
          </a:p>
        </p:txBody>
      </p:sp>
      <p:sp>
        <p:nvSpPr>
          <p:cNvPr id="11276" name="Text Box 12"/>
          <p:cNvSpPr txBox="1">
            <a:spLocks noChangeArrowheads="1"/>
          </p:cNvSpPr>
          <p:nvPr/>
        </p:nvSpPr>
        <p:spPr bwMode="auto">
          <a:xfrm>
            <a:off x="4267200" y="4149725"/>
            <a:ext cx="1295400" cy="3460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600" b="1" dirty="0">
                <a:solidFill>
                  <a:srgbClr val="FFFFFF"/>
                </a:solidFill>
                <a:ea typeface="ＭＳ Ｐゴシック" pitchFamily="-65" charset="-128"/>
              </a:rPr>
              <a:t>Fe-chelator</a:t>
            </a:r>
          </a:p>
        </p:txBody>
      </p:sp>
      <p:sp>
        <p:nvSpPr>
          <p:cNvPr id="11277" name="Text Box 13"/>
          <p:cNvSpPr txBox="1">
            <a:spLocks noChangeArrowheads="1"/>
          </p:cNvSpPr>
          <p:nvPr/>
        </p:nvSpPr>
        <p:spPr bwMode="auto">
          <a:xfrm>
            <a:off x="173148" y="5715000"/>
            <a:ext cx="4932252" cy="93871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200" b="1" dirty="0" smtClean="0">
                <a:solidFill>
                  <a:srgbClr val="99CCFF"/>
                </a:solidFill>
                <a:ea typeface="ＭＳ Ｐゴシック" pitchFamily="-65" charset="-128"/>
              </a:rPr>
              <a:t>Diferric Human TF (High Fe affinity)</a:t>
            </a:r>
          </a:p>
          <a:p>
            <a:pPr fontAlgn="base">
              <a:spcBef>
                <a:spcPct val="50000"/>
              </a:spcBef>
              <a:spcAft>
                <a:spcPct val="0"/>
              </a:spcAft>
            </a:pPr>
            <a:r>
              <a:rPr lang="en-US" sz="2200" b="1" dirty="0" smtClean="0">
                <a:solidFill>
                  <a:srgbClr val="99CCFF"/>
                </a:solidFill>
                <a:ea typeface="ＭＳ Ｐゴシック" pitchFamily="-65" charset="-128"/>
              </a:rPr>
              <a:t> </a:t>
            </a:r>
          </a:p>
        </p:txBody>
      </p:sp>
      <p:sp>
        <p:nvSpPr>
          <p:cNvPr id="11278" name="Text Box 14"/>
          <p:cNvSpPr txBox="1">
            <a:spLocks noChangeArrowheads="1"/>
          </p:cNvSpPr>
          <p:nvPr/>
        </p:nvSpPr>
        <p:spPr bwMode="auto">
          <a:xfrm>
            <a:off x="5410200" y="5638800"/>
            <a:ext cx="2971800" cy="430887"/>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2200" b="1" dirty="0" smtClean="0">
                <a:solidFill>
                  <a:srgbClr val="99CCFF"/>
                </a:solidFill>
                <a:ea typeface="ＭＳ Ｐゴシック" pitchFamily="-65" charset="-128"/>
              </a:rPr>
              <a:t>Apo Human TF</a:t>
            </a:r>
            <a:endParaRPr lang="en-US" sz="2200" b="1" dirty="0">
              <a:solidFill>
                <a:srgbClr val="99CCFF"/>
              </a:solidFill>
              <a:ea typeface="ＭＳ Ｐゴシック" pitchFamily="-65" charset="-128"/>
            </a:endParaRPr>
          </a:p>
        </p:txBody>
      </p:sp>
      <p:grpSp>
        <p:nvGrpSpPr>
          <p:cNvPr id="3" name="Group 25"/>
          <p:cNvGrpSpPr>
            <a:grpSpLocks/>
          </p:cNvGrpSpPr>
          <p:nvPr/>
        </p:nvGrpSpPr>
        <p:grpSpPr bwMode="auto">
          <a:xfrm>
            <a:off x="5638800" y="1066800"/>
            <a:ext cx="3048000" cy="4572000"/>
            <a:chOff x="3552" y="912"/>
            <a:chExt cx="1920" cy="2880"/>
          </a:xfrm>
        </p:grpSpPr>
        <p:pic>
          <p:nvPicPr>
            <p:cNvPr id="11269" name="Picture 5" descr="apohtf_b"/>
            <p:cNvPicPr>
              <a:picLocks noChangeAspect="1" noChangeArrowheads="1"/>
            </p:cNvPicPr>
            <p:nvPr/>
          </p:nvPicPr>
          <p:blipFill>
            <a:blip r:embed="rId3"/>
            <a:srcRect l="30840" t="13336" r="35822" b="18123"/>
            <a:stretch>
              <a:fillRect/>
            </a:stretch>
          </p:blipFill>
          <p:spPr bwMode="auto">
            <a:xfrm>
              <a:off x="3552" y="912"/>
              <a:ext cx="1920" cy="2880"/>
            </a:xfrm>
            <a:prstGeom prst="rect">
              <a:avLst/>
            </a:prstGeom>
            <a:noFill/>
          </p:spPr>
        </p:pic>
        <p:sp>
          <p:nvSpPr>
            <p:cNvPr id="11284" name="Text Box 20"/>
            <p:cNvSpPr txBox="1">
              <a:spLocks noChangeArrowheads="1"/>
            </p:cNvSpPr>
            <p:nvPr/>
          </p:nvSpPr>
          <p:spPr bwMode="auto">
            <a:xfrm>
              <a:off x="3648" y="3360"/>
              <a:ext cx="288" cy="212"/>
            </a:xfrm>
            <a:prstGeom prst="rect">
              <a:avLst/>
            </a:prstGeom>
            <a:noFill/>
            <a:ln w="9525">
              <a:noFill/>
              <a:miter lim="800000"/>
              <a:headEnd/>
              <a:tailEnd/>
            </a:ln>
            <a:effectLst/>
          </p:spPr>
          <p:txBody>
            <a:bodyPr>
              <a:spAutoFit/>
            </a:bodyPr>
            <a:lstStyle/>
            <a:p>
              <a:pPr fontAlgn="base">
                <a:spcBef>
                  <a:spcPct val="50000"/>
                </a:spcBef>
                <a:spcAft>
                  <a:spcPct val="0"/>
                </a:spcAft>
              </a:pPr>
              <a:r>
                <a:rPr lang="en-US" sz="1600" b="1">
                  <a:solidFill>
                    <a:srgbClr val="000000"/>
                  </a:solidFill>
                  <a:ea typeface="ＭＳ Ｐゴシック" pitchFamily="-65" charset="-128"/>
                </a:rPr>
                <a:t>NI</a:t>
              </a:r>
            </a:p>
          </p:txBody>
        </p:sp>
        <p:sp>
          <p:nvSpPr>
            <p:cNvPr id="11285" name="Text Box 21"/>
            <p:cNvSpPr txBox="1">
              <a:spLocks noChangeArrowheads="1"/>
            </p:cNvSpPr>
            <p:nvPr/>
          </p:nvSpPr>
          <p:spPr bwMode="auto">
            <a:xfrm>
              <a:off x="5184" y="3504"/>
              <a:ext cx="288" cy="212"/>
            </a:xfrm>
            <a:prstGeom prst="rect">
              <a:avLst/>
            </a:prstGeom>
            <a:noFill/>
            <a:ln w="9525">
              <a:noFill/>
              <a:miter lim="800000"/>
              <a:headEnd/>
              <a:tailEnd/>
            </a:ln>
            <a:effectLst/>
          </p:spPr>
          <p:txBody>
            <a:bodyPr>
              <a:spAutoFit/>
            </a:bodyPr>
            <a:lstStyle/>
            <a:p>
              <a:pPr fontAlgn="base">
                <a:spcBef>
                  <a:spcPct val="50000"/>
                </a:spcBef>
                <a:spcAft>
                  <a:spcPct val="0"/>
                </a:spcAft>
              </a:pPr>
              <a:r>
                <a:rPr lang="en-US" sz="1600" b="1">
                  <a:solidFill>
                    <a:srgbClr val="000000"/>
                  </a:solidFill>
                  <a:ea typeface="ＭＳ Ｐゴシック" pitchFamily="-65" charset="-128"/>
                </a:rPr>
                <a:t>NII</a:t>
              </a:r>
            </a:p>
          </p:txBody>
        </p:sp>
        <p:sp>
          <p:nvSpPr>
            <p:cNvPr id="11286" name="Text Box 22"/>
            <p:cNvSpPr txBox="1">
              <a:spLocks noChangeArrowheads="1"/>
            </p:cNvSpPr>
            <p:nvPr/>
          </p:nvSpPr>
          <p:spPr bwMode="auto">
            <a:xfrm>
              <a:off x="5088" y="1152"/>
              <a:ext cx="288" cy="212"/>
            </a:xfrm>
            <a:prstGeom prst="rect">
              <a:avLst/>
            </a:prstGeom>
            <a:noFill/>
            <a:ln w="9525">
              <a:noFill/>
              <a:miter lim="800000"/>
              <a:headEnd/>
              <a:tailEnd/>
            </a:ln>
            <a:effectLst/>
          </p:spPr>
          <p:txBody>
            <a:bodyPr>
              <a:spAutoFit/>
            </a:bodyPr>
            <a:lstStyle/>
            <a:p>
              <a:pPr fontAlgn="base">
                <a:spcBef>
                  <a:spcPct val="50000"/>
                </a:spcBef>
                <a:spcAft>
                  <a:spcPct val="0"/>
                </a:spcAft>
              </a:pPr>
              <a:r>
                <a:rPr lang="en-US" sz="1600" b="1">
                  <a:solidFill>
                    <a:srgbClr val="000000"/>
                  </a:solidFill>
                  <a:ea typeface="ＭＳ Ｐゴシック" pitchFamily="-65" charset="-128"/>
                </a:rPr>
                <a:t>CI</a:t>
              </a:r>
            </a:p>
          </p:txBody>
        </p:sp>
        <p:sp>
          <p:nvSpPr>
            <p:cNvPr id="11287" name="Text Box 23"/>
            <p:cNvSpPr txBox="1">
              <a:spLocks noChangeArrowheads="1"/>
            </p:cNvSpPr>
            <p:nvPr/>
          </p:nvSpPr>
          <p:spPr bwMode="auto">
            <a:xfrm>
              <a:off x="3792" y="1056"/>
              <a:ext cx="288" cy="212"/>
            </a:xfrm>
            <a:prstGeom prst="rect">
              <a:avLst/>
            </a:prstGeom>
            <a:noFill/>
            <a:ln w="9525">
              <a:noFill/>
              <a:miter lim="800000"/>
              <a:headEnd/>
              <a:tailEnd/>
            </a:ln>
            <a:effectLst/>
          </p:spPr>
          <p:txBody>
            <a:bodyPr>
              <a:spAutoFit/>
            </a:bodyPr>
            <a:lstStyle/>
            <a:p>
              <a:pPr fontAlgn="base">
                <a:spcBef>
                  <a:spcPct val="50000"/>
                </a:spcBef>
                <a:spcAft>
                  <a:spcPct val="0"/>
                </a:spcAft>
              </a:pPr>
              <a:r>
                <a:rPr lang="en-US" sz="1600" b="1">
                  <a:solidFill>
                    <a:srgbClr val="000000"/>
                  </a:solidFill>
                  <a:ea typeface="ＭＳ Ｐゴシック" pitchFamily="-65" charset="-128"/>
                </a:rPr>
                <a:t>CII</a:t>
              </a:r>
            </a:p>
          </p:txBody>
        </p:sp>
      </p:grpSp>
      <p:sp>
        <p:nvSpPr>
          <p:cNvPr id="11295" name="Freeform 31"/>
          <p:cNvSpPr>
            <a:spLocks/>
          </p:cNvSpPr>
          <p:nvPr/>
        </p:nvSpPr>
        <p:spPr bwMode="auto">
          <a:xfrm>
            <a:off x="4051300" y="2743200"/>
            <a:ext cx="977900" cy="1181100"/>
          </a:xfrm>
          <a:custGeom>
            <a:avLst/>
            <a:gdLst/>
            <a:ahLst/>
            <a:cxnLst>
              <a:cxn ang="0">
                <a:pos x="88" y="0"/>
              </a:cxn>
              <a:cxn ang="0">
                <a:pos x="88" y="624"/>
              </a:cxn>
              <a:cxn ang="0">
                <a:pos x="616" y="720"/>
              </a:cxn>
            </a:cxnLst>
            <a:rect l="0" t="0" r="r" b="b"/>
            <a:pathLst>
              <a:path w="616" h="744">
                <a:moveTo>
                  <a:pt x="88" y="0"/>
                </a:moveTo>
                <a:cubicBezTo>
                  <a:pt x="44" y="252"/>
                  <a:pt x="0" y="504"/>
                  <a:pt x="88" y="624"/>
                </a:cubicBezTo>
                <a:cubicBezTo>
                  <a:pt x="176" y="744"/>
                  <a:pt x="396" y="732"/>
                  <a:pt x="616" y="720"/>
                </a:cubicBezTo>
              </a:path>
            </a:pathLst>
          </a:custGeom>
          <a:noFill/>
          <a:ln w="38100" cmpd="sng">
            <a:solidFill>
              <a:schemeClr val="bg1"/>
            </a:solidFill>
            <a:round/>
            <a:headEnd type="none" w="med" len="med"/>
            <a:tailEnd type="triangle" w="med" len="med"/>
          </a:ln>
          <a:effectLst/>
        </p:spPr>
        <p:txBody>
          <a:bodyPr/>
          <a:lstStyle/>
          <a:p>
            <a:pPr fontAlgn="base">
              <a:spcBef>
                <a:spcPct val="0"/>
              </a:spcBef>
              <a:spcAft>
                <a:spcPct val="0"/>
              </a:spcAft>
            </a:pPr>
            <a:endParaRPr lang="en-US" b="1">
              <a:solidFill>
                <a:srgbClr val="000000"/>
              </a:solidFill>
              <a:ea typeface="ＭＳ Ｐゴシック" pitchFamily="-65" charset="-128"/>
            </a:endParaRPr>
          </a:p>
        </p:txBody>
      </p:sp>
      <p:pic>
        <p:nvPicPr>
          <p:cNvPr id="21" name="Picture 20" descr="diferricTF_3V83.png"/>
          <p:cNvPicPr>
            <a:picLocks noChangeAspect="1"/>
          </p:cNvPicPr>
          <p:nvPr/>
        </p:nvPicPr>
        <p:blipFill rotWithShape="1">
          <a:blip r:embed="rId4">
            <a:extLst>
              <a:ext uri="{28A0092B-C50C-407E-A947-70E740481C1C}">
                <a14:useLocalDpi xmlns:a14="http://schemas.microsoft.com/office/drawing/2010/main" val="0"/>
              </a:ext>
            </a:extLst>
          </a:blip>
          <a:srcRect l="14850" r="17834"/>
          <a:stretch/>
        </p:blipFill>
        <p:spPr>
          <a:xfrm>
            <a:off x="173148" y="1066800"/>
            <a:ext cx="3332052" cy="4648200"/>
          </a:xfrm>
          <a:prstGeom prst="rect">
            <a:avLst/>
          </a:prstGeom>
          <a:solidFill>
            <a:schemeClr val="bg1"/>
          </a:solidFill>
        </p:spPr>
      </p:pic>
      <p:sp>
        <p:nvSpPr>
          <p:cNvPr id="22" name="TextBox 21"/>
          <p:cNvSpPr txBox="1"/>
          <p:nvPr/>
        </p:nvSpPr>
        <p:spPr>
          <a:xfrm>
            <a:off x="533400" y="1600200"/>
            <a:ext cx="751332"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000000"/>
                </a:solidFill>
                <a:ea typeface="ＭＳ Ｐゴシック" pitchFamily="-65" charset="-128"/>
              </a:rPr>
              <a:t>CII</a:t>
            </a:r>
            <a:endParaRPr lang="en-US" sz="1600" b="1" dirty="0">
              <a:solidFill>
                <a:srgbClr val="000000"/>
              </a:solidFill>
              <a:ea typeface="ＭＳ Ｐゴシック" pitchFamily="-65" charset="-128"/>
            </a:endParaRPr>
          </a:p>
        </p:txBody>
      </p:sp>
      <p:sp>
        <p:nvSpPr>
          <p:cNvPr id="23" name="TextBox 22"/>
          <p:cNvSpPr txBox="1"/>
          <p:nvPr/>
        </p:nvSpPr>
        <p:spPr>
          <a:xfrm>
            <a:off x="2895600" y="1676400"/>
            <a:ext cx="596007"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000000"/>
                </a:solidFill>
                <a:ea typeface="ＭＳ Ｐゴシック" pitchFamily="-65" charset="-128"/>
              </a:rPr>
              <a:t>CI</a:t>
            </a:r>
            <a:endParaRPr lang="en-US" sz="1600" b="1" dirty="0">
              <a:solidFill>
                <a:srgbClr val="000000"/>
              </a:solidFill>
              <a:ea typeface="ＭＳ Ｐゴシック" pitchFamily="-65" charset="-128"/>
            </a:endParaRPr>
          </a:p>
        </p:txBody>
      </p:sp>
      <p:sp>
        <p:nvSpPr>
          <p:cNvPr id="24" name="TextBox 23"/>
          <p:cNvSpPr txBox="1"/>
          <p:nvPr/>
        </p:nvSpPr>
        <p:spPr>
          <a:xfrm>
            <a:off x="304210" y="4876800"/>
            <a:ext cx="686390" cy="338554"/>
          </a:xfrm>
          <a:prstGeom prst="rect">
            <a:avLst/>
          </a:prstGeom>
          <a:noFill/>
        </p:spPr>
        <p:txBody>
          <a:bodyPr wrap="square" rtlCol="0">
            <a:spAutoFit/>
          </a:bodyPr>
          <a:lstStyle/>
          <a:p>
            <a:pPr fontAlgn="base">
              <a:spcBef>
                <a:spcPct val="0"/>
              </a:spcBef>
              <a:spcAft>
                <a:spcPct val="0"/>
              </a:spcAft>
            </a:pPr>
            <a:r>
              <a:rPr lang="en-US" sz="1600" b="1" dirty="0">
                <a:solidFill>
                  <a:srgbClr val="000000"/>
                </a:solidFill>
                <a:ea typeface="ＭＳ Ｐゴシック" pitchFamily="-65" charset="-128"/>
              </a:rPr>
              <a:t>N</a:t>
            </a:r>
            <a:r>
              <a:rPr lang="en-US" sz="1600" b="1" dirty="0" smtClean="0">
                <a:solidFill>
                  <a:srgbClr val="000000"/>
                </a:solidFill>
                <a:ea typeface="ＭＳ Ｐゴシック" pitchFamily="-65" charset="-128"/>
              </a:rPr>
              <a:t>I</a:t>
            </a:r>
            <a:endParaRPr lang="en-US" sz="1600" b="1" dirty="0">
              <a:solidFill>
                <a:srgbClr val="000000"/>
              </a:solidFill>
              <a:ea typeface="ＭＳ Ｐゴシック" pitchFamily="-65" charset="-128"/>
            </a:endParaRPr>
          </a:p>
        </p:txBody>
      </p:sp>
      <p:sp>
        <p:nvSpPr>
          <p:cNvPr id="25" name="TextBox 24"/>
          <p:cNvSpPr txBox="1"/>
          <p:nvPr/>
        </p:nvSpPr>
        <p:spPr>
          <a:xfrm>
            <a:off x="2895600" y="5334000"/>
            <a:ext cx="637041" cy="338554"/>
          </a:xfrm>
          <a:prstGeom prst="rect">
            <a:avLst/>
          </a:prstGeom>
          <a:noFill/>
        </p:spPr>
        <p:txBody>
          <a:bodyPr wrap="square" rtlCol="0">
            <a:spAutoFit/>
          </a:bodyPr>
          <a:lstStyle/>
          <a:p>
            <a:pPr fontAlgn="base">
              <a:spcBef>
                <a:spcPct val="0"/>
              </a:spcBef>
              <a:spcAft>
                <a:spcPct val="0"/>
              </a:spcAft>
            </a:pPr>
            <a:r>
              <a:rPr lang="en-US" sz="1600" b="1" dirty="0" smtClean="0">
                <a:solidFill>
                  <a:srgbClr val="000000"/>
                </a:solidFill>
                <a:ea typeface="ＭＳ Ｐゴシック" pitchFamily="-65" charset="-128"/>
              </a:rPr>
              <a:t>NII</a:t>
            </a:r>
            <a:endParaRPr lang="en-US" sz="1600" b="1" dirty="0">
              <a:solidFill>
                <a:srgbClr val="000000"/>
              </a:solidFill>
              <a:ea typeface="ＭＳ Ｐゴシック" pitchFamily="-65" charset="-128"/>
            </a:endParaRPr>
          </a:p>
        </p:txBody>
      </p:sp>
      <p:sp>
        <p:nvSpPr>
          <p:cNvPr id="2" name="Rectangle 1"/>
          <p:cNvSpPr/>
          <p:nvPr/>
        </p:nvSpPr>
        <p:spPr>
          <a:xfrm>
            <a:off x="2362200" y="6248400"/>
            <a:ext cx="4785284" cy="461665"/>
          </a:xfrm>
          <a:prstGeom prst="rect">
            <a:avLst/>
          </a:prstGeom>
        </p:spPr>
        <p:txBody>
          <a:bodyPr wrap="none">
            <a:spAutoFit/>
          </a:bodyPr>
          <a:lstStyle/>
          <a:p>
            <a:pPr fontAlgn="base">
              <a:spcBef>
                <a:spcPct val="50000"/>
              </a:spcBef>
              <a:spcAft>
                <a:spcPct val="0"/>
              </a:spcAft>
            </a:pPr>
            <a:r>
              <a:rPr lang="el-GR" sz="2400" b="1" dirty="0">
                <a:solidFill>
                  <a:srgbClr val="99CCFF"/>
                </a:solidFill>
                <a:latin typeface="Times New Roman" pitchFamily="18" charset="0"/>
                <a:ea typeface="ＭＳ Ｐゴシック" pitchFamily="-65" charset="-128"/>
                <a:cs typeface="Times New Roman" pitchFamily="18" charset="0"/>
              </a:rPr>
              <a:t>Δ</a:t>
            </a:r>
            <a:r>
              <a:rPr lang="en-US" sz="2400" b="1" dirty="0">
                <a:solidFill>
                  <a:srgbClr val="99CCFF"/>
                </a:solidFill>
                <a:ea typeface="ＭＳ Ｐゴシック" pitchFamily="-65" charset="-128"/>
              </a:rPr>
              <a:t>T</a:t>
            </a:r>
            <a:r>
              <a:rPr lang="en-US" sz="2400" b="1" baseline="-25000" dirty="0">
                <a:solidFill>
                  <a:srgbClr val="99CCFF"/>
                </a:solidFill>
                <a:ea typeface="ＭＳ Ｐゴシック" pitchFamily="-65" charset="-128"/>
              </a:rPr>
              <a:t>m</a:t>
            </a:r>
            <a:r>
              <a:rPr lang="en-US" sz="2400" b="1" dirty="0">
                <a:solidFill>
                  <a:srgbClr val="99CCFF"/>
                </a:solidFill>
                <a:ea typeface="ＭＳ Ｐゴシック" pitchFamily="-65" charset="-128"/>
              </a:rPr>
              <a:t> (</a:t>
            </a:r>
            <a:r>
              <a:rPr lang="en-US" sz="2400" b="1" dirty="0" err="1">
                <a:solidFill>
                  <a:srgbClr val="99CCFF"/>
                </a:solidFill>
                <a:ea typeface="ＭＳ Ｐゴシック" pitchFamily="-65" charset="-128"/>
              </a:rPr>
              <a:t>HoloTF</a:t>
            </a:r>
            <a:r>
              <a:rPr lang="en-US" sz="2400" b="1" dirty="0">
                <a:solidFill>
                  <a:srgbClr val="99CCFF"/>
                </a:solidFill>
                <a:ea typeface="ＭＳ Ｐゴシック" pitchFamily="-65" charset="-128"/>
              </a:rPr>
              <a:t> – </a:t>
            </a:r>
            <a:r>
              <a:rPr lang="en-US" sz="2400" b="1" dirty="0" err="1">
                <a:solidFill>
                  <a:srgbClr val="99CCFF"/>
                </a:solidFill>
                <a:ea typeface="ＭＳ Ｐゴシック" pitchFamily="-65" charset="-128"/>
              </a:rPr>
              <a:t>apo</a:t>
            </a:r>
            <a:r>
              <a:rPr lang="en-US" sz="2400" b="1" dirty="0">
                <a:solidFill>
                  <a:srgbClr val="99CCFF"/>
                </a:solidFill>
                <a:ea typeface="ＭＳ Ｐゴシック" pitchFamily="-65" charset="-128"/>
              </a:rPr>
              <a:t> TF)  ~   10 </a:t>
            </a:r>
            <a:r>
              <a:rPr lang="en-US" sz="2400" b="1" dirty="0" smtClean="0">
                <a:solidFill>
                  <a:srgbClr val="99CCFF"/>
                </a:solidFill>
                <a:ea typeface="ＭＳ Ｐゴシック" pitchFamily="-65" charset="-128"/>
              </a:rPr>
              <a:t>°</a:t>
            </a:r>
            <a:endParaRPr lang="en-US" sz="2400" b="1" dirty="0">
              <a:solidFill>
                <a:srgbClr val="99CCFF"/>
              </a:solidFill>
              <a:ea typeface="ＭＳ Ｐゴシック" pitchFamily="-65" charset="-128"/>
            </a:endParaRPr>
          </a:p>
        </p:txBody>
      </p:sp>
      <p:sp>
        <p:nvSpPr>
          <p:cNvPr id="4" name="TextBox 3"/>
          <p:cNvSpPr txBox="1"/>
          <p:nvPr/>
        </p:nvSpPr>
        <p:spPr>
          <a:xfrm>
            <a:off x="76200" y="1066800"/>
            <a:ext cx="1666026"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7030A0"/>
                </a:solidFill>
                <a:ea typeface="ＭＳ Ｐゴシック" pitchFamily="-65" charset="-128"/>
              </a:rPr>
              <a:t>“Closed”</a:t>
            </a:r>
            <a:endParaRPr lang="en-US" sz="2400" b="1" dirty="0">
              <a:solidFill>
                <a:srgbClr val="7030A0"/>
              </a:solidFill>
              <a:ea typeface="ＭＳ Ｐゴシック" pitchFamily="-65" charset="-128"/>
            </a:endParaRPr>
          </a:p>
        </p:txBody>
      </p:sp>
      <p:sp>
        <p:nvSpPr>
          <p:cNvPr id="26" name="TextBox 25"/>
          <p:cNvSpPr txBox="1"/>
          <p:nvPr/>
        </p:nvSpPr>
        <p:spPr>
          <a:xfrm>
            <a:off x="5562600" y="986135"/>
            <a:ext cx="1666026"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7030A0"/>
                </a:solidFill>
                <a:ea typeface="ＭＳ Ｐゴシック" pitchFamily="-65" charset="-128"/>
              </a:rPr>
              <a:t>“Open”</a:t>
            </a:r>
            <a:endParaRPr lang="en-US" sz="2400" b="1" dirty="0">
              <a:solidFill>
                <a:srgbClr val="7030A0"/>
              </a:solidFill>
              <a:ea typeface="ＭＳ Ｐゴシック" pitchFamily="-65" charset="-128"/>
            </a:endParaRPr>
          </a:p>
        </p:txBody>
      </p:sp>
      <p:sp>
        <p:nvSpPr>
          <p:cNvPr id="5" name="Rectangle 4"/>
          <p:cNvSpPr/>
          <p:nvPr/>
        </p:nvSpPr>
        <p:spPr>
          <a:xfrm>
            <a:off x="6755316" y="6243935"/>
            <a:ext cx="407484" cy="461665"/>
          </a:xfrm>
          <a:prstGeom prst="rect">
            <a:avLst/>
          </a:prstGeom>
        </p:spPr>
        <p:txBody>
          <a:bodyPr wrap="none">
            <a:spAutoFit/>
          </a:bodyPr>
          <a:lstStyle/>
          <a:p>
            <a:r>
              <a:rPr lang="en-US" sz="2400" b="1" dirty="0">
                <a:solidFill>
                  <a:srgbClr val="99CCFF"/>
                </a:solidFill>
                <a:ea typeface="ＭＳ Ｐゴシック" pitchFamily="-65" charset="-128"/>
              </a:rPr>
              <a:t>C</a:t>
            </a:r>
            <a:endParaRPr lang="en-US" sz="2400" dirty="0"/>
          </a:p>
        </p:txBody>
      </p:sp>
    </p:spTree>
    <p:extLst>
      <p:ext uri="{BB962C8B-B14F-4D97-AF65-F5344CB8AC3E}">
        <p14:creationId xmlns:p14="http://schemas.microsoft.com/office/powerpoint/2010/main" val="247472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b="1" dirty="0" smtClean="0"/>
              <a:t>Transferrin Receptor (TFR) Transports Fe</a:t>
            </a:r>
            <a:r>
              <a:rPr lang="en-US" b="1" baseline="-25000" dirty="0" smtClean="0"/>
              <a:t>2</a:t>
            </a:r>
            <a:r>
              <a:rPr lang="en-US" b="1" dirty="0" smtClean="0"/>
              <a:t>TF into Cells</a:t>
            </a:r>
          </a:p>
        </p:txBody>
      </p:sp>
      <p:sp>
        <p:nvSpPr>
          <p:cNvPr id="55299" name="Rectangle 12"/>
          <p:cNvSpPr>
            <a:spLocks noGrp="1" noChangeArrowheads="1"/>
          </p:cNvSpPr>
          <p:nvPr>
            <p:ph type="body" sz="half" idx="2"/>
          </p:nvPr>
        </p:nvSpPr>
        <p:spPr>
          <a:xfrm>
            <a:off x="4876800" y="1828800"/>
            <a:ext cx="4038600" cy="3200400"/>
          </a:xfrm>
        </p:spPr>
        <p:txBody>
          <a:bodyPr/>
          <a:lstStyle/>
          <a:p>
            <a:pPr eaLnBrk="1" hangingPunct="1"/>
            <a:r>
              <a:rPr lang="en-US" sz="2000" dirty="0" smtClean="0"/>
              <a:t>TFR is a </a:t>
            </a:r>
            <a:r>
              <a:rPr lang="en-US" sz="2000" dirty="0" err="1" smtClean="0"/>
              <a:t>homodimeric</a:t>
            </a:r>
            <a:r>
              <a:rPr lang="en-US" sz="2000" dirty="0" smtClean="0"/>
              <a:t> protein found at cell membrane</a:t>
            </a:r>
          </a:p>
          <a:p>
            <a:pPr eaLnBrk="1" hangingPunct="1"/>
            <a:endParaRPr lang="en-US" sz="2000" dirty="0" smtClean="0"/>
          </a:p>
          <a:p>
            <a:pPr eaLnBrk="1" hangingPunct="1"/>
            <a:r>
              <a:rPr lang="en-US" sz="2000" dirty="0" smtClean="0"/>
              <a:t>Binds two molecules of Fe</a:t>
            </a:r>
            <a:r>
              <a:rPr lang="en-US" sz="2000" baseline="-25000" dirty="0" smtClean="0"/>
              <a:t>2</a:t>
            </a:r>
            <a:r>
              <a:rPr lang="en-US" sz="2000" dirty="0" smtClean="0"/>
              <a:t>TF</a:t>
            </a:r>
          </a:p>
          <a:p>
            <a:pPr eaLnBrk="1" hangingPunct="1"/>
            <a:endParaRPr lang="en-US" sz="2000" dirty="0" smtClean="0"/>
          </a:p>
          <a:p>
            <a:pPr eaLnBrk="1" hangingPunct="1"/>
            <a:r>
              <a:rPr lang="en-US" sz="2000" dirty="0" smtClean="0"/>
              <a:t>At pH 7.4 Fe</a:t>
            </a:r>
            <a:r>
              <a:rPr lang="en-US" sz="2000" baseline="-25000" dirty="0" smtClean="0"/>
              <a:t>2</a:t>
            </a:r>
            <a:r>
              <a:rPr lang="en-US" sz="2000" dirty="0" smtClean="0"/>
              <a:t>TF preferentially binds to the TFR (</a:t>
            </a:r>
            <a:r>
              <a:rPr lang="en-US" sz="2000" dirty="0" err="1" smtClean="0"/>
              <a:t>K</a:t>
            </a:r>
            <a:r>
              <a:rPr lang="en-US" sz="2000" baseline="-25000" dirty="0" err="1" smtClean="0"/>
              <a:t>d</a:t>
            </a:r>
            <a:r>
              <a:rPr lang="en-US" sz="2000" dirty="0" smtClean="0"/>
              <a:t>  is </a:t>
            </a:r>
            <a:r>
              <a:rPr lang="en-US" sz="2000" dirty="0" err="1" smtClean="0"/>
              <a:t>nM</a:t>
            </a:r>
            <a:r>
              <a:rPr lang="en-US" sz="2000" dirty="0" smtClean="0"/>
              <a:t> affinity)</a:t>
            </a:r>
          </a:p>
          <a:p>
            <a:pPr eaLnBrk="1" hangingPunct="1"/>
            <a:endParaRPr lang="en-US" sz="2000" dirty="0" smtClean="0"/>
          </a:p>
          <a:p>
            <a:pPr eaLnBrk="1" hangingPunct="1"/>
            <a:r>
              <a:rPr lang="en-US" sz="2000" dirty="0" smtClean="0"/>
              <a:t>At low pH (~5.6) </a:t>
            </a:r>
            <a:r>
              <a:rPr lang="en-US" sz="2000" dirty="0" err="1" smtClean="0"/>
              <a:t>apoTF</a:t>
            </a:r>
            <a:r>
              <a:rPr lang="en-US" sz="2000" dirty="0" smtClean="0"/>
              <a:t> </a:t>
            </a:r>
            <a:r>
              <a:rPr lang="en-US" sz="2000" dirty="0" smtClean="0"/>
              <a:t>preferentially binds to the TFR </a:t>
            </a:r>
            <a:r>
              <a:rPr lang="en-US" sz="2000" dirty="0" smtClean="0"/>
              <a:t>(</a:t>
            </a:r>
            <a:r>
              <a:rPr lang="en-US" sz="2000" dirty="0" err="1">
                <a:solidFill>
                  <a:srgbClr val="FFFFFF"/>
                </a:solidFill>
              </a:rPr>
              <a:t>K</a:t>
            </a:r>
            <a:r>
              <a:rPr lang="en-US" sz="2000" baseline="-25000" dirty="0" err="1">
                <a:solidFill>
                  <a:srgbClr val="FFFFFF"/>
                </a:solidFill>
              </a:rPr>
              <a:t>d</a:t>
            </a:r>
            <a:r>
              <a:rPr lang="en-US" sz="2000" dirty="0">
                <a:solidFill>
                  <a:srgbClr val="FFFFFF"/>
                </a:solidFill>
              </a:rPr>
              <a:t>  is </a:t>
            </a:r>
            <a:r>
              <a:rPr lang="en-US" sz="2000" dirty="0" err="1" smtClean="0"/>
              <a:t>nM</a:t>
            </a:r>
            <a:r>
              <a:rPr lang="en-US" sz="2000" dirty="0" smtClean="0"/>
              <a:t> </a:t>
            </a:r>
            <a:r>
              <a:rPr lang="en-US" sz="2000" dirty="0" smtClean="0"/>
              <a:t>affinity).</a:t>
            </a:r>
          </a:p>
        </p:txBody>
      </p:sp>
      <p:sp>
        <p:nvSpPr>
          <p:cNvPr id="55300" name="Line 18"/>
          <p:cNvSpPr>
            <a:spLocks noChangeShapeType="1"/>
          </p:cNvSpPr>
          <p:nvPr/>
        </p:nvSpPr>
        <p:spPr bwMode="auto">
          <a:xfrm>
            <a:off x="2122488" y="4489450"/>
            <a:ext cx="515937" cy="96838"/>
          </a:xfrm>
          <a:prstGeom prst="line">
            <a:avLst/>
          </a:prstGeom>
          <a:noFill/>
          <a:ln w="57150">
            <a:solidFill>
              <a:srgbClr val="CE7321"/>
            </a:solidFill>
            <a:round/>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55301" name="Line 19"/>
          <p:cNvSpPr>
            <a:spLocks noChangeShapeType="1"/>
          </p:cNvSpPr>
          <p:nvPr/>
        </p:nvSpPr>
        <p:spPr bwMode="auto">
          <a:xfrm flipH="1">
            <a:off x="2743200" y="4489450"/>
            <a:ext cx="515938" cy="96838"/>
          </a:xfrm>
          <a:prstGeom prst="line">
            <a:avLst/>
          </a:prstGeom>
          <a:noFill/>
          <a:ln w="57150">
            <a:solidFill>
              <a:srgbClr val="CE7321"/>
            </a:solidFill>
            <a:round/>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55302" name="Line 20"/>
          <p:cNvSpPr>
            <a:spLocks noChangeShapeType="1"/>
          </p:cNvSpPr>
          <p:nvPr/>
        </p:nvSpPr>
        <p:spPr bwMode="auto">
          <a:xfrm>
            <a:off x="2619375" y="4586288"/>
            <a:ext cx="0" cy="1489075"/>
          </a:xfrm>
          <a:prstGeom prst="line">
            <a:avLst/>
          </a:prstGeom>
          <a:noFill/>
          <a:ln w="57150">
            <a:solidFill>
              <a:srgbClr val="CE7321"/>
            </a:solidFill>
            <a:round/>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55303" name="Line 21"/>
          <p:cNvSpPr>
            <a:spLocks noChangeShapeType="1"/>
          </p:cNvSpPr>
          <p:nvPr/>
        </p:nvSpPr>
        <p:spPr bwMode="auto">
          <a:xfrm>
            <a:off x="2760663" y="4586288"/>
            <a:ext cx="0" cy="1489075"/>
          </a:xfrm>
          <a:prstGeom prst="line">
            <a:avLst/>
          </a:prstGeom>
          <a:noFill/>
          <a:ln w="57150">
            <a:solidFill>
              <a:srgbClr val="CE7321"/>
            </a:solidFill>
            <a:round/>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55304" name="Rectangle 22"/>
          <p:cNvSpPr>
            <a:spLocks noChangeArrowheads="1"/>
          </p:cNvSpPr>
          <p:nvPr/>
        </p:nvSpPr>
        <p:spPr bwMode="auto">
          <a:xfrm>
            <a:off x="2573338" y="5980113"/>
            <a:ext cx="93662" cy="192087"/>
          </a:xfrm>
          <a:prstGeom prst="rect">
            <a:avLst/>
          </a:prstGeom>
          <a:solidFill>
            <a:srgbClr val="CE7321"/>
          </a:solidFill>
          <a:ln w="9525">
            <a:solidFill>
              <a:srgbClr val="CE732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55305" name="Rectangle 23"/>
          <p:cNvSpPr>
            <a:spLocks noChangeArrowheads="1"/>
          </p:cNvSpPr>
          <p:nvPr/>
        </p:nvSpPr>
        <p:spPr bwMode="auto">
          <a:xfrm>
            <a:off x="2714625" y="5980113"/>
            <a:ext cx="93663" cy="192087"/>
          </a:xfrm>
          <a:prstGeom prst="rect">
            <a:avLst/>
          </a:prstGeom>
          <a:solidFill>
            <a:srgbClr val="CE7321"/>
          </a:solidFill>
          <a:ln w="9525">
            <a:solidFill>
              <a:srgbClr val="CE7321"/>
            </a:solidFill>
            <a:miter lim="800000"/>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grpSp>
        <p:nvGrpSpPr>
          <p:cNvPr id="2" name="Group 24"/>
          <p:cNvGrpSpPr>
            <a:grpSpLocks/>
          </p:cNvGrpSpPr>
          <p:nvPr/>
        </p:nvGrpSpPr>
        <p:grpSpPr bwMode="auto">
          <a:xfrm>
            <a:off x="0" y="4586288"/>
            <a:ext cx="4876800" cy="1393825"/>
            <a:chOff x="336" y="2448"/>
            <a:chExt cx="4992" cy="1392"/>
          </a:xfrm>
        </p:grpSpPr>
        <p:pic>
          <p:nvPicPr>
            <p:cNvPr id="55313" name="Picture 25" descr="membrane_mov2"/>
            <p:cNvPicPr>
              <a:picLocks noChangeAspect="1" noChangeArrowheads="1"/>
            </p:cNvPicPr>
            <p:nvPr/>
          </p:nvPicPr>
          <p:blipFill>
            <a:blip r:embed="rId2"/>
            <a:srcRect l="9709" t="24788" b="23866"/>
            <a:stretch>
              <a:fillRect/>
            </a:stretch>
          </p:blipFill>
          <p:spPr bwMode="auto">
            <a:xfrm>
              <a:off x="336" y="2448"/>
              <a:ext cx="3264" cy="1392"/>
            </a:xfrm>
            <a:prstGeom prst="rect">
              <a:avLst/>
            </a:prstGeom>
            <a:noFill/>
            <a:ln w="9525">
              <a:noFill/>
              <a:miter lim="800000"/>
              <a:headEnd/>
              <a:tailEnd/>
            </a:ln>
          </p:spPr>
        </p:pic>
        <p:pic>
          <p:nvPicPr>
            <p:cNvPr id="55314" name="Picture 26" descr="membrane_mov2"/>
            <p:cNvPicPr>
              <a:picLocks noChangeAspect="1" noChangeArrowheads="1"/>
            </p:cNvPicPr>
            <p:nvPr/>
          </p:nvPicPr>
          <p:blipFill>
            <a:blip r:embed="rId2"/>
            <a:srcRect t="26558" r="11951" b="22095"/>
            <a:stretch>
              <a:fillRect/>
            </a:stretch>
          </p:blipFill>
          <p:spPr bwMode="auto">
            <a:xfrm>
              <a:off x="2145" y="2448"/>
              <a:ext cx="3183" cy="1392"/>
            </a:xfrm>
            <a:prstGeom prst="rect">
              <a:avLst/>
            </a:prstGeom>
            <a:noFill/>
            <a:ln w="9525">
              <a:noFill/>
              <a:miter lim="800000"/>
              <a:headEnd/>
              <a:tailEnd/>
            </a:ln>
          </p:spPr>
        </p:pic>
      </p:grpSp>
      <p:sp>
        <p:nvSpPr>
          <p:cNvPr id="55307" name="Text Box 27"/>
          <p:cNvSpPr txBox="1">
            <a:spLocks noChangeArrowheads="1"/>
          </p:cNvSpPr>
          <p:nvPr/>
        </p:nvSpPr>
        <p:spPr bwMode="auto">
          <a:xfrm>
            <a:off x="609600" y="6096000"/>
            <a:ext cx="1966913" cy="58102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a:solidFill>
                  <a:srgbClr val="FFFFFF"/>
                </a:solidFill>
                <a:ea typeface="ＭＳ Ｐゴシック" pitchFamily="-65" charset="-128"/>
              </a:rPr>
              <a:t>Cytoplasmic region </a:t>
            </a:r>
          </a:p>
          <a:p>
            <a:pPr algn="ctr" eaLnBrk="0" fontAlgn="base" hangingPunct="0">
              <a:spcBef>
                <a:spcPct val="0"/>
              </a:spcBef>
              <a:spcAft>
                <a:spcPct val="0"/>
              </a:spcAft>
            </a:pPr>
            <a:r>
              <a:rPr lang="en-US" sz="1600">
                <a:solidFill>
                  <a:srgbClr val="FFFFFF"/>
                </a:solidFill>
                <a:ea typeface="ＭＳ Ｐゴシック" pitchFamily="-65" charset="-128"/>
              </a:rPr>
              <a:t>(AA1 - 67)</a:t>
            </a:r>
          </a:p>
        </p:txBody>
      </p:sp>
      <p:sp>
        <p:nvSpPr>
          <p:cNvPr id="55308" name="Text Box 28"/>
          <p:cNvSpPr txBox="1">
            <a:spLocks noChangeArrowheads="1"/>
          </p:cNvSpPr>
          <p:nvPr/>
        </p:nvSpPr>
        <p:spPr bwMode="auto">
          <a:xfrm>
            <a:off x="4876800" y="6096000"/>
            <a:ext cx="4360489"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dirty="0">
                <a:solidFill>
                  <a:srgbClr val="99CCFF"/>
                </a:solidFill>
                <a:ea typeface="ＭＳ Ｐゴシック" pitchFamily="-65" charset="-128"/>
              </a:rPr>
              <a:t>Lawrence et al </a:t>
            </a:r>
            <a:r>
              <a:rPr lang="en-US" sz="1600" b="1" i="1" dirty="0" smtClean="0">
                <a:solidFill>
                  <a:srgbClr val="99CCFF"/>
                </a:solidFill>
                <a:ea typeface="ＭＳ Ｐゴシック" pitchFamily="-65" charset="-128"/>
              </a:rPr>
              <a:t>Science</a:t>
            </a:r>
            <a:r>
              <a:rPr lang="en-US" sz="1600" b="1" dirty="0" smtClean="0">
                <a:solidFill>
                  <a:srgbClr val="99CCFF"/>
                </a:solidFill>
                <a:ea typeface="ＭＳ Ｐゴシック" pitchFamily="-65" charset="-128"/>
              </a:rPr>
              <a:t> 286:779-782 (1999) </a:t>
            </a:r>
            <a:endParaRPr lang="en-US" sz="1600" b="1" dirty="0">
              <a:solidFill>
                <a:srgbClr val="99CCFF"/>
              </a:solidFill>
              <a:ea typeface="ＭＳ Ｐゴシック" pitchFamily="-65" charset="-128"/>
            </a:endParaRPr>
          </a:p>
        </p:txBody>
      </p:sp>
      <p:sp>
        <p:nvSpPr>
          <p:cNvPr id="55309" name="Text Box 29"/>
          <p:cNvSpPr txBox="1">
            <a:spLocks noChangeArrowheads="1"/>
          </p:cNvSpPr>
          <p:nvPr/>
        </p:nvSpPr>
        <p:spPr bwMode="auto">
          <a:xfrm>
            <a:off x="2286000" y="1600200"/>
            <a:ext cx="692150" cy="58102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a:solidFill>
                  <a:srgbClr val="FFFFFF"/>
                </a:solidFill>
                <a:ea typeface="ＭＳ Ｐゴシック" pitchFamily="-65" charset="-128"/>
              </a:rPr>
              <a:t>dimer</a:t>
            </a:r>
          </a:p>
          <a:p>
            <a:pPr algn="ctr" eaLnBrk="0" fontAlgn="base" hangingPunct="0">
              <a:spcBef>
                <a:spcPct val="0"/>
              </a:spcBef>
              <a:spcAft>
                <a:spcPct val="0"/>
              </a:spcAft>
            </a:pPr>
            <a:r>
              <a:rPr lang="en-US" sz="1600">
                <a:solidFill>
                  <a:srgbClr val="FFFFFF"/>
                </a:solidFill>
                <a:ea typeface="ＭＳ Ｐゴシック" pitchFamily="-65" charset="-128"/>
              </a:rPr>
              <a:t>axes</a:t>
            </a:r>
          </a:p>
        </p:txBody>
      </p:sp>
      <p:sp>
        <p:nvSpPr>
          <p:cNvPr id="55310" name="Line 30"/>
          <p:cNvSpPr>
            <a:spLocks noChangeShapeType="1"/>
          </p:cNvSpPr>
          <p:nvPr/>
        </p:nvSpPr>
        <p:spPr bwMode="auto">
          <a:xfrm>
            <a:off x="2667000" y="2286000"/>
            <a:ext cx="0" cy="381000"/>
          </a:xfrm>
          <a:prstGeom prst="line">
            <a:avLst/>
          </a:prstGeom>
          <a:noFill/>
          <a:ln w="28575">
            <a:solidFill>
              <a:schemeClr val="bg1"/>
            </a:solidFill>
            <a:prstDash val="sysDot"/>
            <a:round/>
            <a:headEnd/>
            <a:tailEnd/>
          </a:ln>
        </p:spPr>
        <p:txBody>
          <a:bodyPr wrap="none" anchor="ctr"/>
          <a:lstStyle/>
          <a:p>
            <a:pPr fontAlgn="base">
              <a:spcBef>
                <a:spcPct val="0"/>
              </a:spcBef>
              <a:spcAft>
                <a:spcPct val="0"/>
              </a:spcAft>
            </a:pPr>
            <a:endParaRPr lang="en-US" b="1">
              <a:solidFill>
                <a:srgbClr val="000000"/>
              </a:solidFill>
              <a:ea typeface="ＭＳ Ｐゴシック" pitchFamily="-65" charset="-128"/>
            </a:endParaRPr>
          </a:p>
        </p:txBody>
      </p:sp>
      <p:sp>
        <p:nvSpPr>
          <p:cNvPr id="55311" name="Rectangle 31"/>
          <p:cNvSpPr>
            <a:spLocks noChangeArrowheads="1"/>
          </p:cNvSpPr>
          <p:nvPr/>
        </p:nvSpPr>
        <p:spPr bwMode="auto">
          <a:xfrm>
            <a:off x="152400" y="3886200"/>
            <a:ext cx="1393825" cy="58102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a:solidFill>
                  <a:srgbClr val="FFFFFF"/>
                </a:solidFill>
                <a:ea typeface="ＭＳ Ｐゴシック" pitchFamily="-65" charset="-128"/>
              </a:rPr>
              <a:t>Ectodomain</a:t>
            </a:r>
          </a:p>
          <a:p>
            <a:pPr algn="ctr" eaLnBrk="0" fontAlgn="base" hangingPunct="0">
              <a:spcBef>
                <a:spcPct val="0"/>
              </a:spcBef>
              <a:spcAft>
                <a:spcPct val="0"/>
              </a:spcAft>
            </a:pPr>
            <a:r>
              <a:rPr lang="en-US" sz="1600">
                <a:solidFill>
                  <a:srgbClr val="FFFFFF"/>
                </a:solidFill>
                <a:ea typeface="ＭＳ Ｐゴシック" pitchFamily="-65" charset="-128"/>
              </a:rPr>
              <a:t>(AA 89 - 760)</a:t>
            </a:r>
          </a:p>
        </p:txBody>
      </p:sp>
      <p:pic>
        <p:nvPicPr>
          <p:cNvPr id="55312" name="Picture 44" descr="tfr_opaque_rightsideup"/>
          <p:cNvPicPr>
            <a:picLocks noChangeAspect="1" noChangeArrowheads="1"/>
          </p:cNvPicPr>
          <p:nvPr/>
        </p:nvPicPr>
        <p:blipFill>
          <a:blip r:embed="rId3"/>
          <a:srcRect/>
          <a:stretch>
            <a:fillRect/>
          </a:stretch>
        </p:blipFill>
        <p:spPr bwMode="auto">
          <a:xfrm>
            <a:off x="1089025" y="2171700"/>
            <a:ext cx="3200400" cy="2400300"/>
          </a:xfrm>
          <a:prstGeom prst="rect">
            <a:avLst/>
          </a:prstGeom>
          <a:noFill/>
          <a:ln w="9525">
            <a:noFill/>
            <a:miter lim="800000"/>
            <a:headEnd/>
            <a:tailEnd/>
          </a:ln>
        </p:spPr>
      </p:pic>
    </p:spTree>
    <p:extLst>
      <p:ext uri="{BB962C8B-B14F-4D97-AF65-F5344CB8AC3E}">
        <p14:creationId xmlns:p14="http://schemas.microsoft.com/office/powerpoint/2010/main" val="4271830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838200"/>
            <a:ext cx="7772400" cy="609600"/>
          </a:xfrm>
          <a:prstGeom prst="rect">
            <a:avLst/>
          </a:prstGeom>
          <a:noFill/>
          <a:ln w="9525">
            <a:noFill/>
            <a:miter lim="800000"/>
            <a:headEnd/>
            <a:tailEnd/>
          </a:ln>
        </p:spPr>
        <p:txBody>
          <a:bodyPr anchor="b"/>
          <a:lstStyle/>
          <a:p>
            <a:pPr algn="ctr" fontAlgn="base">
              <a:spcBef>
                <a:spcPct val="0"/>
              </a:spcBef>
              <a:spcAft>
                <a:spcPct val="0"/>
              </a:spcAft>
            </a:pPr>
            <a:r>
              <a:rPr lang="en-US" sz="4400" b="1" dirty="0" smtClean="0">
                <a:solidFill>
                  <a:srgbClr val="FFFF00"/>
                </a:solidFill>
                <a:ea typeface="ＭＳ Ｐゴシック" pitchFamily="-65" charset="-128"/>
              </a:rPr>
              <a:t>Low pH facilitates Fe release from TF</a:t>
            </a:r>
            <a:endParaRPr lang="en-US" sz="4400" b="1" dirty="0">
              <a:solidFill>
                <a:srgbClr val="FFFF00"/>
              </a:solidFill>
              <a:ea typeface="ＭＳ Ｐゴシック" pitchFamily="-65" charset="-128"/>
            </a:endParaRPr>
          </a:p>
        </p:txBody>
      </p:sp>
      <p:pic>
        <p:nvPicPr>
          <p:cNvPr id="47105" name="Picture 1"/>
          <p:cNvPicPr>
            <a:picLocks noChangeArrowheads="1"/>
          </p:cNvPicPr>
          <p:nvPr/>
        </p:nvPicPr>
        <p:blipFill>
          <a:blip r:embed="rId2"/>
          <a:srcRect l="6277" r="3749"/>
          <a:stretch>
            <a:fillRect/>
          </a:stretch>
        </p:blipFill>
        <p:spPr bwMode="auto">
          <a:xfrm>
            <a:off x="1149999" y="1524000"/>
            <a:ext cx="3182112" cy="3657600"/>
          </a:xfrm>
          <a:prstGeom prst="rect">
            <a:avLst/>
          </a:prstGeom>
          <a:noFill/>
          <a:ln w="9525">
            <a:noFill/>
            <a:miter lim="800000"/>
            <a:headEnd/>
            <a:tailEnd/>
          </a:ln>
          <a:effectLst/>
        </p:spPr>
      </p:pic>
      <p:pic>
        <p:nvPicPr>
          <p:cNvPr id="47106" name="Picture 2"/>
          <p:cNvPicPr>
            <a:picLocks noChangeAspect="1" noChangeArrowheads="1"/>
          </p:cNvPicPr>
          <p:nvPr/>
        </p:nvPicPr>
        <p:blipFill>
          <a:blip r:embed="rId3"/>
          <a:srcRect t="3765" b="2123"/>
          <a:stretch>
            <a:fillRect/>
          </a:stretch>
        </p:blipFill>
        <p:spPr bwMode="auto">
          <a:xfrm>
            <a:off x="4865511" y="1524000"/>
            <a:ext cx="3182112" cy="3657600"/>
          </a:xfrm>
          <a:prstGeom prst="rect">
            <a:avLst/>
          </a:prstGeom>
          <a:noFill/>
          <a:ln w="9525">
            <a:noFill/>
            <a:miter lim="800000"/>
            <a:headEnd/>
            <a:tailEnd/>
          </a:ln>
          <a:effectLst/>
        </p:spPr>
      </p:pic>
      <p:sp>
        <p:nvSpPr>
          <p:cNvPr id="34" name="TextBox 33"/>
          <p:cNvSpPr txBox="1"/>
          <p:nvPr/>
        </p:nvSpPr>
        <p:spPr>
          <a:xfrm>
            <a:off x="304801" y="5181600"/>
            <a:ext cx="4560710" cy="523220"/>
          </a:xfrm>
          <a:prstGeom prst="rect">
            <a:avLst/>
          </a:prstGeom>
          <a:noFill/>
        </p:spPr>
        <p:txBody>
          <a:bodyPr wrap="square" rtlCol="0">
            <a:spAutoFit/>
          </a:bodyPr>
          <a:lstStyle/>
          <a:p>
            <a:pPr algn="ctr" fontAlgn="base">
              <a:spcBef>
                <a:spcPct val="0"/>
              </a:spcBef>
              <a:spcAft>
                <a:spcPct val="0"/>
              </a:spcAft>
            </a:pPr>
            <a:r>
              <a:rPr lang="en-US" sz="2800" b="1" dirty="0" smtClean="0">
                <a:solidFill>
                  <a:srgbClr val="FFFFFF"/>
                </a:solidFill>
                <a:ea typeface="ＭＳ Ｐゴシック" pitchFamily="-65" charset="-128"/>
              </a:rPr>
              <a:t>N-lobe</a:t>
            </a:r>
          </a:p>
        </p:txBody>
      </p:sp>
      <p:sp>
        <p:nvSpPr>
          <p:cNvPr id="35" name="TextBox 34"/>
          <p:cNvSpPr txBox="1"/>
          <p:nvPr/>
        </p:nvSpPr>
        <p:spPr>
          <a:xfrm>
            <a:off x="5410200" y="5181600"/>
            <a:ext cx="2362200" cy="523220"/>
          </a:xfrm>
          <a:prstGeom prst="rect">
            <a:avLst/>
          </a:prstGeom>
          <a:noFill/>
        </p:spPr>
        <p:txBody>
          <a:bodyPr wrap="square" rtlCol="0">
            <a:spAutoFit/>
          </a:bodyPr>
          <a:lstStyle/>
          <a:p>
            <a:pPr algn="ctr" fontAlgn="base">
              <a:spcBef>
                <a:spcPct val="0"/>
              </a:spcBef>
              <a:spcAft>
                <a:spcPct val="0"/>
              </a:spcAft>
            </a:pPr>
            <a:r>
              <a:rPr lang="en-US" sz="2800" b="1" dirty="0" smtClean="0">
                <a:solidFill>
                  <a:srgbClr val="FFFFFF"/>
                </a:solidFill>
                <a:ea typeface="ＭＳ Ｐゴシック" pitchFamily="-65" charset="-128"/>
              </a:rPr>
              <a:t>C-lobe</a:t>
            </a:r>
          </a:p>
        </p:txBody>
      </p:sp>
      <p:sp>
        <p:nvSpPr>
          <p:cNvPr id="2" name="Rectangle 1"/>
          <p:cNvSpPr/>
          <p:nvPr/>
        </p:nvSpPr>
        <p:spPr>
          <a:xfrm>
            <a:off x="685800" y="5597604"/>
            <a:ext cx="7924800" cy="1107996"/>
          </a:xfrm>
          <a:prstGeom prst="rect">
            <a:avLst/>
          </a:prstGeom>
        </p:spPr>
        <p:txBody>
          <a:bodyPr wrap="square">
            <a:spAutoFit/>
          </a:bodyPr>
          <a:lstStyle/>
          <a:p>
            <a:pPr fontAlgn="base">
              <a:spcBef>
                <a:spcPct val="0"/>
              </a:spcBef>
              <a:spcAft>
                <a:spcPct val="0"/>
              </a:spcAft>
            </a:pPr>
            <a:r>
              <a:rPr lang="en-US" sz="2200" b="1" dirty="0" smtClean="0">
                <a:solidFill>
                  <a:srgbClr val="FFFFFF"/>
                </a:solidFill>
                <a:ea typeface="ＭＳ Ｐゴシック" pitchFamily="-65" charset="-128"/>
              </a:rPr>
              <a:t>Protonation of Lys296 </a:t>
            </a:r>
            <a:r>
              <a:rPr lang="en-US" sz="2200" b="1" dirty="0">
                <a:solidFill>
                  <a:srgbClr val="FFFFFF"/>
                </a:solidFill>
                <a:ea typeface="ＭＳ Ｐゴシック" pitchFamily="-65" charset="-128"/>
              </a:rPr>
              <a:t>and </a:t>
            </a:r>
            <a:r>
              <a:rPr lang="en-US" sz="2200" b="1" dirty="0" smtClean="0">
                <a:solidFill>
                  <a:srgbClr val="FFFFFF"/>
                </a:solidFill>
                <a:ea typeface="ＭＳ Ｐゴシック" pitchFamily="-65" charset="-128"/>
              </a:rPr>
              <a:t>Lys206 in the N-lobe and of Lys534 and Arg632 in the C-lobe at low pH favors the “open” protein conformation and low Fe(III) binding.</a:t>
            </a:r>
            <a:endParaRPr lang="en-US" sz="2200" b="1" dirty="0">
              <a:solidFill>
                <a:srgbClr val="FFFFFF"/>
              </a:solidFill>
              <a:ea typeface="ＭＳ Ｐゴシック" pitchFamily="-65" charset="-128"/>
            </a:endParaRPr>
          </a:p>
        </p:txBody>
      </p:sp>
    </p:spTree>
    <p:extLst>
      <p:ext uri="{BB962C8B-B14F-4D97-AF65-F5344CB8AC3E}">
        <p14:creationId xmlns:p14="http://schemas.microsoft.com/office/powerpoint/2010/main" val="1396189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5" name="Picture 2484" descr="TFRcycle.jpg"/>
          <p:cNvPicPr>
            <a:picLocks noChangeAspect="1"/>
          </p:cNvPicPr>
          <p:nvPr/>
        </p:nvPicPr>
        <p:blipFill>
          <a:blip r:embed="rId2"/>
          <a:stretch>
            <a:fillRect/>
          </a:stretch>
        </p:blipFill>
        <p:spPr>
          <a:xfrm>
            <a:off x="0" y="0"/>
            <a:ext cx="9144000" cy="6858000"/>
          </a:xfrm>
          <a:prstGeom prst="rect">
            <a:avLst/>
          </a:prstGeom>
        </p:spPr>
      </p:pic>
      <p:sp>
        <p:nvSpPr>
          <p:cNvPr id="2459" name="TextBox 2458"/>
          <p:cNvSpPr txBox="1"/>
          <p:nvPr/>
        </p:nvSpPr>
        <p:spPr>
          <a:xfrm>
            <a:off x="152400" y="228600"/>
            <a:ext cx="8839200" cy="707886"/>
          </a:xfrm>
          <a:prstGeom prst="rect">
            <a:avLst/>
          </a:prstGeom>
          <a:noFill/>
        </p:spPr>
        <p:txBody>
          <a:bodyPr wrap="square" rtlCol="0">
            <a:spAutoFit/>
          </a:bodyPr>
          <a:lstStyle/>
          <a:p>
            <a:pPr algn="ctr" fontAlgn="base">
              <a:spcBef>
                <a:spcPct val="0"/>
              </a:spcBef>
              <a:spcAft>
                <a:spcPct val="0"/>
              </a:spcAft>
            </a:pPr>
            <a:r>
              <a:rPr lang="en-US" sz="4000" b="1" dirty="0" smtClean="0">
                <a:solidFill>
                  <a:srgbClr val="FFFF00"/>
                </a:solidFill>
                <a:ea typeface="ＭＳ Ｐゴシック" pitchFamily="-65" charset="-128"/>
              </a:rPr>
              <a:t>Receptor</a:t>
            </a:r>
            <a:r>
              <a:rPr lang="en-US" sz="4000" b="1" dirty="0" smtClean="0">
                <a:solidFill>
                  <a:srgbClr val="FFFFFF"/>
                </a:solidFill>
                <a:ea typeface="ＭＳ Ｐゴシック" pitchFamily="-65" charset="-128"/>
              </a:rPr>
              <a:t> </a:t>
            </a:r>
            <a:r>
              <a:rPr lang="en-US" sz="4000" b="1" dirty="0" smtClean="0">
                <a:solidFill>
                  <a:srgbClr val="FFFF00"/>
                </a:solidFill>
                <a:ea typeface="ＭＳ Ｐゴシック" pitchFamily="-65" charset="-128"/>
              </a:rPr>
              <a:t>Mediated Endocytosis</a:t>
            </a:r>
            <a:endParaRPr lang="en-US" b="1" dirty="0">
              <a:solidFill>
                <a:srgbClr val="000000"/>
              </a:solidFill>
              <a:ea typeface="ＭＳ Ｐゴシック" pitchFamily="-65" charset="-128"/>
            </a:endParaRPr>
          </a:p>
        </p:txBody>
      </p:sp>
      <p:sp>
        <p:nvSpPr>
          <p:cNvPr id="2484" name="TextBox 2483"/>
          <p:cNvSpPr txBox="1"/>
          <p:nvPr/>
        </p:nvSpPr>
        <p:spPr>
          <a:xfrm>
            <a:off x="1600200" y="6488668"/>
            <a:ext cx="7543800" cy="338554"/>
          </a:xfrm>
          <a:prstGeom prst="rect">
            <a:avLst/>
          </a:prstGeom>
          <a:noFill/>
        </p:spPr>
        <p:txBody>
          <a:bodyPr wrap="square" rtlCol="0">
            <a:spAutoFit/>
          </a:bodyPr>
          <a:lstStyle/>
          <a:p>
            <a:pPr algn="r" fontAlgn="base">
              <a:spcBef>
                <a:spcPct val="0"/>
              </a:spcBef>
              <a:spcAft>
                <a:spcPct val="0"/>
              </a:spcAft>
            </a:pPr>
            <a:r>
              <a:rPr lang="en-US" sz="1600" b="1" dirty="0" smtClean="0">
                <a:solidFill>
                  <a:srgbClr val="99CCFF"/>
                </a:solidFill>
                <a:ea typeface="ＭＳ Ｐゴシック" pitchFamily="-65" charset="-128"/>
              </a:rPr>
              <a:t>Steere et al </a:t>
            </a:r>
            <a:r>
              <a:rPr lang="en-US" sz="1600" b="1" i="1" dirty="0" err="1" smtClean="0">
                <a:solidFill>
                  <a:srgbClr val="99CCFF"/>
                </a:solidFill>
                <a:ea typeface="ＭＳ Ｐゴシック" pitchFamily="-65" charset="-128"/>
              </a:rPr>
              <a:t>Biochem</a:t>
            </a:r>
            <a:r>
              <a:rPr lang="en-US" sz="1600" b="1" i="1" dirty="0" smtClean="0">
                <a:solidFill>
                  <a:srgbClr val="99CCFF"/>
                </a:solidFill>
                <a:ea typeface="ＭＳ Ｐゴシック" pitchFamily="-65" charset="-128"/>
              </a:rPr>
              <a:t> </a:t>
            </a:r>
            <a:r>
              <a:rPr lang="en-US" sz="1600" b="1" i="1" dirty="0" err="1" smtClean="0">
                <a:solidFill>
                  <a:srgbClr val="99CCFF"/>
                </a:solidFill>
                <a:ea typeface="ＭＳ Ｐゴシック" pitchFamily="-65" charset="-128"/>
              </a:rPr>
              <a:t>Biophys</a:t>
            </a:r>
            <a:r>
              <a:rPr lang="en-US" sz="1600" b="1" i="1" dirty="0" smtClean="0">
                <a:solidFill>
                  <a:srgbClr val="99CCFF"/>
                </a:solidFill>
                <a:ea typeface="ＭＳ Ｐゴシック" pitchFamily="-65" charset="-128"/>
              </a:rPr>
              <a:t> </a:t>
            </a:r>
            <a:r>
              <a:rPr lang="en-US" sz="1600" b="1" i="1" dirty="0" err="1" smtClean="0">
                <a:solidFill>
                  <a:srgbClr val="99CCFF"/>
                </a:solidFill>
                <a:ea typeface="ＭＳ Ｐゴシック" pitchFamily="-65" charset="-128"/>
              </a:rPr>
              <a:t>Acta</a:t>
            </a:r>
            <a:r>
              <a:rPr lang="en-US" sz="1600" b="1" i="1" dirty="0" smtClean="0">
                <a:solidFill>
                  <a:srgbClr val="99CCFF"/>
                </a:solidFill>
                <a:ea typeface="ＭＳ Ｐゴシック" pitchFamily="-65" charset="-128"/>
              </a:rPr>
              <a:t> </a:t>
            </a:r>
            <a:r>
              <a:rPr lang="en-US" sz="1600" b="1" dirty="0" smtClean="0">
                <a:solidFill>
                  <a:srgbClr val="99CCFF"/>
                </a:solidFill>
                <a:ea typeface="ＭＳ Ｐゴシック" pitchFamily="-65" charset="-128"/>
              </a:rPr>
              <a:t>1820: 326-333  (2012)  </a:t>
            </a: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mtClean="0">
                <a:solidFill>
                  <a:srgbClr val="000000"/>
                </a:solidFill>
                <a:ea typeface="ＭＳ Ｐゴシック" pitchFamily="-65" charset="-128"/>
              </a:rPr>
              <a:t>Transferrin Mediated Iron Delivery to Cells </a:t>
            </a: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mtClean="0">
                <a:solidFill>
                  <a:srgbClr val="000000"/>
                </a:solidFill>
                <a:ea typeface="ＭＳ Ｐゴシック" pitchFamily="-65" charset="-128"/>
              </a:rPr>
              <a:t>Transferrin Mediated Iron Delivery to Cells </a:t>
            </a:r>
          </a:p>
        </p:txBody>
      </p:sp>
      <p:sp>
        <p:nvSpPr>
          <p:cNvPr id="2" name="TextBox 1"/>
          <p:cNvSpPr txBox="1"/>
          <p:nvPr/>
        </p:nvSpPr>
        <p:spPr>
          <a:xfrm>
            <a:off x="381000" y="2905780"/>
            <a:ext cx="1828800" cy="523220"/>
          </a:xfrm>
          <a:prstGeom prst="rect">
            <a:avLst/>
          </a:prstGeom>
          <a:noFill/>
        </p:spPr>
        <p:txBody>
          <a:bodyPr wrap="square" rtlCol="0">
            <a:spAutoFit/>
          </a:bodyPr>
          <a:lstStyle/>
          <a:p>
            <a:pPr fontAlgn="base">
              <a:spcBef>
                <a:spcPct val="0"/>
              </a:spcBef>
              <a:spcAft>
                <a:spcPct val="0"/>
              </a:spcAft>
            </a:pPr>
            <a:r>
              <a:rPr lang="en-US" sz="1400" b="1" dirty="0" smtClean="0">
                <a:solidFill>
                  <a:srgbClr val="000000"/>
                </a:solidFill>
                <a:ea typeface="ＭＳ Ｐゴシック" pitchFamily="-65" charset="-128"/>
              </a:rPr>
              <a:t>Divalent Metal Transporter 1</a:t>
            </a:r>
            <a:endParaRPr lang="en-US" sz="1400" b="1" dirty="0">
              <a:solidFill>
                <a:srgbClr val="000000"/>
              </a:solidFill>
              <a:ea typeface="ＭＳ Ｐゴシック" pitchFamily="-65" charset="-128"/>
            </a:endParaRPr>
          </a:p>
        </p:txBody>
      </p:sp>
    </p:spTree>
    <p:extLst>
      <p:ext uri="{BB962C8B-B14F-4D97-AF65-F5344CB8AC3E}">
        <p14:creationId xmlns:p14="http://schemas.microsoft.com/office/powerpoint/2010/main" val="2150647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 name="TextBox 2458"/>
          <p:cNvSpPr txBox="1"/>
          <p:nvPr/>
        </p:nvSpPr>
        <p:spPr>
          <a:xfrm>
            <a:off x="152400" y="228600"/>
            <a:ext cx="8839200" cy="707886"/>
          </a:xfrm>
          <a:prstGeom prst="rect">
            <a:avLst/>
          </a:prstGeom>
          <a:noFill/>
        </p:spPr>
        <p:txBody>
          <a:bodyPr wrap="square" rtlCol="0">
            <a:spAutoFit/>
          </a:bodyPr>
          <a:lstStyle/>
          <a:p>
            <a:pPr algn="ctr" fontAlgn="base">
              <a:spcBef>
                <a:spcPct val="0"/>
              </a:spcBef>
              <a:spcAft>
                <a:spcPct val="0"/>
              </a:spcAft>
            </a:pPr>
            <a:r>
              <a:rPr lang="en-US" sz="4000" b="1" dirty="0" smtClean="0">
                <a:solidFill>
                  <a:srgbClr val="FFFF00"/>
                </a:solidFill>
                <a:ea typeface="ＭＳ Ｐゴシック" pitchFamily="-65" charset="-128"/>
              </a:rPr>
              <a:t>Receptor</a:t>
            </a:r>
            <a:r>
              <a:rPr lang="en-US" sz="4000" b="1" dirty="0" smtClean="0">
                <a:solidFill>
                  <a:srgbClr val="FFFFFF"/>
                </a:solidFill>
                <a:ea typeface="ＭＳ Ｐゴシック" pitchFamily="-65" charset="-128"/>
              </a:rPr>
              <a:t> </a:t>
            </a:r>
            <a:r>
              <a:rPr lang="en-US" sz="4000" b="1" dirty="0" smtClean="0">
                <a:solidFill>
                  <a:srgbClr val="FFFF00"/>
                </a:solidFill>
                <a:ea typeface="ＭＳ Ｐゴシック" pitchFamily="-65" charset="-128"/>
              </a:rPr>
              <a:t>Mediated Endocytosis</a:t>
            </a:r>
            <a:endParaRPr lang="en-US" b="1" dirty="0">
              <a:solidFill>
                <a:srgbClr val="000000"/>
              </a:solidFill>
              <a:ea typeface="ＭＳ Ｐゴシック" pitchFamily="-65" charset="-128"/>
            </a:endParaRPr>
          </a:p>
        </p:txBody>
      </p:sp>
      <p:sp>
        <p:nvSpPr>
          <p:cNvPr id="624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mtClean="0">
                <a:solidFill>
                  <a:srgbClr val="000000"/>
                </a:solidFill>
                <a:ea typeface="ＭＳ Ｐゴシック" pitchFamily="-65" charset="-128"/>
              </a:rPr>
              <a:t>Transferrin Mediated Iron Delivery to Cells </a:t>
            </a:r>
          </a:p>
        </p:txBody>
      </p:sp>
      <p:sp>
        <p:nvSpPr>
          <p:cNvPr id="624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mtClean="0">
                <a:solidFill>
                  <a:srgbClr val="000000"/>
                </a:solidFill>
                <a:ea typeface="ＭＳ Ｐゴシック" pitchFamily="-65" charset="-128"/>
              </a:rPr>
              <a:t>Transferrin Mediated Iron Delivery to Cells </a:t>
            </a:r>
          </a:p>
        </p:txBody>
      </p:sp>
      <p:sp>
        <p:nvSpPr>
          <p:cNvPr id="8" name="Rectangle 12"/>
          <p:cNvSpPr txBox="1">
            <a:spLocks noChangeArrowheads="1"/>
          </p:cNvSpPr>
          <p:nvPr/>
        </p:nvSpPr>
        <p:spPr>
          <a:xfrm>
            <a:off x="457200" y="1143000"/>
            <a:ext cx="8458200" cy="38862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65" charset="-128"/>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bg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bg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bg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bg1"/>
                </a:solidFill>
                <a:latin typeface="+mn-lt"/>
                <a:ea typeface="ＭＳ Ｐゴシック" pitchFamily="-65" charset="-128"/>
              </a:defRPr>
            </a:lvl9pPr>
          </a:lstStyle>
          <a:p>
            <a:pPr marL="457200" indent="-457200" eaLnBrk="1" hangingPunct="1">
              <a:buFontTx/>
              <a:buAutoNum type="arabicPeriod"/>
            </a:pPr>
            <a:r>
              <a:rPr lang="en-US" sz="2400" b="1" kern="0" dirty="0" smtClean="0">
                <a:solidFill>
                  <a:srgbClr val="FFFFFF"/>
                </a:solidFill>
              </a:rPr>
              <a:t>Two </a:t>
            </a:r>
            <a:r>
              <a:rPr lang="en-US" sz="2400" b="1" dirty="0" smtClean="0">
                <a:solidFill>
                  <a:srgbClr val="FFFFFF"/>
                </a:solidFill>
              </a:rPr>
              <a:t>Fe</a:t>
            </a:r>
            <a:r>
              <a:rPr lang="en-US" sz="2400" b="1" baseline="-25000" dirty="0" smtClean="0">
                <a:solidFill>
                  <a:srgbClr val="FFFFFF"/>
                </a:solidFill>
              </a:rPr>
              <a:t>2</a:t>
            </a:r>
            <a:r>
              <a:rPr lang="en-US" sz="2400" b="1" dirty="0" smtClean="0">
                <a:solidFill>
                  <a:srgbClr val="FFFFFF"/>
                </a:solidFill>
              </a:rPr>
              <a:t>TF molecules bind to TFR.</a:t>
            </a:r>
          </a:p>
          <a:p>
            <a:pPr marL="457200" indent="-457200" eaLnBrk="1" hangingPunct="1">
              <a:buFontTx/>
              <a:buAutoNum type="arabicPeriod"/>
            </a:pPr>
            <a:endParaRPr lang="en-US" sz="2400" b="1" dirty="0" smtClean="0">
              <a:solidFill>
                <a:srgbClr val="FFFFFF"/>
              </a:solidFill>
            </a:endParaRPr>
          </a:p>
          <a:p>
            <a:pPr marL="457200" indent="-457200" eaLnBrk="1" hangingPunct="1">
              <a:buFontTx/>
              <a:buAutoNum type="arabicPeriod"/>
            </a:pPr>
            <a:r>
              <a:rPr lang="en-US" sz="2400" b="1" kern="0" dirty="0" smtClean="0">
                <a:solidFill>
                  <a:srgbClr val="FFFFFF"/>
                </a:solidFill>
              </a:rPr>
              <a:t>The </a:t>
            </a:r>
            <a:r>
              <a:rPr lang="en-US" sz="2400" b="1" kern="0" dirty="0" smtClean="0">
                <a:solidFill>
                  <a:srgbClr val="FFFFFF"/>
                </a:solidFill>
              </a:rPr>
              <a:t>(</a:t>
            </a:r>
            <a:r>
              <a:rPr lang="en-US" sz="2400" b="1" dirty="0" smtClean="0">
                <a:solidFill>
                  <a:srgbClr val="FFFFFF"/>
                </a:solidFill>
              </a:rPr>
              <a:t>Fe</a:t>
            </a:r>
            <a:r>
              <a:rPr lang="en-US" sz="2400" b="1" baseline="-25000" dirty="0" smtClean="0">
                <a:solidFill>
                  <a:srgbClr val="FFFFFF"/>
                </a:solidFill>
              </a:rPr>
              <a:t>2</a:t>
            </a:r>
            <a:r>
              <a:rPr lang="en-US" sz="2400" b="1" dirty="0" smtClean="0">
                <a:solidFill>
                  <a:srgbClr val="FFFFFF"/>
                </a:solidFill>
              </a:rPr>
              <a:t>TF)</a:t>
            </a:r>
            <a:r>
              <a:rPr lang="en-US" sz="2400" b="1" baseline="-25000" dirty="0" smtClean="0">
                <a:solidFill>
                  <a:srgbClr val="FFFFFF"/>
                </a:solidFill>
              </a:rPr>
              <a:t>2</a:t>
            </a:r>
            <a:r>
              <a:rPr lang="en-US" sz="2400" b="1" dirty="0" smtClean="0">
                <a:solidFill>
                  <a:srgbClr val="FFFFFF"/>
                </a:solidFill>
              </a:rPr>
              <a:t>-TFR </a:t>
            </a:r>
            <a:r>
              <a:rPr lang="en-US" sz="2400" b="1" dirty="0" smtClean="0">
                <a:solidFill>
                  <a:srgbClr val="FFFFFF"/>
                </a:solidFill>
              </a:rPr>
              <a:t>complex is internalized into the cell via endocytosis.</a:t>
            </a:r>
          </a:p>
          <a:p>
            <a:pPr marL="457200" indent="-457200" eaLnBrk="1" hangingPunct="1">
              <a:buFontTx/>
              <a:buAutoNum type="arabicPeriod"/>
            </a:pPr>
            <a:endParaRPr lang="en-US" sz="2400" b="1" dirty="0" smtClean="0">
              <a:solidFill>
                <a:srgbClr val="FFFFFF"/>
              </a:solidFill>
            </a:endParaRPr>
          </a:p>
          <a:p>
            <a:pPr marL="457200" indent="-457200" eaLnBrk="1" hangingPunct="1">
              <a:buFontTx/>
              <a:buAutoNum type="arabicPeriod"/>
            </a:pPr>
            <a:r>
              <a:rPr lang="en-US" sz="2400" b="1" kern="0" dirty="0" smtClean="0">
                <a:solidFill>
                  <a:srgbClr val="FFFFFF"/>
                </a:solidFill>
              </a:rPr>
              <a:t>In the endosome, a decrease of pH from 7.4 to 5.6 causes for a release of Fe(III</a:t>
            </a:r>
            <a:r>
              <a:rPr lang="en-US" sz="2400" b="1" kern="0" dirty="0" smtClean="0">
                <a:solidFill>
                  <a:srgbClr val="FFFFFF"/>
                </a:solidFill>
              </a:rPr>
              <a:t>) from TF.</a:t>
            </a:r>
            <a:endParaRPr lang="en-US" sz="2400" b="1" kern="0" dirty="0" smtClean="0">
              <a:solidFill>
                <a:srgbClr val="FFFFFF"/>
              </a:solidFill>
            </a:endParaRPr>
          </a:p>
          <a:p>
            <a:pPr marL="457200" indent="-457200" eaLnBrk="1" hangingPunct="1">
              <a:buFontTx/>
              <a:buAutoNum type="arabicPeriod"/>
            </a:pPr>
            <a:endParaRPr lang="en-US" sz="2400" b="1" kern="0" dirty="0" smtClean="0">
              <a:solidFill>
                <a:srgbClr val="FFFFFF"/>
              </a:solidFill>
            </a:endParaRPr>
          </a:p>
          <a:p>
            <a:pPr marL="457200" indent="-457200" eaLnBrk="1" hangingPunct="1">
              <a:buFontTx/>
              <a:buAutoNum type="arabicPeriod"/>
            </a:pPr>
            <a:r>
              <a:rPr lang="en-US" sz="2400" b="1" kern="0" dirty="0" smtClean="0">
                <a:solidFill>
                  <a:srgbClr val="FFFFFF"/>
                </a:solidFill>
              </a:rPr>
              <a:t>The enzyme Steap3 reduces Fe(III) to Fe(II).</a:t>
            </a:r>
          </a:p>
          <a:p>
            <a:pPr marL="457200" indent="-457200" eaLnBrk="1" hangingPunct="1">
              <a:buFontTx/>
              <a:buAutoNum type="arabicPeriod"/>
            </a:pPr>
            <a:endParaRPr lang="en-US" sz="2400" b="1" kern="0" dirty="0" smtClean="0">
              <a:solidFill>
                <a:srgbClr val="FFFFFF"/>
              </a:solidFill>
            </a:endParaRPr>
          </a:p>
          <a:p>
            <a:pPr marL="457200" indent="-457200" eaLnBrk="1" hangingPunct="1">
              <a:buFontTx/>
              <a:buAutoNum type="arabicPeriod"/>
            </a:pPr>
            <a:r>
              <a:rPr lang="en-US" sz="2400" b="1" kern="0" dirty="0" smtClean="0">
                <a:solidFill>
                  <a:srgbClr val="FFFFFF"/>
                </a:solidFill>
              </a:rPr>
              <a:t>Fe(II) escapes the endosome </a:t>
            </a:r>
            <a:r>
              <a:rPr lang="en-US" sz="2400" b="1" kern="0" dirty="0" smtClean="0">
                <a:solidFill>
                  <a:srgbClr val="FFFFFF"/>
                </a:solidFill>
              </a:rPr>
              <a:t>via </a:t>
            </a:r>
            <a:r>
              <a:rPr lang="en-US" sz="2400" b="1" kern="0" dirty="0" smtClean="0">
                <a:solidFill>
                  <a:srgbClr val="FFFFFF"/>
                </a:solidFill>
              </a:rPr>
              <a:t>the </a:t>
            </a:r>
            <a:r>
              <a:rPr lang="en-US" sz="2400" b="1" kern="0" dirty="0" smtClean="0">
                <a:solidFill>
                  <a:srgbClr val="FFFFFF"/>
                </a:solidFill>
              </a:rPr>
              <a:t>divalent metal transporter I (DMTI) and is bound by other proteins for use in different ways.</a:t>
            </a:r>
          </a:p>
        </p:txBody>
      </p:sp>
    </p:spTree>
    <p:extLst>
      <p:ext uri="{BB962C8B-B14F-4D97-AF65-F5344CB8AC3E}">
        <p14:creationId xmlns:p14="http://schemas.microsoft.com/office/powerpoint/2010/main" val="3103483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1143000"/>
          </a:xfrm>
        </p:spPr>
        <p:txBody>
          <a:bodyPr/>
          <a:lstStyle/>
          <a:p>
            <a:pPr eaLnBrk="1" hangingPunct="1"/>
            <a:r>
              <a:rPr lang="en-US" b="1" dirty="0" smtClean="0"/>
              <a:t>Transport of Fe from Transferrin to Hemoglobin</a:t>
            </a:r>
          </a:p>
        </p:txBody>
      </p:sp>
      <p:sp>
        <p:nvSpPr>
          <p:cNvPr id="23555" name="Rectangle 6"/>
          <p:cNvSpPr>
            <a:spLocks noChangeArrowheads="1"/>
          </p:cNvSpPr>
          <p:nvPr/>
        </p:nvSpPr>
        <p:spPr bwMode="auto">
          <a:xfrm>
            <a:off x="228600" y="1790700"/>
            <a:ext cx="5638800" cy="43053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400" dirty="0" smtClean="0">
                <a:solidFill>
                  <a:srgbClr val="FFFFFF"/>
                </a:solidFill>
                <a:ea typeface="ＭＳ Ｐゴシック" pitchFamily="-65" charset="-128"/>
              </a:rPr>
              <a:t>75% </a:t>
            </a:r>
            <a:r>
              <a:rPr lang="en-US" sz="2400" dirty="0">
                <a:solidFill>
                  <a:srgbClr val="FFFFFF"/>
                </a:solidFill>
                <a:ea typeface="ＭＳ Ｐゴシック" pitchFamily="-65" charset="-128"/>
              </a:rPr>
              <a:t>of iron in the body is in hemoglobin</a:t>
            </a:r>
          </a:p>
          <a:p>
            <a:pPr marL="342900" indent="-342900" fontAlgn="base">
              <a:spcBef>
                <a:spcPct val="20000"/>
              </a:spcBef>
              <a:spcAft>
                <a:spcPct val="0"/>
              </a:spcAft>
              <a:buFontTx/>
              <a:buChar char="•"/>
            </a:pPr>
            <a:r>
              <a:rPr lang="en-US" sz="2400" dirty="0">
                <a:solidFill>
                  <a:srgbClr val="FFFFFF"/>
                </a:solidFill>
                <a:ea typeface="ＭＳ Ｐゴシック" pitchFamily="-65" charset="-128"/>
              </a:rPr>
              <a:t>Acquisition of iron from transferrin is the rate limiting step in heme synthesis in developing red blood cells</a:t>
            </a:r>
          </a:p>
          <a:p>
            <a:pPr marL="342900" indent="-342900" fontAlgn="base">
              <a:spcBef>
                <a:spcPct val="20000"/>
              </a:spcBef>
              <a:spcAft>
                <a:spcPct val="0"/>
              </a:spcAft>
              <a:buFontTx/>
              <a:buChar char="•"/>
            </a:pPr>
            <a:r>
              <a:rPr lang="en-US" sz="2400" dirty="0">
                <a:solidFill>
                  <a:srgbClr val="FFFFFF"/>
                </a:solidFill>
                <a:ea typeface="ＭＳ Ｐゴシック" pitchFamily="-65" charset="-128"/>
              </a:rPr>
              <a:t>Ferrochelatase is an enzyme bound to the inner membrane of the mitochondria </a:t>
            </a:r>
          </a:p>
          <a:p>
            <a:pPr marL="742950" lvl="1" indent="-285750" fontAlgn="base">
              <a:spcBef>
                <a:spcPct val="20000"/>
              </a:spcBef>
              <a:spcAft>
                <a:spcPct val="0"/>
              </a:spcAft>
              <a:buFontTx/>
              <a:buChar char="–"/>
            </a:pPr>
            <a:r>
              <a:rPr lang="en-US" sz="2000" dirty="0">
                <a:solidFill>
                  <a:srgbClr val="FF9900"/>
                </a:solidFill>
                <a:ea typeface="ＭＳ Ｐゴシック" pitchFamily="-65" charset="-128"/>
              </a:rPr>
              <a:t>Ferrochelatase</a:t>
            </a:r>
            <a:r>
              <a:rPr lang="en-US" sz="2000" dirty="0">
                <a:solidFill>
                  <a:srgbClr val="FFFFFF"/>
                </a:solidFill>
                <a:ea typeface="ＭＳ Ｐゴシック" pitchFamily="-65" charset="-128"/>
              </a:rPr>
              <a:t> inserts </a:t>
            </a:r>
            <a:r>
              <a:rPr lang="en-US" sz="2000" dirty="0" smtClean="0">
                <a:solidFill>
                  <a:srgbClr val="FF0000"/>
                </a:solidFill>
                <a:ea typeface="ＭＳ Ｐゴシック" pitchFamily="-65" charset="-128"/>
              </a:rPr>
              <a:t>Fe</a:t>
            </a:r>
            <a:r>
              <a:rPr lang="en-US" sz="2000" b="1" baseline="30000" dirty="0" smtClean="0">
                <a:solidFill>
                  <a:srgbClr val="FF0000"/>
                </a:solidFill>
                <a:ea typeface="ＭＳ Ｐゴシック" pitchFamily="-65" charset="-128"/>
              </a:rPr>
              <a:t>2+</a:t>
            </a:r>
            <a:r>
              <a:rPr lang="en-US" sz="2000" dirty="0" smtClean="0">
                <a:solidFill>
                  <a:srgbClr val="FFFFFF"/>
                </a:solidFill>
                <a:ea typeface="ＭＳ Ｐゴシック" pitchFamily="-65" charset="-128"/>
              </a:rPr>
              <a:t> </a:t>
            </a:r>
            <a:r>
              <a:rPr lang="en-US" sz="2000" dirty="0">
                <a:solidFill>
                  <a:srgbClr val="FFFFFF"/>
                </a:solidFill>
                <a:ea typeface="ＭＳ Ｐゴシック" pitchFamily="-65" charset="-128"/>
              </a:rPr>
              <a:t>into protoporphyrin-IX forming heme. </a:t>
            </a:r>
            <a:endParaRPr lang="en-US" sz="2000" dirty="0">
              <a:solidFill>
                <a:srgbClr val="FFFF00"/>
              </a:solidFill>
              <a:ea typeface="ＭＳ Ｐゴシック" pitchFamily="-65" charset="-128"/>
            </a:endParaRPr>
          </a:p>
        </p:txBody>
      </p:sp>
      <p:sp>
        <p:nvSpPr>
          <p:cNvPr id="3" name="Rectangle 2"/>
          <p:cNvSpPr/>
          <p:nvPr/>
        </p:nvSpPr>
        <p:spPr>
          <a:xfrm>
            <a:off x="5791200" y="1524000"/>
            <a:ext cx="1905000" cy="369332"/>
          </a:xfrm>
          <a:prstGeom prst="rect">
            <a:avLst/>
          </a:prstGeom>
        </p:spPr>
        <p:txBody>
          <a:bodyPr wrap="square">
            <a:spAutoFit/>
          </a:bodyPr>
          <a:lstStyle/>
          <a:p>
            <a:pPr fontAlgn="base">
              <a:spcBef>
                <a:spcPct val="20000"/>
              </a:spcBef>
              <a:spcAft>
                <a:spcPct val="0"/>
              </a:spcAft>
            </a:pPr>
            <a:r>
              <a:rPr lang="en-US" dirty="0" smtClean="0">
                <a:solidFill>
                  <a:srgbClr val="FFFFFF"/>
                </a:solidFill>
                <a:ea typeface="ＭＳ Ｐゴシック" pitchFamily="-65" charset="-128"/>
              </a:rPr>
              <a:t>Fe</a:t>
            </a:r>
            <a:r>
              <a:rPr lang="en-US" baseline="-25000" dirty="0" smtClean="0">
                <a:solidFill>
                  <a:srgbClr val="FFFFFF"/>
                </a:solidFill>
                <a:ea typeface="ＭＳ Ｐゴシック" pitchFamily="-65" charset="-128"/>
              </a:rPr>
              <a:t>2</a:t>
            </a:r>
            <a:r>
              <a:rPr lang="en-US" dirty="0" smtClean="0">
                <a:solidFill>
                  <a:srgbClr val="FFFFFF"/>
                </a:solidFill>
                <a:ea typeface="ＭＳ Ｐゴシック" pitchFamily="-65" charset="-128"/>
              </a:rPr>
              <a:t>TF (Blood)</a:t>
            </a:r>
            <a:endParaRPr lang="en-US" dirty="0">
              <a:solidFill>
                <a:srgbClr val="FFFFFF"/>
              </a:solidFill>
              <a:ea typeface="ＭＳ Ｐゴシック" pitchFamily="-65" charset="-128"/>
            </a:endParaRPr>
          </a:p>
        </p:txBody>
      </p:sp>
      <p:cxnSp>
        <p:nvCxnSpPr>
          <p:cNvPr id="5" name="Straight Arrow Connector 4"/>
          <p:cNvCxnSpPr/>
          <p:nvPr/>
        </p:nvCxnSpPr>
        <p:spPr bwMode="auto">
          <a:xfrm>
            <a:off x="6210300" y="2057400"/>
            <a:ext cx="0" cy="6858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6" name="Rectangle 5"/>
          <p:cNvSpPr/>
          <p:nvPr/>
        </p:nvSpPr>
        <p:spPr>
          <a:xfrm>
            <a:off x="5587356" y="2743200"/>
            <a:ext cx="1346844" cy="369332"/>
          </a:xfrm>
          <a:prstGeom prst="rect">
            <a:avLst/>
          </a:prstGeom>
        </p:spPr>
        <p:txBody>
          <a:bodyPr wrap="none">
            <a:spAutoFit/>
          </a:bodyPr>
          <a:lstStyle/>
          <a:p>
            <a:pPr fontAlgn="base">
              <a:spcBef>
                <a:spcPct val="20000"/>
              </a:spcBef>
              <a:spcAft>
                <a:spcPct val="0"/>
              </a:spcAft>
            </a:pPr>
            <a:r>
              <a:rPr lang="en-US" dirty="0" smtClean="0">
                <a:solidFill>
                  <a:srgbClr val="FFFFFF"/>
                </a:solidFill>
                <a:ea typeface="ＭＳ Ｐゴシック" pitchFamily="-65" charset="-128"/>
              </a:rPr>
              <a:t>Fe</a:t>
            </a:r>
            <a:r>
              <a:rPr lang="en-US" baseline="-25000" dirty="0" smtClean="0">
                <a:solidFill>
                  <a:srgbClr val="FFFFFF"/>
                </a:solidFill>
                <a:ea typeface="ＭＳ Ｐゴシック" pitchFamily="-65" charset="-128"/>
              </a:rPr>
              <a:t>2</a:t>
            </a:r>
            <a:r>
              <a:rPr lang="en-US" dirty="0" smtClean="0">
                <a:solidFill>
                  <a:srgbClr val="FFFFFF"/>
                </a:solidFill>
                <a:ea typeface="ＭＳ Ｐゴシック" pitchFamily="-65" charset="-128"/>
              </a:rPr>
              <a:t>TF-TFR</a:t>
            </a:r>
            <a:endParaRPr lang="en-US" dirty="0">
              <a:solidFill>
                <a:srgbClr val="FFFFFF"/>
              </a:solidFill>
              <a:ea typeface="ＭＳ Ｐゴシック" pitchFamily="-65" charset="-128"/>
            </a:endParaRPr>
          </a:p>
        </p:txBody>
      </p:sp>
      <p:sp>
        <p:nvSpPr>
          <p:cNvPr id="7" name="Rectangle 6"/>
          <p:cNvSpPr/>
          <p:nvPr/>
        </p:nvSpPr>
        <p:spPr>
          <a:xfrm>
            <a:off x="6280849" y="2058913"/>
            <a:ext cx="633507" cy="369332"/>
          </a:xfrm>
          <a:prstGeom prst="rect">
            <a:avLst/>
          </a:prstGeom>
        </p:spPr>
        <p:txBody>
          <a:bodyPr wrap="none">
            <a:spAutoFit/>
          </a:bodyPr>
          <a:lstStyle/>
          <a:p>
            <a:pPr fontAlgn="base">
              <a:spcBef>
                <a:spcPct val="20000"/>
              </a:spcBef>
              <a:spcAft>
                <a:spcPct val="0"/>
              </a:spcAft>
            </a:pPr>
            <a:r>
              <a:rPr lang="en-US" dirty="0" smtClean="0">
                <a:solidFill>
                  <a:srgbClr val="FFFFFF"/>
                </a:solidFill>
                <a:ea typeface="ＭＳ Ｐゴシック" pitchFamily="-65" charset="-128"/>
              </a:rPr>
              <a:t>TFR</a:t>
            </a:r>
            <a:endParaRPr lang="en-US" dirty="0">
              <a:solidFill>
                <a:srgbClr val="FFFFFF"/>
              </a:solidFill>
              <a:ea typeface="ＭＳ Ｐゴシック" pitchFamily="-65" charset="-128"/>
            </a:endParaRPr>
          </a:p>
        </p:txBody>
      </p:sp>
      <p:cxnSp>
        <p:nvCxnSpPr>
          <p:cNvPr id="34" name="Straight Arrow Connector 33"/>
          <p:cNvCxnSpPr/>
          <p:nvPr/>
        </p:nvCxnSpPr>
        <p:spPr bwMode="auto">
          <a:xfrm>
            <a:off x="6248400" y="3124200"/>
            <a:ext cx="0" cy="6858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35" name="Rectangle 34"/>
          <p:cNvSpPr/>
          <p:nvPr/>
        </p:nvSpPr>
        <p:spPr>
          <a:xfrm>
            <a:off x="6248400" y="3135868"/>
            <a:ext cx="2877711" cy="369332"/>
          </a:xfrm>
          <a:prstGeom prst="rect">
            <a:avLst/>
          </a:prstGeom>
        </p:spPr>
        <p:txBody>
          <a:bodyPr wrap="none">
            <a:spAutoFit/>
          </a:bodyPr>
          <a:lstStyle/>
          <a:p>
            <a:pPr fontAlgn="base">
              <a:spcBef>
                <a:spcPct val="20000"/>
              </a:spcBef>
              <a:spcAft>
                <a:spcPct val="0"/>
              </a:spcAft>
            </a:pPr>
            <a:r>
              <a:rPr lang="en-US" dirty="0" smtClean="0">
                <a:solidFill>
                  <a:srgbClr val="FFFFFF"/>
                </a:solidFill>
                <a:ea typeface="ＭＳ Ｐゴシック" pitchFamily="-65" charset="-128"/>
              </a:rPr>
              <a:t>Endosome &amp; pH decrease</a:t>
            </a:r>
            <a:endParaRPr lang="en-US" dirty="0">
              <a:solidFill>
                <a:srgbClr val="FFFFFF"/>
              </a:solidFill>
              <a:ea typeface="ＭＳ Ｐゴシック" pitchFamily="-65" charset="-128"/>
            </a:endParaRPr>
          </a:p>
        </p:txBody>
      </p:sp>
      <p:sp>
        <p:nvSpPr>
          <p:cNvPr id="36" name="Rectangle 35"/>
          <p:cNvSpPr/>
          <p:nvPr/>
        </p:nvSpPr>
        <p:spPr>
          <a:xfrm>
            <a:off x="6000702" y="3810000"/>
            <a:ext cx="628698" cy="369332"/>
          </a:xfrm>
          <a:prstGeom prst="rect">
            <a:avLst/>
          </a:prstGeom>
        </p:spPr>
        <p:txBody>
          <a:bodyPr wrap="none">
            <a:spAutoFit/>
          </a:bodyPr>
          <a:lstStyle/>
          <a:p>
            <a:pPr fontAlgn="base">
              <a:spcBef>
                <a:spcPct val="20000"/>
              </a:spcBef>
              <a:spcAft>
                <a:spcPct val="0"/>
              </a:spcAft>
            </a:pPr>
            <a:r>
              <a:rPr lang="en-US" dirty="0" smtClean="0">
                <a:solidFill>
                  <a:srgbClr val="FFFFFF"/>
                </a:solidFill>
                <a:ea typeface="ＭＳ Ｐゴシック" pitchFamily="-65" charset="-128"/>
              </a:rPr>
              <a:t>Fe</a:t>
            </a:r>
            <a:r>
              <a:rPr lang="en-US" baseline="30000" dirty="0" smtClean="0">
                <a:solidFill>
                  <a:srgbClr val="FFFFFF"/>
                </a:solidFill>
                <a:ea typeface="ＭＳ Ｐゴシック" pitchFamily="-65" charset="-128"/>
              </a:rPr>
              <a:t>3+</a:t>
            </a:r>
            <a:endParaRPr lang="en-US" dirty="0">
              <a:solidFill>
                <a:srgbClr val="FFFFFF"/>
              </a:solidFill>
              <a:ea typeface="ＭＳ Ｐゴシック" pitchFamily="-65" charset="-128"/>
            </a:endParaRPr>
          </a:p>
        </p:txBody>
      </p:sp>
      <p:sp>
        <p:nvSpPr>
          <p:cNvPr id="37" name="Rectangle 36"/>
          <p:cNvSpPr/>
          <p:nvPr/>
        </p:nvSpPr>
        <p:spPr>
          <a:xfrm>
            <a:off x="6019800" y="4812268"/>
            <a:ext cx="628698" cy="369332"/>
          </a:xfrm>
          <a:prstGeom prst="rect">
            <a:avLst/>
          </a:prstGeom>
        </p:spPr>
        <p:txBody>
          <a:bodyPr wrap="none">
            <a:spAutoFit/>
          </a:bodyPr>
          <a:lstStyle/>
          <a:p>
            <a:pPr fontAlgn="base">
              <a:spcBef>
                <a:spcPct val="20000"/>
              </a:spcBef>
              <a:spcAft>
                <a:spcPct val="0"/>
              </a:spcAft>
            </a:pPr>
            <a:r>
              <a:rPr lang="en-US" dirty="0" smtClean="0">
                <a:solidFill>
                  <a:srgbClr val="FFFFFF"/>
                </a:solidFill>
                <a:ea typeface="ＭＳ Ｐゴシック" pitchFamily="-65" charset="-128"/>
              </a:rPr>
              <a:t>Fe</a:t>
            </a:r>
            <a:r>
              <a:rPr lang="en-US" baseline="30000" dirty="0">
                <a:solidFill>
                  <a:srgbClr val="FFFFFF"/>
                </a:solidFill>
                <a:ea typeface="ＭＳ Ｐゴシック" pitchFamily="-65" charset="-128"/>
              </a:rPr>
              <a:t>2</a:t>
            </a:r>
            <a:r>
              <a:rPr lang="en-US" baseline="30000" dirty="0" smtClean="0">
                <a:solidFill>
                  <a:srgbClr val="FFFFFF"/>
                </a:solidFill>
                <a:ea typeface="ＭＳ Ｐゴシック" pitchFamily="-65" charset="-128"/>
              </a:rPr>
              <a:t>+</a:t>
            </a:r>
            <a:endParaRPr lang="en-US" dirty="0">
              <a:solidFill>
                <a:srgbClr val="FFFFFF"/>
              </a:solidFill>
              <a:ea typeface="ＭＳ Ｐゴシック" pitchFamily="-65" charset="-128"/>
            </a:endParaRPr>
          </a:p>
        </p:txBody>
      </p:sp>
      <p:cxnSp>
        <p:nvCxnSpPr>
          <p:cNvPr id="38" name="Straight Arrow Connector 37"/>
          <p:cNvCxnSpPr/>
          <p:nvPr/>
        </p:nvCxnSpPr>
        <p:spPr bwMode="auto">
          <a:xfrm>
            <a:off x="6248400" y="4191000"/>
            <a:ext cx="0" cy="6858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39" name="Rectangle 38"/>
          <p:cNvSpPr/>
          <p:nvPr/>
        </p:nvSpPr>
        <p:spPr>
          <a:xfrm>
            <a:off x="6248400" y="4202668"/>
            <a:ext cx="915635" cy="369332"/>
          </a:xfrm>
          <a:prstGeom prst="rect">
            <a:avLst/>
          </a:prstGeom>
        </p:spPr>
        <p:txBody>
          <a:bodyPr wrap="none">
            <a:spAutoFit/>
          </a:bodyPr>
          <a:lstStyle/>
          <a:p>
            <a:pPr fontAlgn="base">
              <a:spcBef>
                <a:spcPct val="20000"/>
              </a:spcBef>
              <a:spcAft>
                <a:spcPct val="0"/>
              </a:spcAft>
            </a:pPr>
            <a:r>
              <a:rPr lang="en-US" dirty="0" smtClean="0">
                <a:solidFill>
                  <a:srgbClr val="FFFFFF"/>
                </a:solidFill>
                <a:ea typeface="ＭＳ Ｐゴシック" pitchFamily="-65" charset="-128"/>
              </a:rPr>
              <a:t>Steap3</a:t>
            </a:r>
            <a:endParaRPr lang="en-US" dirty="0">
              <a:solidFill>
                <a:srgbClr val="FFFFFF"/>
              </a:solidFill>
              <a:ea typeface="ＭＳ Ｐゴシック" pitchFamily="-65" charset="-128"/>
            </a:endParaRPr>
          </a:p>
        </p:txBody>
      </p:sp>
      <p:cxnSp>
        <p:nvCxnSpPr>
          <p:cNvPr id="40" name="Straight Arrow Connector 39"/>
          <p:cNvCxnSpPr/>
          <p:nvPr/>
        </p:nvCxnSpPr>
        <p:spPr bwMode="auto">
          <a:xfrm>
            <a:off x="6248400" y="5181600"/>
            <a:ext cx="0" cy="6858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42" name="Rectangle 41"/>
          <p:cNvSpPr/>
          <p:nvPr/>
        </p:nvSpPr>
        <p:spPr>
          <a:xfrm>
            <a:off x="6248400" y="5181600"/>
            <a:ext cx="2634054" cy="369332"/>
          </a:xfrm>
          <a:prstGeom prst="rect">
            <a:avLst/>
          </a:prstGeom>
        </p:spPr>
        <p:txBody>
          <a:bodyPr wrap="none">
            <a:spAutoFit/>
          </a:bodyPr>
          <a:lstStyle/>
          <a:p>
            <a:pPr fontAlgn="base">
              <a:spcBef>
                <a:spcPct val="20000"/>
              </a:spcBef>
              <a:spcAft>
                <a:spcPct val="0"/>
              </a:spcAft>
            </a:pPr>
            <a:r>
              <a:rPr lang="en-US" dirty="0" smtClean="0">
                <a:solidFill>
                  <a:srgbClr val="FFFFFF"/>
                </a:solidFill>
                <a:ea typeface="ＭＳ Ｐゴシック" pitchFamily="-65" charset="-128"/>
              </a:rPr>
              <a:t>DMT1 &amp; </a:t>
            </a:r>
            <a:r>
              <a:rPr lang="en-US" dirty="0" err="1" smtClean="0">
                <a:solidFill>
                  <a:srgbClr val="FFFFFF"/>
                </a:solidFill>
                <a:ea typeface="ＭＳ Ｐゴシック" pitchFamily="-65" charset="-128"/>
              </a:rPr>
              <a:t>Ferrochelatase</a:t>
            </a:r>
            <a:endParaRPr lang="en-US" dirty="0">
              <a:solidFill>
                <a:srgbClr val="FFFFFF"/>
              </a:solidFill>
              <a:ea typeface="ＭＳ Ｐゴシック" pitchFamily="-65" charset="-128"/>
            </a:endParaRPr>
          </a:p>
        </p:txBody>
      </p:sp>
      <p:sp>
        <p:nvSpPr>
          <p:cNvPr id="43" name="Rectangle 42"/>
          <p:cNvSpPr/>
          <p:nvPr/>
        </p:nvSpPr>
        <p:spPr>
          <a:xfrm>
            <a:off x="5638800" y="5879068"/>
            <a:ext cx="1415772" cy="369332"/>
          </a:xfrm>
          <a:prstGeom prst="rect">
            <a:avLst/>
          </a:prstGeom>
        </p:spPr>
        <p:txBody>
          <a:bodyPr wrap="none">
            <a:spAutoFit/>
          </a:bodyPr>
          <a:lstStyle/>
          <a:p>
            <a:pPr fontAlgn="base">
              <a:spcBef>
                <a:spcPct val="20000"/>
              </a:spcBef>
              <a:spcAft>
                <a:spcPct val="0"/>
              </a:spcAft>
            </a:pPr>
            <a:r>
              <a:rPr lang="en-US" dirty="0" smtClean="0">
                <a:solidFill>
                  <a:srgbClr val="FFFFFF"/>
                </a:solidFill>
                <a:ea typeface="ＭＳ Ｐゴシック" pitchFamily="-65" charset="-128"/>
              </a:rPr>
              <a:t>Hemoglobin</a:t>
            </a:r>
            <a:endParaRPr lang="en-US" dirty="0">
              <a:solidFill>
                <a:srgbClr val="FFFFFF"/>
              </a:solidFill>
              <a:ea typeface="ＭＳ Ｐゴシック" pitchFamily="-65" charset="-128"/>
            </a:endParaRPr>
          </a:p>
        </p:txBody>
      </p:sp>
    </p:spTree>
    <p:extLst>
      <p:ext uri="{BB962C8B-B14F-4D97-AF65-F5344CB8AC3E}">
        <p14:creationId xmlns:p14="http://schemas.microsoft.com/office/powerpoint/2010/main" val="1631833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057400"/>
            <a:ext cx="8153400" cy="10668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Paper Assignment on </a:t>
            </a:r>
          </a:p>
          <a:p>
            <a:pPr algn="ctr">
              <a:tabLst>
                <a:tab pos="2060575" algn="l"/>
              </a:tabLst>
            </a:pPr>
            <a:r>
              <a:rPr lang="en-US" sz="3400" b="1" dirty="0" smtClean="0">
                <a:latin typeface="Book Antiqua" pitchFamily="18" charset="0"/>
              </a:rPr>
              <a:t>Enzymes</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49</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1399967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1II. Protein Modifications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a:t>
            </a:fld>
            <a:endParaRPr lang="en-US">
              <a:solidFill>
                <a:schemeClr val="tx1"/>
              </a:solidFill>
            </a:endParaRPr>
          </a:p>
        </p:txBody>
      </p:sp>
      <p:sp>
        <p:nvSpPr>
          <p:cNvPr id="4" name="Content Placeholder 3"/>
          <p:cNvSpPr>
            <a:spLocks noGrp="1"/>
          </p:cNvSpPr>
          <p:nvPr>
            <p:ph idx="1"/>
          </p:nvPr>
        </p:nvSpPr>
        <p:spPr>
          <a:xfrm>
            <a:off x="457200" y="1066800"/>
            <a:ext cx="8229600" cy="5715000"/>
          </a:xfrm>
        </p:spPr>
        <p:txBody>
          <a:bodyPr>
            <a:normAutofit/>
          </a:bodyPr>
          <a:lstStyle/>
          <a:p>
            <a:pPr marL="0" indent="0">
              <a:spcBef>
                <a:spcPts val="0"/>
              </a:spcBef>
              <a:buNone/>
            </a:pPr>
            <a:r>
              <a:rPr lang="en-US" sz="2800" dirty="0" smtClean="0">
                <a:latin typeface="Book Antiqua" pitchFamily="18" charset="0"/>
              </a:rPr>
              <a:t>Some proteins following synthesis undergo covalent modifications other </a:t>
            </a:r>
            <a:r>
              <a:rPr lang="en-US" sz="2800" dirty="0" smtClean="0">
                <a:latin typeface="Book Antiqua" pitchFamily="18" charset="0"/>
              </a:rPr>
              <a:t>than </a:t>
            </a:r>
            <a:r>
              <a:rPr lang="en-US" sz="2800" dirty="0" smtClean="0">
                <a:latin typeface="Book Antiqua" pitchFamily="18" charset="0"/>
              </a:rPr>
              <a:t>cleavage, which affects their activity.</a:t>
            </a:r>
          </a:p>
          <a:p>
            <a:pPr lvl="1">
              <a:spcBef>
                <a:spcPts val="0"/>
              </a:spcBef>
              <a:buFont typeface="Wingdings" pitchFamily="2" charset="2"/>
              <a:buChar char="§"/>
            </a:pPr>
            <a:r>
              <a:rPr lang="en-US" sz="2400" dirty="0" smtClean="0">
                <a:latin typeface="Book Antiqua" pitchFamily="18" charset="0"/>
              </a:rPr>
              <a:t>An example of this is the addition or removal of a phosphate group</a:t>
            </a: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36209870"/>
              </p:ext>
            </p:extLst>
          </p:nvPr>
        </p:nvGraphicFramePr>
        <p:xfrm>
          <a:off x="533400" y="3326784"/>
          <a:ext cx="8094588" cy="1550016"/>
        </p:xfrm>
        <a:graphic>
          <a:graphicData uri="http://schemas.openxmlformats.org/presentationml/2006/ole">
            <mc:AlternateContent xmlns:mc="http://schemas.openxmlformats.org/markup-compatibility/2006">
              <mc:Choice xmlns:v="urn:schemas-microsoft-com:vml" Requires="v">
                <p:oleObj spid="_x0000_s7188" name="CS ChemDraw Drawing" r:id="rId3" imgW="5396392" imgH="1033344" progId="ChemDraw.Document.6.0">
                  <p:embed/>
                </p:oleObj>
              </mc:Choice>
              <mc:Fallback>
                <p:oleObj name="CS ChemDraw Drawing" r:id="rId3" imgW="5396392" imgH="1033344" progId="ChemDraw.Document.6.0">
                  <p:embed/>
                  <p:pic>
                    <p:nvPicPr>
                      <p:cNvPr id="0" name=""/>
                      <p:cNvPicPr/>
                      <p:nvPr/>
                    </p:nvPicPr>
                    <p:blipFill>
                      <a:blip r:embed="rId4"/>
                      <a:stretch>
                        <a:fillRect/>
                      </a:stretch>
                    </p:blipFill>
                    <p:spPr>
                      <a:xfrm>
                        <a:off x="533400" y="3326784"/>
                        <a:ext cx="8094588" cy="1550016"/>
                      </a:xfrm>
                      <a:prstGeom prst="rect">
                        <a:avLst/>
                      </a:prstGeom>
                    </p:spPr>
                  </p:pic>
                </p:oleObj>
              </mc:Fallback>
            </mc:AlternateContent>
          </a:graphicData>
        </a:graphic>
      </p:graphicFrame>
      <p:sp>
        <p:nvSpPr>
          <p:cNvPr id="7" name="Rectangle 6"/>
          <p:cNvSpPr/>
          <p:nvPr/>
        </p:nvSpPr>
        <p:spPr>
          <a:xfrm>
            <a:off x="4419600" y="3424535"/>
            <a:ext cx="2178802" cy="461665"/>
          </a:xfrm>
          <a:prstGeom prst="rect">
            <a:avLst/>
          </a:prstGeom>
        </p:spPr>
        <p:txBody>
          <a:bodyPr wrap="none">
            <a:spAutoFit/>
          </a:bodyPr>
          <a:lstStyle/>
          <a:p>
            <a:r>
              <a:rPr lang="en-US" sz="2400" dirty="0" smtClean="0">
                <a:latin typeface="Book Antiqua" pitchFamily="18" charset="0"/>
              </a:rPr>
              <a:t>Protein Kinase</a:t>
            </a:r>
            <a:endParaRPr lang="en-US" sz="2400" dirty="0">
              <a:latin typeface="Book Antiqua" pitchFamily="18" charset="0"/>
            </a:endParaRPr>
          </a:p>
        </p:txBody>
      </p:sp>
      <p:sp>
        <p:nvSpPr>
          <p:cNvPr id="8" name="Rectangle 7"/>
          <p:cNvSpPr/>
          <p:nvPr/>
        </p:nvSpPr>
        <p:spPr>
          <a:xfrm>
            <a:off x="4117517" y="4262735"/>
            <a:ext cx="2969083" cy="461665"/>
          </a:xfrm>
          <a:prstGeom prst="rect">
            <a:avLst/>
          </a:prstGeom>
        </p:spPr>
        <p:txBody>
          <a:bodyPr wrap="none">
            <a:spAutoFit/>
          </a:bodyPr>
          <a:lstStyle/>
          <a:p>
            <a:r>
              <a:rPr lang="en-US" sz="2400" dirty="0" smtClean="0">
                <a:latin typeface="Book Antiqua" pitchFamily="18" charset="0"/>
              </a:rPr>
              <a:t>Protein Phosphatase</a:t>
            </a:r>
            <a:endParaRPr lang="en-US" sz="2400" dirty="0">
              <a:latin typeface="Book Antiqua" pitchFamily="18" charset="0"/>
            </a:endParaRPr>
          </a:p>
        </p:txBody>
      </p:sp>
      <p:sp>
        <p:nvSpPr>
          <p:cNvPr id="9" name="Rectangle 8"/>
          <p:cNvSpPr/>
          <p:nvPr/>
        </p:nvSpPr>
        <p:spPr>
          <a:xfrm>
            <a:off x="457200" y="4800600"/>
            <a:ext cx="3275256" cy="523220"/>
          </a:xfrm>
          <a:prstGeom prst="rect">
            <a:avLst/>
          </a:prstGeom>
        </p:spPr>
        <p:txBody>
          <a:bodyPr wrap="none">
            <a:spAutoFit/>
          </a:bodyPr>
          <a:lstStyle/>
          <a:p>
            <a:r>
              <a:rPr lang="en-US" sz="2800" dirty="0" smtClean="0">
                <a:latin typeface="Book Antiqua" pitchFamily="18" charset="0"/>
              </a:rPr>
              <a:t>E-OH: </a:t>
            </a:r>
            <a:r>
              <a:rPr lang="en-US" sz="2800" dirty="0" err="1" smtClean="0">
                <a:latin typeface="Book Antiqua" pitchFamily="18" charset="0"/>
              </a:rPr>
              <a:t>Ser</a:t>
            </a:r>
            <a:r>
              <a:rPr lang="en-US" sz="2800" dirty="0" smtClean="0">
                <a:latin typeface="Book Antiqua" pitchFamily="18" charset="0"/>
              </a:rPr>
              <a:t>, </a:t>
            </a:r>
            <a:r>
              <a:rPr lang="en-US" sz="2800" dirty="0" err="1" smtClean="0">
                <a:latin typeface="Book Antiqua" pitchFamily="18" charset="0"/>
              </a:rPr>
              <a:t>Thr</a:t>
            </a:r>
            <a:r>
              <a:rPr lang="en-US" sz="2800" dirty="0" smtClean="0">
                <a:latin typeface="Book Antiqua" pitchFamily="18" charset="0"/>
              </a:rPr>
              <a:t>, Tyr</a:t>
            </a:r>
            <a:endParaRPr lang="en-US" sz="2800" dirty="0">
              <a:latin typeface="Book Antiqua" pitchFamily="18" charset="0"/>
            </a:endParaRPr>
          </a:p>
        </p:txBody>
      </p:sp>
    </p:spTree>
    <p:extLst>
      <p:ext uri="{BB962C8B-B14F-4D97-AF65-F5344CB8AC3E}">
        <p14:creationId xmlns:p14="http://schemas.microsoft.com/office/powerpoint/2010/main" val="4193533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B948D0-8D64-4A9A-84D6-207D314734C6}" type="slidenum">
              <a:rPr lang="en-US" smtClean="0"/>
              <a:t>50</a:t>
            </a:fld>
            <a:endParaRPr lang="en-US"/>
          </a:p>
        </p:txBody>
      </p:sp>
      <p:sp>
        <p:nvSpPr>
          <p:cNvPr id="5" name="Title 1"/>
          <p:cNvSpPr txBox="1">
            <a:spLocks/>
          </p:cNvSpPr>
          <p:nvPr/>
        </p:nvSpPr>
        <p:spPr>
          <a:xfrm>
            <a:off x="457200" y="274638"/>
            <a:ext cx="8229600" cy="639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err="1" smtClean="0">
                <a:latin typeface="Book Antiqua" pitchFamily="18" charset="0"/>
              </a:rPr>
              <a:t>Sistema</a:t>
            </a:r>
            <a:r>
              <a:rPr lang="en-US" sz="2800" dirty="0" smtClean="0">
                <a:latin typeface="Book Antiqua" pitchFamily="18" charset="0"/>
              </a:rPr>
              <a:t> de </a:t>
            </a:r>
            <a:r>
              <a:rPr lang="en-US" sz="2800" dirty="0" err="1" smtClean="0">
                <a:latin typeface="Book Antiqua" pitchFamily="18" charset="0"/>
              </a:rPr>
              <a:t>Bibliotecas</a:t>
            </a:r>
            <a:r>
              <a:rPr lang="en-US" sz="2800" dirty="0" smtClean="0">
                <a:latin typeface="Book Antiqua" pitchFamily="18" charset="0"/>
              </a:rPr>
              <a:t> (biblioteca.uprrp.edu)</a:t>
            </a:r>
            <a:endParaRPr lang="en-US" sz="2800" dirty="0">
              <a:latin typeface="Book Antiqua" pitchFamily="18" charset="0"/>
            </a:endParaRPr>
          </a:p>
        </p:txBody>
      </p:sp>
      <p:cxnSp>
        <p:nvCxnSpPr>
          <p:cNvPr id="6" name="Straight Connector 5"/>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75" t="17187" r="30966" b="28692"/>
          <a:stretch/>
        </p:blipFill>
        <p:spPr bwMode="auto">
          <a:xfrm>
            <a:off x="1371600" y="1066800"/>
            <a:ext cx="6523812" cy="534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1092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B948D0-8D64-4A9A-84D6-207D314734C6}" type="slidenum">
              <a:rPr lang="en-US" smtClean="0"/>
              <a:t>51</a:t>
            </a:fld>
            <a:endParaRPr lang="en-US"/>
          </a:p>
        </p:txBody>
      </p:sp>
      <p:sp>
        <p:nvSpPr>
          <p:cNvPr id="5" name="Title 1"/>
          <p:cNvSpPr txBox="1">
            <a:spLocks/>
          </p:cNvSpPr>
          <p:nvPr/>
        </p:nvSpPr>
        <p:spPr>
          <a:xfrm>
            <a:off x="457200" y="274638"/>
            <a:ext cx="8229600" cy="639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Book Antiqua" pitchFamily="18" charset="0"/>
              </a:rPr>
              <a:t>Web of Science (Find in Bases de </a:t>
            </a:r>
            <a:r>
              <a:rPr lang="en-US" sz="2800" dirty="0" err="1" smtClean="0">
                <a:latin typeface="Book Antiqua" pitchFamily="18" charset="0"/>
              </a:rPr>
              <a:t>Datos</a:t>
            </a:r>
            <a:r>
              <a:rPr lang="en-US" sz="2800" dirty="0" smtClean="0">
                <a:latin typeface="Book Antiqua" pitchFamily="18" charset="0"/>
              </a:rPr>
              <a:t> </a:t>
            </a:r>
            <a:r>
              <a:rPr lang="en-US" sz="2800" dirty="0" err="1" smtClean="0">
                <a:latin typeface="Book Antiqua" pitchFamily="18" charset="0"/>
              </a:rPr>
              <a:t>Suscritos</a:t>
            </a:r>
            <a:r>
              <a:rPr lang="en-US" sz="2800" dirty="0" smtClean="0">
                <a:latin typeface="Book Antiqua" pitchFamily="18" charset="0"/>
              </a:rPr>
              <a:t>)</a:t>
            </a:r>
            <a:endParaRPr lang="en-US" sz="2800" dirty="0">
              <a:latin typeface="Book Antiqua" pitchFamily="18" charset="0"/>
            </a:endParaRPr>
          </a:p>
        </p:txBody>
      </p:sp>
      <p:cxnSp>
        <p:nvCxnSpPr>
          <p:cNvPr id="6" name="Straight Connector 5"/>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6878" r="51329" b="21144"/>
          <a:stretch/>
        </p:blipFill>
        <p:spPr bwMode="auto">
          <a:xfrm>
            <a:off x="914400" y="1219200"/>
            <a:ext cx="7120762" cy="510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738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B948D0-8D64-4A9A-84D6-207D314734C6}" type="slidenum">
              <a:rPr lang="en-US" smtClean="0"/>
              <a:t>52</a:t>
            </a:fld>
            <a:endParaRPr lang="en-US"/>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975" r="14219" b="4786"/>
          <a:stretch/>
        </p:blipFill>
        <p:spPr bwMode="auto">
          <a:xfrm>
            <a:off x="213359" y="1447800"/>
            <a:ext cx="8785072" cy="4449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274638"/>
            <a:ext cx="8229600" cy="639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Book Antiqua" pitchFamily="18" charset="0"/>
              </a:rPr>
              <a:t>Protein Data Bank (www.rcsb.org/)</a:t>
            </a:r>
            <a:endParaRPr lang="en-US" sz="2800" dirty="0">
              <a:latin typeface="Book Antiqua" pitchFamily="18" charset="0"/>
            </a:endParaRPr>
          </a:p>
        </p:txBody>
      </p:sp>
      <p:cxnSp>
        <p:nvCxnSpPr>
          <p:cNvPr id="6" name="Straight Connector 5"/>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7803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B948D0-8D64-4A9A-84D6-207D314734C6}" type="slidenum">
              <a:rPr lang="en-US" smtClean="0"/>
              <a:t>53</a:t>
            </a:fld>
            <a:endParaRPr lang="en-US"/>
          </a:p>
        </p:txBody>
      </p:sp>
      <p:sp>
        <p:nvSpPr>
          <p:cNvPr id="5" name="Title 1"/>
          <p:cNvSpPr txBox="1">
            <a:spLocks/>
          </p:cNvSpPr>
          <p:nvPr/>
        </p:nvSpPr>
        <p:spPr>
          <a:xfrm>
            <a:off x="457200" y="274638"/>
            <a:ext cx="8229600" cy="639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Book Antiqua" pitchFamily="18" charset="0"/>
              </a:rPr>
              <a:t>Protein Data Bank (www.rcsb.org/)</a:t>
            </a:r>
            <a:endParaRPr lang="en-US" sz="2800" dirty="0">
              <a:latin typeface="Book Antiqua" pitchFamily="18" charset="0"/>
            </a:endParaRPr>
          </a:p>
        </p:txBody>
      </p:sp>
      <p:cxnSp>
        <p:nvCxnSpPr>
          <p:cNvPr id="6" name="Straight Connector 5"/>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417" r="46655" b="30825"/>
          <a:stretch/>
        </p:blipFill>
        <p:spPr bwMode="auto">
          <a:xfrm>
            <a:off x="762000" y="1371600"/>
            <a:ext cx="7804587" cy="425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444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1II. Protein Modifications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6</a:t>
            </a:fld>
            <a:endParaRPr lang="en-US">
              <a:solidFill>
                <a:schemeClr val="tx1"/>
              </a:solidFill>
            </a:endParaRPr>
          </a:p>
        </p:txBody>
      </p:sp>
      <p:sp>
        <p:nvSpPr>
          <p:cNvPr id="4" name="Content Placeholder 3"/>
          <p:cNvSpPr>
            <a:spLocks noGrp="1"/>
          </p:cNvSpPr>
          <p:nvPr>
            <p:ph idx="1"/>
          </p:nvPr>
        </p:nvSpPr>
        <p:spPr>
          <a:xfrm>
            <a:off x="457200" y="1066800"/>
            <a:ext cx="8229600" cy="5715000"/>
          </a:xfrm>
        </p:spPr>
        <p:txBody>
          <a:bodyPr>
            <a:normAutofit/>
          </a:bodyPr>
          <a:lstStyle/>
          <a:p>
            <a:pPr marL="0" indent="0">
              <a:spcBef>
                <a:spcPts val="0"/>
              </a:spcBef>
              <a:buNone/>
            </a:pPr>
            <a:r>
              <a:rPr lang="en-US" sz="2800" dirty="0" smtClean="0">
                <a:latin typeface="Book Antiqua" pitchFamily="18" charset="0"/>
              </a:rPr>
              <a:t>The covalent modification may affect catalysis.</a:t>
            </a:r>
          </a:p>
          <a:p>
            <a:pPr marL="0" indent="0">
              <a:spcBef>
                <a:spcPts val="0"/>
              </a:spcBef>
              <a:buNone/>
            </a:pPr>
            <a:endParaRPr lang="en-US" sz="2800" dirty="0">
              <a:latin typeface="Book Antiqua" pitchFamily="18" charset="0"/>
            </a:endParaRPr>
          </a:p>
          <a:p>
            <a:pPr marL="514350" indent="-514350">
              <a:spcBef>
                <a:spcPts val="0"/>
              </a:spcBef>
              <a:buAutoNum type="alphaUcPeriod"/>
            </a:pPr>
            <a:r>
              <a:rPr lang="en-US" sz="2800" dirty="0" smtClean="0">
                <a:latin typeface="Book Antiqua" pitchFamily="18" charset="0"/>
              </a:rPr>
              <a:t>By </a:t>
            </a:r>
            <a:r>
              <a:rPr lang="en-US" sz="2800" dirty="0" smtClean="0">
                <a:latin typeface="Book Antiqua" pitchFamily="18" charset="0"/>
              </a:rPr>
              <a:t>allowing the protein to adopt a conformation that may make it more or less </a:t>
            </a:r>
            <a:r>
              <a:rPr lang="en-US" sz="2800" dirty="0" smtClean="0">
                <a:latin typeface="Book Antiqua" pitchFamily="18" charset="0"/>
              </a:rPr>
              <a:t>active</a:t>
            </a:r>
          </a:p>
          <a:p>
            <a:pPr marL="514350" indent="-514350">
              <a:spcBef>
                <a:spcPts val="0"/>
              </a:spcBef>
              <a:buAutoNum type="alphaUcPeriod"/>
            </a:pPr>
            <a:endParaRPr lang="en-US" sz="2800" dirty="0" smtClean="0">
              <a:latin typeface="Book Antiqua" pitchFamily="18" charset="0"/>
            </a:endParaRPr>
          </a:p>
          <a:p>
            <a:pPr marL="514350" indent="-514350">
              <a:spcBef>
                <a:spcPts val="0"/>
              </a:spcBef>
              <a:buAutoNum type="alphaUcPeriod"/>
            </a:pPr>
            <a:r>
              <a:rPr lang="en-US" sz="2800" dirty="0" smtClean="0">
                <a:latin typeface="Book Antiqua" pitchFamily="18" charset="0"/>
              </a:rPr>
              <a:t>By </a:t>
            </a:r>
            <a:r>
              <a:rPr lang="en-US" sz="2800" dirty="0" smtClean="0">
                <a:latin typeface="Book Antiqua" pitchFamily="18" charset="0"/>
              </a:rPr>
              <a:t>altering substrate-binding affinity</a:t>
            </a:r>
          </a:p>
          <a:p>
            <a:pPr lvl="1">
              <a:spcBef>
                <a:spcPts val="0"/>
              </a:spcBef>
              <a:buFont typeface="Wingdings" pitchFamily="2" charset="2"/>
              <a:buChar char="§"/>
            </a:pPr>
            <a:r>
              <a:rPr lang="en-US" dirty="0" smtClean="0">
                <a:latin typeface="Book Antiqua" pitchFamily="18" charset="0"/>
              </a:rPr>
              <a:t>The binding of phosphate, a negatively charged molecule, could create electrostatic repulsion for a negatively charge substrate</a:t>
            </a:r>
          </a:p>
          <a:p>
            <a:pPr lvl="1">
              <a:spcBef>
                <a:spcPts val="0"/>
              </a:spcBef>
              <a:buFont typeface="Wingdings" pitchFamily="2" charset="2"/>
              <a:buChar char="§"/>
            </a:pPr>
            <a:endParaRPr lang="en-US" sz="2400" dirty="0" smtClean="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p:txBody>
      </p:sp>
    </p:spTree>
    <p:extLst>
      <p:ext uri="{BB962C8B-B14F-4D97-AF65-F5344CB8AC3E}">
        <p14:creationId xmlns:p14="http://schemas.microsoft.com/office/powerpoint/2010/main" val="2118994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1III. Subunit </a:t>
            </a:r>
            <a:r>
              <a:rPr lang="en-US" sz="2800" dirty="0" err="1" smtClean="0">
                <a:latin typeface="Book Antiqua" pitchFamily="18" charset="0"/>
              </a:rPr>
              <a:t>Cooperativity</a:t>
            </a:r>
            <a:r>
              <a:rPr lang="en-US" sz="2800" dirty="0" smtClean="0">
                <a:latin typeface="Book Antiqua" pitchFamily="18" charset="0"/>
              </a:rPr>
              <a:t> and Modulators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7</a:t>
            </a:fld>
            <a:endParaRPr lang="en-US">
              <a:solidFill>
                <a:schemeClr val="tx1"/>
              </a:solidFill>
            </a:endParaRPr>
          </a:p>
        </p:txBody>
      </p:sp>
      <p:sp>
        <p:nvSpPr>
          <p:cNvPr id="4" name="Content Placeholder 3"/>
          <p:cNvSpPr>
            <a:spLocks noGrp="1"/>
          </p:cNvSpPr>
          <p:nvPr>
            <p:ph idx="1"/>
          </p:nvPr>
        </p:nvSpPr>
        <p:spPr>
          <a:xfrm>
            <a:off x="457200" y="1066800"/>
            <a:ext cx="8229600" cy="5715000"/>
          </a:xfrm>
        </p:spPr>
        <p:txBody>
          <a:bodyPr>
            <a:normAutofit/>
          </a:bodyPr>
          <a:lstStyle/>
          <a:p>
            <a:pPr marL="0" indent="0">
              <a:spcBef>
                <a:spcPts val="0"/>
              </a:spcBef>
              <a:buNone/>
            </a:pPr>
            <a:r>
              <a:rPr lang="en-US" sz="2800" dirty="0" smtClean="0">
                <a:latin typeface="Book Antiqua" pitchFamily="18" charset="0"/>
              </a:rPr>
              <a:t>Several enzymes are </a:t>
            </a:r>
            <a:r>
              <a:rPr lang="en-US" sz="2800" dirty="0" err="1" smtClean="0">
                <a:latin typeface="Book Antiqua" pitchFamily="18" charset="0"/>
              </a:rPr>
              <a:t>multimeric</a:t>
            </a:r>
            <a:r>
              <a:rPr lang="en-US" sz="2800" dirty="0" smtClean="0">
                <a:latin typeface="Book Antiqua" pitchFamily="18" charset="0"/>
              </a:rPr>
              <a:t> and their subunits engage in </a:t>
            </a:r>
            <a:r>
              <a:rPr lang="en-US" sz="2800" dirty="0" err="1" smtClean="0">
                <a:latin typeface="Book Antiqua" pitchFamily="18" charset="0"/>
              </a:rPr>
              <a:t>cooperativity</a:t>
            </a:r>
            <a:r>
              <a:rPr lang="en-US" sz="2800" dirty="0" smtClean="0">
                <a:latin typeface="Book Antiqua" pitchFamily="18" charset="0"/>
              </a:rPr>
              <a:t> (similar to hemoglobin binding of O</a:t>
            </a:r>
            <a:r>
              <a:rPr lang="en-US" sz="2800" baseline="-25000" dirty="0" smtClean="0">
                <a:latin typeface="Book Antiqua" pitchFamily="18" charset="0"/>
              </a:rPr>
              <a:t>2</a:t>
            </a:r>
            <a:r>
              <a:rPr lang="en-US" sz="2800" dirty="0" smtClean="0">
                <a:latin typeface="Book Antiqua" pitchFamily="18" charset="0"/>
              </a:rPr>
              <a:t>) in terms of their catalytic function.</a:t>
            </a:r>
          </a:p>
          <a:p>
            <a:pPr marL="0" indent="0">
              <a:spcBef>
                <a:spcPts val="0"/>
              </a:spcBef>
              <a:buNone/>
            </a:pPr>
            <a:endParaRPr lang="en-US" sz="2800" dirty="0" smtClean="0">
              <a:latin typeface="Book Antiqua" pitchFamily="18" charset="0"/>
            </a:endParaRPr>
          </a:p>
          <a:p>
            <a:pPr lvl="1">
              <a:spcBef>
                <a:spcPts val="0"/>
              </a:spcBef>
              <a:buFont typeface="Wingdings" pitchFamily="2" charset="2"/>
              <a:buChar char="§"/>
            </a:pPr>
            <a:r>
              <a:rPr lang="en-US" dirty="0" smtClean="0">
                <a:latin typeface="Book Antiqua" pitchFamily="18" charset="0"/>
              </a:rPr>
              <a:t>These enzymes are generally called </a:t>
            </a:r>
            <a:r>
              <a:rPr lang="en-US" b="1" dirty="0" smtClean="0">
                <a:latin typeface="Book Antiqua" pitchFamily="18" charset="0"/>
              </a:rPr>
              <a:t>allosteric enzymes</a:t>
            </a:r>
            <a:r>
              <a:rPr lang="en-US" dirty="0" smtClean="0">
                <a:latin typeface="Book Antiqua" pitchFamily="18" charset="0"/>
              </a:rPr>
              <a:t> because they function through reversible, </a:t>
            </a:r>
            <a:r>
              <a:rPr lang="en-US" dirty="0" err="1" smtClean="0">
                <a:latin typeface="Book Antiqua" pitchFamily="18" charset="0"/>
              </a:rPr>
              <a:t>noncovalent</a:t>
            </a:r>
            <a:r>
              <a:rPr lang="en-US" dirty="0" smtClean="0">
                <a:latin typeface="Book Antiqua" pitchFamily="18" charset="0"/>
              </a:rPr>
              <a:t> binding of regulatory compounds called </a:t>
            </a:r>
            <a:r>
              <a:rPr lang="en-US" b="1" dirty="0" smtClean="0">
                <a:latin typeface="Book Antiqua" pitchFamily="18" charset="0"/>
              </a:rPr>
              <a:t>allosteric modulators</a:t>
            </a:r>
            <a:r>
              <a:rPr lang="en-US" dirty="0" smtClean="0">
                <a:latin typeface="Book Antiqua" pitchFamily="18" charset="0"/>
              </a:rPr>
              <a:t>.</a:t>
            </a:r>
          </a:p>
          <a:p>
            <a:pPr lvl="1">
              <a:spcBef>
                <a:spcPts val="0"/>
              </a:spcBef>
              <a:buFont typeface="Wingdings" pitchFamily="2" charset="2"/>
              <a:buChar char="§"/>
            </a:pPr>
            <a:endParaRPr lang="en-US" dirty="0" smtClean="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a:p>
            <a:pPr marL="0" indent="0">
              <a:spcBef>
                <a:spcPts val="0"/>
              </a:spcBef>
              <a:buNone/>
            </a:pPr>
            <a:endParaRPr lang="en-US" sz="2800" dirty="0">
              <a:latin typeface="Book Antiqua" pitchFamily="18" charset="0"/>
            </a:endParaRPr>
          </a:p>
        </p:txBody>
      </p:sp>
    </p:spTree>
    <p:extLst>
      <p:ext uri="{BB962C8B-B14F-4D97-AF65-F5344CB8AC3E}">
        <p14:creationId xmlns:p14="http://schemas.microsoft.com/office/powerpoint/2010/main" val="2021117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1III. Subunit </a:t>
            </a:r>
            <a:r>
              <a:rPr lang="en-US" sz="2800" dirty="0" err="1" smtClean="0">
                <a:latin typeface="Book Antiqua" pitchFamily="18" charset="0"/>
              </a:rPr>
              <a:t>Cooperativity</a:t>
            </a:r>
            <a:r>
              <a:rPr lang="en-US" sz="2800" dirty="0" smtClean="0">
                <a:latin typeface="Book Antiqua" pitchFamily="18" charset="0"/>
              </a:rPr>
              <a:t> and Modulators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8</a:t>
            </a:fld>
            <a:endParaRPr lang="en-US">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13" y="1219200"/>
            <a:ext cx="482917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7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1III. Subunit </a:t>
            </a:r>
            <a:r>
              <a:rPr lang="en-US" sz="2800" dirty="0" err="1" smtClean="0">
                <a:latin typeface="Book Antiqua" pitchFamily="18" charset="0"/>
              </a:rPr>
              <a:t>Cooperativity</a:t>
            </a:r>
            <a:r>
              <a:rPr lang="en-US" sz="2800" dirty="0" smtClean="0">
                <a:latin typeface="Book Antiqua" pitchFamily="18" charset="0"/>
              </a:rPr>
              <a:t> and Modulators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9</a:t>
            </a:fld>
            <a:endParaRPr lang="en-US">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07920"/>
            <a:ext cx="5638800" cy="445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1066800"/>
            <a:ext cx="8534400" cy="1292662"/>
          </a:xfrm>
          <a:prstGeom prst="rect">
            <a:avLst/>
          </a:prstGeom>
          <a:noFill/>
        </p:spPr>
        <p:txBody>
          <a:bodyPr wrap="square" rtlCol="0">
            <a:spAutoFit/>
          </a:bodyPr>
          <a:lstStyle/>
          <a:p>
            <a:r>
              <a:rPr lang="en-US" sz="2600" dirty="0" smtClean="0">
                <a:latin typeface="Book Antiqua" pitchFamily="18" charset="0"/>
              </a:rPr>
              <a:t>Sigmoidal kinetic behavior is indicative of subunit </a:t>
            </a:r>
            <a:r>
              <a:rPr lang="en-US" sz="2600" dirty="0" err="1" smtClean="0">
                <a:latin typeface="Book Antiqua" pitchFamily="18" charset="0"/>
              </a:rPr>
              <a:t>cooperativity</a:t>
            </a:r>
            <a:r>
              <a:rPr lang="en-US" sz="2600" dirty="0" smtClean="0">
                <a:latin typeface="Book Antiqua" pitchFamily="18" charset="0"/>
              </a:rPr>
              <a:t>. This behavior is similar to hemoglobin binding of O</a:t>
            </a:r>
            <a:r>
              <a:rPr lang="en-US" sz="2600" baseline="-25000" dirty="0" smtClean="0">
                <a:latin typeface="Book Antiqua" pitchFamily="18" charset="0"/>
              </a:rPr>
              <a:t>2.</a:t>
            </a:r>
            <a:endParaRPr lang="en-US" sz="2600" dirty="0">
              <a:latin typeface="Book Antiqua" pitchFamily="18" charset="0"/>
            </a:endParaRPr>
          </a:p>
        </p:txBody>
      </p:sp>
    </p:spTree>
    <p:extLst>
      <p:ext uri="{BB962C8B-B14F-4D97-AF65-F5344CB8AC3E}">
        <p14:creationId xmlns:p14="http://schemas.microsoft.com/office/powerpoint/2010/main" val="1866299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8176</TotalTime>
  <Words>2014</Words>
  <Application>Microsoft Office PowerPoint</Application>
  <PresentationFormat>On-screen Show (4:3)</PresentationFormat>
  <Paragraphs>417</Paragraphs>
  <Slides>53</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56" baseType="lpstr">
      <vt:lpstr>Office Theme</vt:lpstr>
      <vt:lpstr>Default Design</vt:lpstr>
      <vt:lpstr>CS ChemDraw Drawing</vt:lpstr>
      <vt:lpstr>PowerPoint Presentation</vt:lpstr>
      <vt:lpstr>1. Factors that affect Enzyme Activity</vt:lpstr>
      <vt:lpstr>1I. Proteolytic Activation</vt:lpstr>
      <vt:lpstr>1I. Proteolytic Activation</vt:lpstr>
      <vt:lpstr>1II. Protein Modifications</vt:lpstr>
      <vt:lpstr>1II. Protein Modifications</vt:lpstr>
      <vt:lpstr>1III. Subunit Cooperativity and Modulators</vt:lpstr>
      <vt:lpstr>1III. Subunit Cooperativity and Modulators</vt:lpstr>
      <vt:lpstr>1III. Subunit Cooperativity and Modulators</vt:lpstr>
      <vt:lpstr>1III. Subunit Cooperativity and Modulators</vt:lpstr>
      <vt:lpstr>1IV. pH Effect</vt:lpstr>
      <vt:lpstr>1IV. pH Effect</vt:lpstr>
      <vt:lpstr>1IV. pH Effect</vt:lpstr>
      <vt:lpstr>2. Understanding Enzyme Mechanism</vt:lpstr>
      <vt:lpstr>2. Understanding Enzyme Mechanism</vt:lpstr>
      <vt:lpstr>PowerPoint Presentation</vt:lpstr>
      <vt:lpstr>1. Chymotrypsin</vt:lpstr>
      <vt:lpstr>2. Chymotrypsin Protein Structure</vt:lpstr>
      <vt:lpstr>2I. Active Site of Chymotrypsin with Substrate</vt:lpstr>
      <vt:lpstr>3. Chymotrypsin Mechanism</vt:lpstr>
      <vt:lpstr>3. Chymotrypsin Mechanism</vt:lpstr>
      <vt:lpstr>3. Chymotrypsin Mechanism</vt:lpstr>
      <vt:lpstr>3. Chymotrypsin Mechanism</vt:lpstr>
      <vt:lpstr>3. Chymotrypsin Mechanism</vt:lpstr>
      <vt:lpstr>3. Chymotrypsin Mechanism</vt:lpstr>
      <vt:lpstr>3. Chymotrypsin Mechanism</vt:lpstr>
      <vt:lpstr>3. Chymotrypsin Mechanism</vt:lpstr>
      <vt:lpstr>3. Chymotrypsin Mechanism</vt:lpstr>
      <vt:lpstr>4. Evidence for Chymotrypsin Mechanism</vt:lpstr>
      <vt:lpstr>4. Evidence for Chymotrypsin Mechanism</vt:lpstr>
      <vt:lpstr>4. Evidence for Chymotrypsin Mechanism</vt:lpstr>
      <vt:lpstr>The Mechanism of Transferrin Mediated Iron Delivery to Cells</vt:lpstr>
      <vt:lpstr>Iron Facts</vt:lpstr>
      <vt:lpstr>Iron Facts</vt:lpstr>
      <vt:lpstr>The Problem with Free Fe in the Body</vt:lpstr>
      <vt:lpstr>Iron-Bound Biomolecules are Important to the Body</vt:lpstr>
      <vt:lpstr>Iron Uptake</vt:lpstr>
      <vt:lpstr>Iron Related Diseases</vt:lpstr>
      <vt:lpstr>Iron Containing Proteins</vt:lpstr>
      <vt:lpstr>Transferrin Family</vt:lpstr>
      <vt:lpstr>Human Serum Transferrin</vt:lpstr>
      <vt:lpstr>TF binds Two Fe(III) Ions</vt:lpstr>
      <vt:lpstr>Fe(III) Binding Stabilizes TF</vt:lpstr>
      <vt:lpstr>Transferrin Receptor (TFR) Transports Fe2TF into Cells</vt:lpstr>
      <vt:lpstr>PowerPoint Presentation</vt:lpstr>
      <vt:lpstr>PowerPoint Presentation</vt:lpstr>
      <vt:lpstr>PowerPoint Presentation</vt:lpstr>
      <vt:lpstr>Transport of Fe from Transferrin to Hemoglobin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atinoco9278</dc:creator>
  <cp:lastModifiedBy>atinoco9278</cp:lastModifiedBy>
  <cp:revision>309</cp:revision>
  <dcterms:created xsi:type="dcterms:W3CDTF">2012-12-24T03:15:39Z</dcterms:created>
  <dcterms:modified xsi:type="dcterms:W3CDTF">2013-02-21T14:07:32Z</dcterms:modified>
</cp:coreProperties>
</file>