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69" r:id="rId2"/>
    <p:sldId id="268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</p:sldIdLst>
  <p:sldSz cx="14630400" cy="8229600"/>
  <p:notesSz cx="6858000" cy="9144000"/>
  <p:defaultTextStyle>
    <a:defPPr>
      <a:defRPr lang="en-US"/>
    </a:defPPr>
    <a:lvl1pPr marL="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26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120" y="-845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61401-E481-4B7B-9763-1D60BD64457B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67DAF9-42E2-4FAE-A8D6-8F554D8B0B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202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356F87-D8EB-4DD0-9DB7-48F06E9B8FEA}" type="datetimeFigureOut">
              <a:rPr lang="en-US" smtClean="0"/>
              <a:t>2/25/2013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25CC0D-0057-45AE-A8B4-560B5657F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8199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1pPr>
    <a:lvl2pPr marL="65311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2pPr>
    <a:lvl3pPr marL="1306220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3pPr>
    <a:lvl4pPr marL="195933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4pPr>
    <a:lvl5pPr marL="261244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5pPr>
    <a:lvl6pPr marL="326555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6pPr>
    <a:lvl7pPr marL="391866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7pPr>
    <a:lvl8pPr marL="4571771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8pPr>
    <a:lvl9pPr marL="5224882" algn="l" defTabSz="1306220" rtl="0" eaLnBrk="1" latinLnBrk="0" hangingPunct="1">
      <a:defRPr sz="1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fld id="{38B2A094-85B9-44D4-81AA-E9CB2A0F76AF}" type="slidenum">
              <a:rPr lang="en-US" sz="1200" smtClean="0"/>
              <a:pPr/>
              <a:t>1</a:t>
            </a:fld>
            <a:endParaRPr lang="en-US" sz="1200" smtClean="0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solidFill>
            <a:srgbClr val="FFFFFF"/>
          </a:solidFill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2556511"/>
            <a:ext cx="12435840" cy="176403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4560" y="4663440"/>
            <a:ext cx="10241280" cy="21031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531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06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59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12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655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9186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571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224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F4235-7BC6-4C7B-82F2-D1EE6A928500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75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2BE28-E52B-4931-BD96-1FC174FB752C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023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07040" y="329566"/>
            <a:ext cx="3291840" cy="702183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1520" y="329566"/>
            <a:ext cx="9631680" cy="702183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441D-4205-4A66-A79E-BFBD9BC8E88B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545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9B81A1-5021-42B7-BCCB-5BB1D9EB2441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372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701" y="5288281"/>
            <a:ext cx="12435840" cy="1634490"/>
          </a:xfrm>
        </p:spPr>
        <p:txBody>
          <a:bodyPr anchor="t"/>
          <a:lstStyle>
            <a:lvl1pPr algn="l">
              <a:defRPr sz="57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5701" y="3488056"/>
            <a:ext cx="12435840" cy="1800224"/>
          </a:xfrm>
        </p:spPr>
        <p:txBody>
          <a:bodyPr anchor="b"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65311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2pPr>
            <a:lvl3pPr marL="130622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1959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1244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6555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91866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57177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22488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7AF1E-6275-4BFA-810B-24052C90894A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65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15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437120" y="1920240"/>
            <a:ext cx="6461760" cy="5431156"/>
          </a:xfrm>
        </p:spPr>
        <p:txBody>
          <a:bodyPr/>
          <a:lstStyle>
            <a:lvl1pPr>
              <a:defRPr sz="4000"/>
            </a:lvl1pPr>
            <a:lvl2pPr>
              <a:defRPr sz="34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53BF1-9655-43EF-94EF-C4C623D429C4}" type="datetime1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481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842136"/>
            <a:ext cx="6464301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1520" y="2609850"/>
            <a:ext cx="6464301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32041" y="1842136"/>
            <a:ext cx="6466840" cy="767714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53110" indent="0">
              <a:buNone/>
              <a:defRPr sz="2900" b="1"/>
            </a:lvl2pPr>
            <a:lvl3pPr marL="1306220" indent="0">
              <a:buNone/>
              <a:defRPr sz="2600" b="1"/>
            </a:lvl3pPr>
            <a:lvl4pPr marL="1959331" indent="0">
              <a:buNone/>
              <a:defRPr sz="2300" b="1"/>
            </a:lvl4pPr>
            <a:lvl5pPr marL="2612441" indent="0">
              <a:buNone/>
              <a:defRPr sz="2300" b="1"/>
            </a:lvl5pPr>
            <a:lvl6pPr marL="3265551" indent="0">
              <a:buNone/>
              <a:defRPr sz="2300" b="1"/>
            </a:lvl6pPr>
            <a:lvl7pPr marL="3918661" indent="0">
              <a:buNone/>
              <a:defRPr sz="2300" b="1"/>
            </a:lvl7pPr>
            <a:lvl8pPr marL="4571771" indent="0">
              <a:buNone/>
              <a:defRPr sz="2300" b="1"/>
            </a:lvl8pPr>
            <a:lvl9pPr marL="5224882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32041" y="2609850"/>
            <a:ext cx="6466840" cy="4741546"/>
          </a:xfrm>
        </p:spPr>
        <p:txBody>
          <a:bodyPr/>
          <a:lstStyle>
            <a:lvl1pPr>
              <a:defRPr sz="3400"/>
            </a:lvl1pPr>
            <a:lvl2pPr>
              <a:defRPr sz="29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38EF9-F750-4113-9359-05CE6B2B52EA}" type="datetime1">
              <a:rPr lang="en-US" smtClean="0"/>
              <a:t>2/25/2013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36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CD8E9-AEA6-412A-8236-F33C81727B5E}" type="datetime1">
              <a:rPr lang="en-US" smtClean="0"/>
              <a:t>2/25/2013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14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BC9A41-CD41-4C65-97CC-6AC123F0E62C}" type="datetime1">
              <a:rPr lang="en-US" smtClean="0"/>
              <a:t>2/25/2013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058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1521" y="327660"/>
            <a:ext cx="4813301" cy="1394460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0080" y="327660"/>
            <a:ext cx="8178800" cy="7023736"/>
          </a:xfrm>
        </p:spPr>
        <p:txBody>
          <a:bodyPr/>
          <a:lstStyle>
            <a:lvl1pPr>
              <a:defRPr sz="4600"/>
            </a:lvl1pPr>
            <a:lvl2pPr>
              <a:defRPr sz="4000"/>
            </a:lvl2pPr>
            <a:lvl3pPr>
              <a:defRPr sz="34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31521" y="1722120"/>
            <a:ext cx="4813301" cy="5629276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3D096-B86B-4E87-8420-A2A0CC7E2B3D}" type="datetime1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20331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661" y="5760720"/>
            <a:ext cx="8778240" cy="680086"/>
          </a:xfrm>
        </p:spPr>
        <p:txBody>
          <a:bodyPr anchor="b"/>
          <a:lstStyle>
            <a:lvl1pPr algn="l">
              <a:defRPr sz="29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67661" y="735330"/>
            <a:ext cx="8778240" cy="4937760"/>
          </a:xfrm>
        </p:spPr>
        <p:txBody>
          <a:bodyPr/>
          <a:lstStyle>
            <a:lvl1pPr marL="0" indent="0">
              <a:buNone/>
              <a:defRPr sz="4600"/>
            </a:lvl1pPr>
            <a:lvl2pPr marL="653110" indent="0">
              <a:buNone/>
              <a:defRPr sz="4000"/>
            </a:lvl2pPr>
            <a:lvl3pPr marL="1306220" indent="0">
              <a:buNone/>
              <a:defRPr sz="3400"/>
            </a:lvl3pPr>
            <a:lvl4pPr marL="1959331" indent="0">
              <a:buNone/>
              <a:defRPr sz="2900"/>
            </a:lvl4pPr>
            <a:lvl5pPr marL="2612441" indent="0">
              <a:buNone/>
              <a:defRPr sz="2900"/>
            </a:lvl5pPr>
            <a:lvl6pPr marL="3265551" indent="0">
              <a:buNone/>
              <a:defRPr sz="2900"/>
            </a:lvl6pPr>
            <a:lvl7pPr marL="3918661" indent="0">
              <a:buNone/>
              <a:defRPr sz="2900"/>
            </a:lvl7pPr>
            <a:lvl8pPr marL="4571771" indent="0">
              <a:buNone/>
              <a:defRPr sz="2900"/>
            </a:lvl8pPr>
            <a:lvl9pPr marL="5224882" indent="0">
              <a:buNone/>
              <a:defRPr sz="29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67661" y="6440806"/>
            <a:ext cx="8778240" cy="965834"/>
          </a:xfrm>
        </p:spPr>
        <p:txBody>
          <a:bodyPr/>
          <a:lstStyle>
            <a:lvl1pPr marL="0" indent="0">
              <a:buNone/>
              <a:defRPr sz="2000"/>
            </a:lvl1pPr>
            <a:lvl2pPr marL="653110" indent="0">
              <a:buNone/>
              <a:defRPr sz="1700"/>
            </a:lvl2pPr>
            <a:lvl3pPr marL="1306220" indent="0">
              <a:buNone/>
              <a:defRPr sz="1400"/>
            </a:lvl3pPr>
            <a:lvl4pPr marL="1959331" indent="0">
              <a:buNone/>
              <a:defRPr sz="1300"/>
            </a:lvl4pPr>
            <a:lvl5pPr marL="2612441" indent="0">
              <a:buNone/>
              <a:defRPr sz="1300"/>
            </a:lvl5pPr>
            <a:lvl6pPr marL="3265551" indent="0">
              <a:buNone/>
              <a:defRPr sz="1300"/>
            </a:lvl6pPr>
            <a:lvl7pPr marL="3918661" indent="0">
              <a:buNone/>
              <a:defRPr sz="1300"/>
            </a:lvl7pPr>
            <a:lvl8pPr marL="4571771" indent="0">
              <a:buNone/>
              <a:defRPr sz="1300"/>
            </a:lvl8pPr>
            <a:lvl9pPr marL="5224882" indent="0">
              <a:buNone/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1F443-D062-4106-B790-29CFB387FE1B}" type="datetime1">
              <a:rPr lang="en-US" smtClean="0"/>
              <a:t>2/25/2013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290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31520" y="329566"/>
            <a:ext cx="13167360" cy="1371600"/>
          </a:xfrm>
          <a:prstGeom prst="rect">
            <a:avLst/>
          </a:prstGeom>
        </p:spPr>
        <p:txBody>
          <a:bodyPr vert="horz" lIns="130622" tIns="65311" rIns="130622" bIns="65311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1520" y="1920240"/>
            <a:ext cx="13167360" cy="5431156"/>
          </a:xfrm>
          <a:prstGeom prst="rect">
            <a:avLst/>
          </a:prstGeom>
        </p:spPr>
        <p:txBody>
          <a:bodyPr vert="horz" lIns="130622" tIns="65311" rIns="130622" bIns="65311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15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23EA1-70FE-4FFC-A625-40DC06360AD5}" type="datetime1">
              <a:rPr lang="en-US" smtClean="0"/>
              <a:t>2/25/2013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98720" y="7627621"/>
            <a:ext cx="46329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85120" y="7627621"/>
            <a:ext cx="3413760" cy="438150"/>
          </a:xfrm>
          <a:prstGeom prst="rect">
            <a:avLst/>
          </a:prstGeom>
        </p:spPr>
        <p:txBody>
          <a:bodyPr vert="horz" lIns="130622" tIns="65311" rIns="130622" bIns="65311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948D0-8D64-4A9A-84D6-207D314734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7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1306220" rtl="0" eaLnBrk="1" latinLnBrk="0" hangingPunct="1">
        <a:spcBef>
          <a:spcPct val="0"/>
        </a:spcBef>
        <a:buNone/>
        <a:defRPr sz="6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9833" indent="-489833" algn="l" defTabSz="1306220" rtl="0" eaLnBrk="1" latinLnBrk="0" hangingPunct="1">
        <a:spcBef>
          <a:spcPct val="20000"/>
        </a:spcBef>
        <a:buFont typeface="Arial" pitchFamily="34" charset="0"/>
        <a:buChar char="•"/>
        <a:defRPr sz="4600" kern="1200">
          <a:solidFill>
            <a:schemeClr val="tx1"/>
          </a:solidFill>
          <a:latin typeface="+mn-lt"/>
          <a:ea typeface="+mn-ea"/>
          <a:cs typeface="+mn-cs"/>
        </a:defRPr>
      </a:lvl1pPr>
      <a:lvl2pPr marL="1061304" indent="-408194" algn="l" defTabSz="1306220" rtl="0" eaLnBrk="1" latinLnBrk="0" hangingPunct="1">
        <a:spcBef>
          <a:spcPct val="20000"/>
        </a:spcBef>
        <a:buFont typeface="Arial" pitchFamily="34" charset="0"/>
        <a:buChar char="–"/>
        <a:defRPr sz="40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7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85886" indent="-326555" algn="l" defTabSz="1306220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38996" indent="-326555" algn="l" defTabSz="1306220" rtl="0" eaLnBrk="1" latinLnBrk="0" hangingPunct="1">
        <a:spcBef>
          <a:spcPct val="20000"/>
        </a:spcBef>
        <a:buFont typeface="Arial" pitchFamily="34" charset="0"/>
        <a:buChar char="»"/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10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245216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489832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551437" indent="-326555" algn="l" defTabSz="1306220" rtl="0" eaLnBrk="1" latinLnBrk="0" hangingPunct="1">
        <a:spcBef>
          <a:spcPct val="20000"/>
        </a:spcBef>
        <a:buFont typeface="Arial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5311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6220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95933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61244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26555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1866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1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224882" algn="l" defTabSz="1306220" rtl="0" eaLnBrk="1" latinLnBrk="0" hangingPunct="1"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/>
        </p:nvSpPr>
        <p:spPr bwMode="auto">
          <a:xfrm>
            <a:off x="731520" y="2011680"/>
            <a:ext cx="1304544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>
              <a:tabLst>
                <a:tab pos="2943531" algn="l"/>
              </a:tabLst>
            </a:pPr>
            <a:r>
              <a:rPr lang="en-US" sz="5300" b="1" dirty="0" smtClean="0">
                <a:latin typeface="Book Antiqua" pitchFamily="18" charset="0"/>
              </a:rPr>
              <a:t>Carbohydrates:</a:t>
            </a:r>
          </a:p>
          <a:p>
            <a:pPr algn="ctr">
              <a:tabLst>
                <a:tab pos="2943531" algn="l"/>
              </a:tabLst>
            </a:pPr>
            <a:r>
              <a:rPr lang="en-US" sz="5300" b="1" dirty="0" err="1" smtClean="0">
                <a:latin typeface="Book Antiqua" pitchFamily="18" charset="0"/>
              </a:rPr>
              <a:t>Monosaccharides</a:t>
            </a:r>
            <a:r>
              <a:rPr lang="en-US" sz="5300" b="1" dirty="0" smtClean="0">
                <a:latin typeface="Book Antiqua" pitchFamily="18" charset="0"/>
              </a:rPr>
              <a:t> and Disaccharides</a:t>
            </a:r>
            <a:endParaRPr lang="en-US" sz="5300" b="1" dirty="0">
              <a:latin typeface="Book Antiqua" pitchFamily="18" charset="0"/>
            </a:endParaRPr>
          </a:p>
          <a:p>
            <a:pPr algn="ctr">
              <a:tabLst>
                <a:tab pos="2943531" algn="l"/>
              </a:tabLst>
            </a:pPr>
            <a:endParaRPr lang="en-US" sz="5300" dirty="0">
              <a:latin typeface="Book Antiqua" pitchFamily="18" charset="0"/>
            </a:endParaRPr>
          </a:p>
          <a:p>
            <a:pPr algn="ctr">
              <a:tabLst>
                <a:tab pos="2943531" algn="l"/>
              </a:tabLst>
            </a:pPr>
            <a:r>
              <a:rPr lang="en-US" sz="5300" dirty="0">
                <a:latin typeface="Book Antiqua" pitchFamily="18" charset="0"/>
              </a:rPr>
              <a:t> </a:t>
            </a:r>
          </a:p>
        </p:txBody>
      </p:sp>
      <p:sp>
        <p:nvSpPr>
          <p:cNvPr id="2053" name="Line 6"/>
          <p:cNvSpPr>
            <a:spLocks noChangeShapeType="1"/>
          </p:cNvSpPr>
          <p:nvPr/>
        </p:nvSpPr>
        <p:spPr bwMode="auto">
          <a:xfrm>
            <a:off x="975360" y="640080"/>
            <a:ext cx="126085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2054" name="Line 7"/>
          <p:cNvSpPr>
            <a:spLocks noChangeShapeType="1"/>
          </p:cNvSpPr>
          <p:nvPr/>
        </p:nvSpPr>
        <p:spPr bwMode="auto">
          <a:xfrm>
            <a:off x="975360" y="4415790"/>
            <a:ext cx="1260856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130622" tIns="65311" rIns="130622" bIns="65311" anchor="ctr"/>
          <a:lstStyle/>
          <a:p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/>
        </p:nvSpPr>
        <p:spPr bwMode="auto">
          <a:xfrm>
            <a:off x="731520" y="5394960"/>
            <a:ext cx="13045440" cy="914400"/>
          </a:xfrm>
          <a:prstGeom prst="rect">
            <a:avLst/>
          </a:prstGeom>
          <a:noFill/>
          <a:ln>
            <a:noFill/>
          </a:ln>
          <a:effectLst>
            <a:outerShdw dist="12700" dir="2700000" algn="ctr" rotWithShape="0">
              <a:schemeClr val="tx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30622" tIns="65311" rIns="130622" bIns="65311"/>
          <a:lstStyle/>
          <a:p>
            <a:pPr algn="ctr">
              <a:tabLst>
                <a:tab pos="2943531" algn="l"/>
              </a:tabLst>
            </a:pPr>
            <a:r>
              <a:rPr lang="en-US" sz="2900" dirty="0">
                <a:latin typeface="Book Antiqua" pitchFamily="18" charset="0"/>
              </a:rPr>
              <a:t>Chapter </a:t>
            </a:r>
            <a:r>
              <a:rPr lang="en-US" sz="2900" dirty="0" smtClean="0">
                <a:latin typeface="Book Antiqua" pitchFamily="18" charset="0"/>
              </a:rPr>
              <a:t>7 </a:t>
            </a:r>
            <a:r>
              <a:rPr lang="en-US" sz="2900" dirty="0">
                <a:latin typeface="Book Antiqua" pitchFamily="18" charset="0"/>
              </a:rPr>
              <a:t>(Page </a:t>
            </a:r>
            <a:r>
              <a:rPr lang="en-US" sz="2900" dirty="0" smtClean="0">
                <a:latin typeface="Book Antiqua" pitchFamily="18" charset="0"/>
              </a:rPr>
              <a:t>238-247)</a:t>
            </a:r>
            <a:endParaRPr lang="en-US" sz="2900" dirty="0">
              <a:latin typeface="Book Antiqua" pitchFamily="18" charset="0"/>
            </a:endParaRPr>
          </a:p>
          <a:p>
            <a:pPr algn="ctr">
              <a:tabLst>
                <a:tab pos="2943531" algn="l"/>
              </a:tabLst>
            </a:pPr>
            <a:endParaRPr lang="en-US" sz="2900" dirty="0">
              <a:latin typeface="Book Antiqua" pitchFamily="18" charset="0"/>
            </a:endParaRPr>
          </a:p>
          <a:p>
            <a:pPr algn="ctr">
              <a:tabLst>
                <a:tab pos="2943531" algn="l"/>
              </a:tabLst>
            </a:pPr>
            <a:r>
              <a:rPr lang="en-US" sz="2900" dirty="0">
                <a:latin typeface="Book Antiqua" pitchFamily="18" charset="0"/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z="2600" smtClean="0">
                <a:solidFill>
                  <a:schemeClr val="tx1"/>
                </a:solidFill>
                <a:latin typeface="Book Antiqua" pitchFamily="18" charset="0"/>
              </a:rPr>
              <a:t>1</a:t>
            </a:fld>
            <a:endParaRPr lang="en-US" sz="2600" dirty="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34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Carbon oxidation to a carboxyl group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z="2600" smtClean="0">
                <a:solidFill>
                  <a:schemeClr val="tx1"/>
                </a:solidFill>
                <a:latin typeface="Book Antiqua" pitchFamily="18" charset="0"/>
              </a:rPr>
              <a:t>10</a:t>
            </a:fld>
            <a:endParaRPr lang="en-US" sz="260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" t="62555" b="7027"/>
          <a:stretch/>
        </p:blipFill>
        <p:spPr bwMode="auto">
          <a:xfrm>
            <a:off x="330481" y="2228907"/>
            <a:ext cx="13995119" cy="37908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84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Monosaccharide Abbreviations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z="2600" smtClean="0">
                <a:solidFill>
                  <a:schemeClr val="tx1"/>
                </a:solidFill>
                <a:latin typeface="Book Antiqua" pitchFamily="18" charset="0"/>
              </a:rPr>
              <a:t>11</a:t>
            </a:fld>
            <a:endParaRPr lang="en-US" sz="260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12329160" cy="6339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8134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err="1" smtClean="0">
                <a:latin typeface="Book Antiqua" pitchFamily="18" charset="0"/>
              </a:rPr>
              <a:t>Epimers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z="2600" smtClean="0">
                <a:solidFill>
                  <a:schemeClr val="tx1"/>
                </a:solidFill>
                <a:latin typeface="Book Antiqua" pitchFamily="18" charset="0"/>
              </a:rPr>
              <a:t>2</a:t>
            </a:fld>
            <a:endParaRPr lang="en-US" sz="260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91"/>
          <a:stretch/>
        </p:blipFill>
        <p:spPr bwMode="auto">
          <a:xfrm>
            <a:off x="1524000" y="1676400"/>
            <a:ext cx="11948160" cy="6220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96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24" b="8319"/>
          <a:stretch/>
        </p:blipFill>
        <p:spPr bwMode="auto">
          <a:xfrm>
            <a:off x="1524000" y="1412612"/>
            <a:ext cx="11948160" cy="681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D-Aldoses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z="2600" smtClean="0">
                <a:solidFill>
                  <a:schemeClr val="tx1"/>
                </a:solidFill>
                <a:latin typeface="Book Antiqua" pitchFamily="18" charset="0"/>
              </a:rPr>
              <a:t>3</a:t>
            </a:fld>
            <a:endParaRPr lang="en-US" sz="2600">
              <a:solidFill>
                <a:schemeClr val="tx1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67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D-Aldoses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z="2600" smtClean="0">
                <a:solidFill>
                  <a:schemeClr val="tx1"/>
                </a:solidFill>
                <a:latin typeface="Book Antiqua" pitchFamily="18" charset="0"/>
              </a:rPr>
              <a:t>4</a:t>
            </a:fld>
            <a:endParaRPr lang="en-US" sz="260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7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96" b="8942"/>
          <a:stretch/>
        </p:blipFill>
        <p:spPr bwMode="auto">
          <a:xfrm>
            <a:off x="1158240" y="1566625"/>
            <a:ext cx="11948160" cy="628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39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D-Aldoses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z="2600" smtClean="0">
                <a:solidFill>
                  <a:schemeClr val="tx1"/>
                </a:solidFill>
                <a:latin typeface="Book Antiqua" pitchFamily="18" charset="0"/>
              </a:rPr>
              <a:t>5</a:t>
            </a:fld>
            <a:endParaRPr lang="en-US" sz="260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5" b="48763"/>
          <a:stretch/>
        </p:blipFill>
        <p:spPr bwMode="auto">
          <a:xfrm>
            <a:off x="228600" y="2362200"/>
            <a:ext cx="7056882" cy="41337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751" b="6619"/>
          <a:stretch/>
        </p:blipFill>
        <p:spPr bwMode="auto">
          <a:xfrm>
            <a:off x="7467600" y="2819400"/>
            <a:ext cx="7056882" cy="3686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912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D-Ketoses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z="2600" smtClean="0">
                <a:solidFill>
                  <a:schemeClr val="tx1"/>
                </a:solidFill>
                <a:latin typeface="Book Antiqua" pitchFamily="18" charset="0"/>
              </a:rPr>
              <a:t>6</a:t>
            </a:fld>
            <a:endParaRPr lang="en-US" sz="260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65" b="8259"/>
          <a:stretch/>
        </p:blipFill>
        <p:spPr bwMode="auto">
          <a:xfrm>
            <a:off x="1584960" y="1483811"/>
            <a:ext cx="11521440" cy="6745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30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D-Ketoses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z="2600" smtClean="0">
                <a:solidFill>
                  <a:schemeClr val="tx1"/>
                </a:solidFill>
                <a:latin typeface="Book Antiqua" pitchFamily="18" charset="0"/>
              </a:rPr>
              <a:t>7</a:t>
            </a:fld>
            <a:endParaRPr lang="en-US" sz="260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0" r="64338" b="50913"/>
          <a:stretch/>
        </p:blipFill>
        <p:spPr bwMode="auto">
          <a:xfrm>
            <a:off x="2133600" y="1518070"/>
            <a:ext cx="4685960" cy="6482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895" r="64338" b="6986"/>
          <a:stretch/>
        </p:blipFill>
        <p:spPr bwMode="auto">
          <a:xfrm>
            <a:off x="8534400" y="2456255"/>
            <a:ext cx="4685960" cy="5773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988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D-Ketoses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z="2600" smtClean="0">
                <a:solidFill>
                  <a:schemeClr val="tx1"/>
                </a:solidFill>
                <a:latin typeface="Book Antiqua" pitchFamily="18" charset="0"/>
              </a:rPr>
              <a:t>8</a:t>
            </a:fld>
            <a:endParaRPr lang="en-US" sz="260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7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9" t="7071" b="48784"/>
          <a:stretch/>
        </p:blipFill>
        <p:spPr bwMode="auto">
          <a:xfrm>
            <a:off x="0" y="1676400"/>
            <a:ext cx="7371324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889" t="51676" b="10679"/>
          <a:stretch/>
        </p:blipFill>
        <p:spPr bwMode="auto">
          <a:xfrm>
            <a:off x="7315200" y="2270350"/>
            <a:ext cx="7371324" cy="4938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325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9566"/>
            <a:ext cx="13792200" cy="767714"/>
          </a:xfrm>
        </p:spPr>
        <p:txBody>
          <a:bodyPr>
            <a:noAutofit/>
          </a:bodyPr>
          <a:lstStyle/>
          <a:p>
            <a:pPr algn="l"/>
            <a:r>
              <a:rPr lang="en-US" sz="5300" dirty="0" smtClean="0">
                <a:latin typeface="Book Antiqua" pitchFamily="18" charset="0"/>
              </a:rPr>
              <a:t>Hydroxyl group replacement</a:t>
            </a:r>
            <a:endParaRPr lang="en-US" sz="5300" dirty="0">
              <a:latin typeface="Book Antiqua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975360" y="1447800"/>
            <a:ext cx="41452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948D0-8D64-4A9A-84D6-207D314734C6}" type="slidenum">
              <a:rPr lang="en-US" sz="2600" smtClean="0">
                <a:solidFill>
                  <a:schemeClr val="tx1"/>
                </a:solidFill>
                <a:latin typeface="Book Antiqua" pitchFamily="18" charset="0"/>
              </a:rPr>
              <a:t>9</a:t>
            </a:fld>
            <a:endParaRPr lang="en-US" sz="2600">
              <a:solidFill>
                <a:schemeClr val="tx1"/>
              </a:solidFill>
              <a:latin typeface="Book Antiqua" pitchFamily="18" charset="0"/>
            </a:endParaRPr>
          </a:p>
        </p:txBody>
      </p:sp>
      <p:pic>
        <p:nvPicPr>
          <p:cNvPr id="8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066"/>
          <a:stretch/>
        </p:blipFill>
        <p:spPr bwMode="auto">
          <a:xfrm>
            <a:off x="1311859" y="1524000"/>
            <a:ext cx="12099341" cy="6604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093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1530</TotalTime>
  <Words>43</Words>
  <Application>Microsoft Office PowerPoint</Application>
  <PresentationFormat>Custom</PresentationFormat>
  <Paragraphs>29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Epimers</vt:lpstr>
      <vt:lpstr>D-Aldoses</vt:lpstr>
      <vt:lpstr>D-Aldoses</vt:lpstr>
      <vt:lpstr>D-Aldoses</vt:lpstr>
      <vt:lpstr>D-Ketoses</vt:lpstr>
      <vt:lpstr>D-Ketoses</vt:lpstr>
      <vt:lpstr>D-Ketoses</vt:lpstr>
      <vt:lpstr>Hydroxyl group replacement</vt:lpstr>
      <vt:lpstr>Carbon oxidation to a carboxyl group</vt:lpstr>
      <vt:lpstr>Monosaccharide Abbreviations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atinoco9278</dc:creator>
  <cp:lastModifiedBy>atinoco9278</cp:lastModifiedBy>
  <cp:revision>98</cp:revision>
  <dcterms:created xsi:type="dcterms:W3CDTF">2012-12-24T03:15:39Z</dcterms:created>
  <dcterms:modified xsi:type="dcterms:W3CDTF">2013-02-26T00:35:19Z</dcterms:modified>
</cp:coreProperties>
</file>