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385" r:id="rId3"/>
    <p:sldId id="383" r:id="rId4"/>
    <p:sldId id="384" r:id="rId5"/>
    <p:sldId id="386" r:id="rId6"/>
    <p:sldId id="387" r:id="rId7"/>
    <p:sldId id="388" r:id="rId8"/>
    <p:sldId id="389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400" r:id="rId18"/>
    <p:sldId id="399" r:id="rId19"/>
    <p:sldId id="416" r:id="rId20"/>
    <p:sldId id="401" r:id="rId21"/>
    <p:sldId id="402" r:id="rId22"/>
    <p:sldId id="403" r:id="rId23"/>
    <p:sldId id="404" r:id="rId24"/>
    <p:sldId id="405" r:id="rId25"/>
    <p:sldId id="406" r:id="rId26"/>
    <p:sldId id="408" r:id="rId27"/>
    <p:sldId id="409" r:id="rId28"/>
    <p:sldId id="407" r:id="rId29"/>
    <p:sldId id="410" r:id="rId30"/>
    <p:sldId id="411" r:id="rId31"/>
    <p:sldId id="413" r:id="rId32"/>
    <p:sldId id="412" r:id="rId33"/>
    <p:sldId id="414" r:id="rId34"/>
    <p:sldId id="417" r:id="rId35"/>
    <p:sldId id="418" r:id="rId36"/>
    <p:sldId id="415" r:id="rId37"/>
    <p:sldId id="419" r:id="rId38"/>
    <p:sldId id="420" r:id="rId39"/>
    <p:sldId id="421" r:id="rId40"/>
    <p:sldId id="422" r:id="rId41"/>
    <p:sldId id="423" r:id="rId42"/>
    <p:sldId id="424" r:id="rId43"/>
    <p:sldId id="425" r:id="rId44"/>
    <p:sldId id="426" r:id="rId45"/>
    <p:sldId id="427" r:id="rId46"/>
    <p:sldId id="428" r:id="rId47"/>
    <p:sldId id="429" r:id="rId48"/>
    <p:sldId id="430" r:id="rId49"/>
    <p:sldId id="431" r:id="rId50"/>
    <p:sldId id="432" r:id="rId51"/>
    <p:sldId id="434" r:id="rId52"/>
    <p:sldId id="43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10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94957" autoAdjust="0"/>
  </p:normalViewPr>
  <p:slideViewPr>
    <p:cSldViewPr>
      <p:cViewPr>
        <p:scale>
          <a:sx n="60" d="100"/>
          <a:sy n="60" d="100"/>
        </p:scale>
        <p:origin x="3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1401-E481-4B7B-9763-1D60BD64457B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7DAF9-42E2-4FAE-A8D6-8F554D8B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0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56F87-D8EB-4DD0-9DB7-48F06E9B8FEA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5CC0D-0057-45AE-A8B4-560B5657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B3D4-43EF-4252-B21C-09EBA41355C0}" type="datetime1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5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2635-08FA-4D6F-B06C-CEFB8AE4B2D7}" type="datetime1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E208-8495-4878-BE1A-C542720F9F73}" type="datetime1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FBA2-5F1D-4129-8672-09B9C39936BF}" type="datetime1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F0A7-48FF-4329-BFB8-CB1E0A5DEA51}" type="datetime1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6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4644-2E9A-4A21-9884-318F435CCFA9}" type="datetime1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B083-AB68-485E-8932-9B9C1700E811}" type="datetime1">
              <a:rPr lang="en-US" smtClean="0"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86DA-469E-4138-859B-870A29AC29FD}" type="datetime1">
              <a:rPr lang="en-US" smtClean="0"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1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687-4099-4328-89FC-B95799412764}" type="datetime1">
              <a:rPr lang="en-US" smtClean="0"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5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4160-FBE0-4AE3-847B-2130772616FB}" type="datetime1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E76E-7A9B-4BA3-A5E1-984DE36D7022}" type="datetime1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23B7-E3F9-4DE3-8BBB-27FCCFB2A8E3}" type="datetime1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7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1143000"/>
            <a:ext cx="8153400" cy="1981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Disaccharides and Polysaccharides</a:t>
            </a:r>
          </a:p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-Structure and Function-</a:t>
            </a:r>
          </a:p>
          <a:p>
            <a:pPr algn="ctr">
              <a:tabLst>
                <a:tab pos="2060575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5334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367982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1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57200" y="4495800"/>
            <a:ext cx="8153400" cy="7620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2900" dirty="0" smtClean="0">
                <a:latin typeface="Book Antiqua" pitchFamily="18" charset="0"/>
              </a:rPr>
              <a:t>Chapter 7 (Page 244-266)</a:t>
            </a:r>
          </a:p>
          <a:p>
            <a:pPr algn="ctr">
              <a:tabLst>
                <a:tab pos="2060575" algn="l"/>
              </a:tabLst>
            </a:pPr>
            <a:endParaRPr lang="en-US" sz="29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2900" dirty="0">
                <a:latin typeface="Book Antiqu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1I. The </a:t>
            </a:r>
            <a:r>
              <a:rPr lang="en-US" sz="2800" dirty="0" err="1" smtClean="0">
                <a:latin typeface="Book Antiqua" pitchFamily="18" charset="0"/>
              </a:rPr>
              <a:t>Glycosidic</a:t>
            </a:r>
            <a:r>
              <a:rPr lang="en-US" sz="2800" dirty="0" smtClean="0">
                <a:latin typeface="Book Antiqua" pitchFamily="18" charset="0"/>
              </a:rPr>
              <a:t> Bond in Sugars is O-linked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"/>
          <a:stretch/>
        </p:blipFill>
        <p:spPr bwMode="auto">
          <a:xfrm>
            <a:off x="1828800" y="1088020"/>
            <a:ext cx="5843321" cy="56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1II. The </a:t>
            </a:r>
            <a:r>
              <a:rPr lang="en-US" sz="2800" dirty="0" err="1" smtClean="0">
                <a:latin typeface="Book Antiqua" pitchFamily="18" charset="0"/>
              </a:rPr>
              <a:t>Glycosidic</a:t>
            </a:r>
            <a:r>
              <a:rPr lang="en-US" sz="2800" dirty="0" smtClean="0">
                <a:latin typeface="Book Antiqua" pitchFamily="18" charset="0"/>
              </a:rPr>
              <a:t> Bond can produce a Reducing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Sugar.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"/>
          <a:stretch/>
        </p:blipFill>
        <p:spPr bwMode="auto">
          <a:xfrm>
            <a:off x="1828800" y="1088020"/>
            <a:ext cx="5843321" cy="56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2400" y="2762071"/>
            <a:ext cx="2819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latin typeface="Book Antiqua" pitchFamily="18" charset="0"/>
              </a:rPr>
              <a:t>This ring can’t open up and is no longer </a:t>
            </a:r>
            <a:r>
              <a:rPr lang="en-US" sz="2400" b="1" dirty="0" smtClean="0">
                <a:latin typeface="Book Antiqua" pitchFamily="18" charset="0"/>
              </a:rPr>
              <a:t>reducing.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086600" y="2743200"/>
            <a:ext cx="2133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latin typeface="Book Antiqua" pitchFamily="18" charset="0"/>
              </a:rPr>
              <a:t>This ring can open up to an aldehyde and is still </a:t>
            </a:r>
            <a:r>
              <a:rPr lang="en-US" sz="2400" b="1" dirty="0" smtClean="0">
                <a:latin typeface="Book Antiqua" pitchFamily="18" charset="0"/>
              </a:rPr>
              <a:t>reducing.</a:t>
            </a:r>
            <a:endParaRPr lang="en-US" sz="2400" b="1" dirty="0">
              <a:latin typeface="Book Antiqua" pitchFamily="18" charset="0"/>
            </a:endParaRPr>
          </a:p>
          <a:p>
            <a:pPr eaLnBrk="0" hangingPunct="0"/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6172200" y="40386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1447800" y="3962400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1000" y="5569803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err="1" smtClean="0">
                <a:latin typeface="Book Antiqua" pitchFamily="18" charset="0"/>
              </a:rPr>
              <a:t>Nonreducing</a:t>
            </a:r>
            <a:r>
              <a:rPr lang="en-US" sz="2400" b="1" dirty="0">
                <a:latin typeface="Book Antiqua" pitchFamily="18" charset="0"/>
              </a:rPr>
              <a:t> </a:t>
            </a:r>
            <a:r>
              <a:rPr lang="en-US" sz="2400" b="1" dirty="0" smtClean="0">
                <a:latin typeface="Book Antiqua" pitchFamily="18" charset="0"/>
              </a:rPr>
              <a:t>Sugar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477000" y="5562600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latin typeface="Book Antiqua" pitchFamily="18" charset="0"/>
              </a:rPr>
              <a:t>R</a:t>
            </a:r>
            <a:r>
              <a:rPr lang="en-US" sz="2400" b="1" dirty="0" smtClean="0">
                <a:latin typeface="Book Antiqua" pitchFamily="18" charset="0"/>
              </a:rPr>
              <a:t>educing Sugar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1III. The </a:t>
            </a:r>
            <a:r>
              <a:rPr lang="en-US" sz="2800" dirty="0" err="1" smtClean="0">
                <a:latin typeface="Book Antiqua" pitchFamily="18" charset="0"/>
              </a:rPr>
              <a:t>Glycosidic</a:t>
            </a:r>
            <a:r>
              <a:rPr lang="en-US" sz="2800" dirty="0" smtClean="0">
                <a:latin typeface="Book Antiqua" pitchFamily="18" charset="0"/>
              </a:rPr>
              <a:t> Bond can produce a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  </a:t>
            </a:r>
            <a:r>
              <a:rPr lang="en-US" sz="2800" dirty="0" err="1" smtClean="0">
                <a:latin typeface="Book Antiqua" pitchFamily="18" charset="0"/>
              </a:rPr>
              <a:t>Nonreducing</a:t>
            </a:r>
            <a:r>
              <a:rPr lang="en-US" sz="2800" dirty="0" smtClean="0">
                <a:latin typeface="Book Antiqua" pitchFamily="18" charset="0"/>
              </a:rPr>
              <a:t> Sugar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41963"/>
            <a:ext cx="8610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Two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sugar molecules can be also joined via a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glycosidic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</a:t>
            </a:r>
            <a:br>
              <a:rPr lang="en-US" sz="2400" dirty="0" smtClean="0">
                <a:latin typeface="Book Antiqua" pitchFamily="18" charset="0"/>
                <a:ea typeface="ＭＳ Ｐゴシック" pitchFamily="34" charset="-128"/>
              </a:rPr>
            </a:b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bond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between two </a:t>
            </a:r>
            <a:r>
              <a:rPr lang="en-US" sz="2400" dirty="0" err="1">
                <a:latin typeface="Book Antiqua" pitchFamily="18" charset="0"/>
                <a:ea typeface="ＭＳ Ｐゴシック" pitchFamily="34" charset="-128"/>
              </a:rPr>
              <a:t>anomeric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carbons.</a:t>
            </a:r>
          </a:p>
          <a:p>
            <a:pPr marL="457200" indent="-457200">
              <a:buAutoNum type="alphaUcPeriod"/>
            </a:pPr>
            <a:endParaRPr lang="en-US" sz="10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The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product has two </a:t>
            </a:r>
            <a:r>
              <a:rPr lang="en-US" sz="2400" dirty="0" err="1">
                <a:latin typeface="Book Antiqua" pitchFamily="18" charset="0"/>
                <a:ea typeface="ＭＳ Ｐゴシック" pitchFamily="34" charset="-128"/>
              </a:rPr>
              <a:t>acetal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 groups and no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hemiacetals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.</a:t>
            </a:r>
          </a:p>
          <a:p>
            <a:pPr marL="457200" indent="-457200">
              <a:buAutoNum type="alphaUcPeriod"/>
            </a:pPr>
            <a:endParaRPr lang="en-US" sz="10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There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are no reducing ends, this is a </a:t>
            </a:r>
            <a:r>
              <a:rPr lang="en-US" sz="2400" b="1" dirty="0" err="1">
                <a:latin typeface="Book Antiqua" pitchFamily="18" charset="0"/>
                <a:ea typeface="ＭＳ Ｐゴシック" pitchFamily="34" charset="-128"/>
              </a:rPr>
              <a:t>nonreducing</a:t>
            </a:r>
            <a:r>
              <a:rPr lang="en-US" sz="2400" b="1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400" b="1" dirty="0" smtClean="0">
                <a:latin typeface="Book Antiqua" pitchFamily="18" charset="0"/>
                <a:ea typeface="ＭＳ Ｐゴシック" pitchFamily="34" charset="-128"/>
              </a:rPr>
              <a:t>sugar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.</a:t>
            </a:r>
            <a:endParaRPr lang="en-US" sz="2600" dirty="0">
              <a:latin typeface="Book Antiqua" pitchFamily="18" charset="0"/>
              <a:ea typeface="ＭＳ Ｐゴシック" pitchFamily="34" charset="-128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55" b="7342"/>
          <a:stretch/>
        </p:blipFill>
        <p:spPr bwMode="auto">
          <a:xfrm>
            <a:off x="838200" y="2819400"/>
            <a:ext cx="7370064" cy="402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4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Nomenclature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66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Know the abbreviation for the two sugars in a disaccharide assuming the sugar is the D-isomer.</a:t>
            </a:r>
            <a:endParaRPr lang="en-US" sz="2600" dirty="0">
              <a:latin typeface="Book Antiqua" pitchFamily="18" charset="0"/>
              <a:ea typeface="ＭＳ Ｐゴシック" pitchFamily="34" charset="-12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8904"/>
            <a:ext cx="8577072" cy="450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5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Nomenclature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48000"/>
            <a:ext cx="8686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B. List the abbreviation for the sugar on left (must be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nonreducing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).</a:t>
            </a:r>
          </a:p>
          <a:p>
            <a:endParaRPr lang="en-US" sz="1000" dirty="0">
              <a:latin typeface="Book Antiqua" pitchFamily="18" charset="0"/>
              <a:ea typeface="ＭＳ Ｐゴシック" pitchFamily="34" charset="-128"/>
            </a:endParaRPr>
          </a:p>
          <a:p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C. (Specify the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anomeric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configuration and carbon # followed by an open-ended arrow if connected to a non-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anomeric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carbon or double-headed arrow if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anomeric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carbon. List the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 carbon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# </a:t>
            </a:r>
            <a:r>
              <a:rPr lang="en-US" sz="2400" i="1" dirty="0" smtClean="0">
                <a:latin typeface="Book Antiqua" pitchFamily="18" charset="0"/>
                <a:ea typeface="ＭＳ Ｐゴシック" pitchFamily="34" charset="-128"/>
              </a:rPr>
              <a:t>and </a:t>
            </a:r>
            <a:r>
              <a:rPr lang="en-US" sz="2400" i="1" dirty="0" err="1" smtClean="0">
                <a:latin typeface="Book Antiqua" pitchFamily="18" charset="0"/>
                <a:ea typeface="ＭＳ Ｐゴシック" pitchFamily="34" charset="-128"/>
              </a:rPr>
              <a:t>anomeric</a:t>
            </a:r>
            <a:r>
              <a:rPr lang="en-US" sz="2400" i="1" dirty="0" smtClean="0">
                <a:latin typeface="Book Antiqua" pitchFamily="18" charset="0"/>
                <a:ea typeface="ＭＳ Ｐゴシック" pitchFamily="34" charset="-128"/>
              </a:rPr>
              <a:t> configuration on the adjacent sugar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.)</a:t>
            </a:r>
          </a:p>
          <a:p>
            <a:endParaRPr lang="en-US" sz="1000" dirty="0">
              <a:latin typeface="Book Antiqua" pitchFamily="18" charset="0"/>
              <a:ea typeface="ＭＳ Ｐゴシック" pitchFamily="34" charset="-128"/>
            </a:endParaRPr>
          </a:p>
          <a:p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D. List the abbreviation for the sugar on right.</a:t>
            </a:r>
            <a:endParaRPr lang="en-US" sz="2600" dirty="0">
              <a:latin typeface="Book Antiqua" pitchFamily="18" charset="0"/>
              <a:ea typeface="ＭＳ Ｐゴシック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6" b="10977"/>
          <a:stretch/>
        </p:blipFill>
        <p:spPr bwMode="auto">
          <a:xfrm>
            <a:off x="1828800" y="1080303"/>
            <a:ext cx="5843321" cy="196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24200" y="6007867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err="1" smtClean="0">
                <a:latin typeface="Book Antiqua" pitchFamily="18" charset="0"/>
              </a:rPr>
              <a:t>Glc</a:t>
            </a:r>
            <a:r>
              <a:rPr lang="en-US" sz="2400" b="1" dirty="0">
                <a:latin typeface="Book Antiqua" pitchFamily="18" charset="0"/>
              </a:rPr>
              <a:t> </a:t>
            </a:r>
            <a:r>
              <a:rPr lang="en-US" sz="2400" b="1" dirty="0" smtClean="0">
                <a:latin typeface="Book Antiqua" pitchFamily="18" charset="0"/>
              </a:rPr>
              <a:t>(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 smtClean="0">
                <a:latin typeface="Book Antiqua" pitchFamily="18" charset="0"/>
              </a:rPr>
              <a:t>1→4)</a:t>
            </a:r>
            <a:r>
              <a:rPr lang="en-US" sz="2400" b="1" dirty="0" err="1" smtClean="0">
                <a:latin typeface="Book Antiqua" pitchFamily="18" charset="0"/>
              </a:rPr>
              <a:t>Glc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1676400"/>
            <a:ext cx="8153400" cy="1981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Polysaccharides</a:t>
            </a:r>
          </a:p>
          <a:p>
            <a:pPr algn="ctr">
              <a:tabLst>
                <a:tab pos="2060575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5334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367982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15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1. The Properties of Polysaccharides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20212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Natural carbohydrates are usually found as polymers called polysaccharides or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glycans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.</a:t>
            </a:r>
          </a:p>
          <a:p>
            <a:pPr marL="457200" indent="-457200">
              <a:buAutoNum type="alphaUcPeriod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They can play roles in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Storage, structure, and information carriers via specific recognition sites</a:t>
            </a:r>
          </a:p>
          <a:p>
            <a:pPr marL="457200" indent="-457200">
              <a:buAutoNum type="alphaUcPeriod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514350" indent="-514350"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These polysaccharides can be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Homopolysaccharides</a:t>
            </a: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971550" lvl="1" indent="-514350">
              <a:buFont typeface="Wingdings" pitchFamily="2" charset="2"/>
              <a:buChar char="§"/>
            </a:pP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Heteropolysaccharides</a:t>
            </a: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971550" lvl="1" indent="-51435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Linear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Branched</a:t>
            </a:r>
          </a:p>
          <a:p>
            <a:pPr lvl="1"/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3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General Representation of Polysaccharides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"/>
          <a:stretch/>
        </p:blipFill>
        <p:spPr bwMode="auto">
          <a:xfrm>
            <a:off x="1578712" y="1062957"/>
            <a:ext cx="6193688" cy="571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0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</a:t>
            </a:r>
            <a:r>
              <a:rPr lang="en-US" sz="2800" dirty="0">
                <a:latin typeface="Book Antiqua" pitchFamily="18" charset="0"/>
              </a:rPr>
              <a:t>. The Properties of </a:t>
            </a:r>
            <a:r>
              <a:rPr lang="en-US" sz="2800" dirty="0" smtClean="0">
                <a:latin typeface="Book Antiqua" pitchFamily="18" charset="0"/>
              </a:rPr>
              <a:t>Polysaccharides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D. Polysaccharides do not have a defined molecular weight.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This is in contrast to proteins which are synthesized on a template (messenger RNA) of defined sequence and length, by enzymes that follow the template exactly.</a:t>
            </a:r>
          </a:p>
          <a:p>
            <a:pPr lvl="1"/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For polysaccharide synthesis there is no template.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Polysaccharides are synthesized by enzymes that catalyze the polymerization of monomeric units without any specified stopping point.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Polysaccharides can have hundreds or thousands of units.</a:t>
            </a:r>
          </a:p>
          <a:p>
            <a:pPr lvl="1"/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70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</a:t>
            </a:r>
            <a:r>
              <a:rPr lang="en-US" sz="2800" dirty="0">
                <a:latin typeface="Book Antiqua" pitchFamily="18" charset="0"/>
              </a:rPr>
              <a:t>. The Properties of </a:t>
            </a:r>
            <a:r>
              <a:rPr lang="en-US" sz="2800" dirty="0" smtClean="0">
                <a:latin typeface="Book Antiqua" pitchFamily="18" charset="0"/>
              </a:rPr>
              <a:t>Polysaccharides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E. The 3-D structure of these molecules can be described in </a:t>
            </a:r>
            <a:br>
              <a:rPr lang="en-US" sz="2400" dirty="0" smtClean="0">
                <a:latin typeface="Book Antiqua" pitchFamily="18" charset="0"/>
                <a:ea typeface="ＭＳ Ｐゴシック" pitchFamily="34" charset="-128"/>
              </a:rPr>
            </a:b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    terms of the dihedral angles </a:t>
            </a:r>
            <a:r>
              <a:rPr lang="el-GR" sz="2400" i="1" dirty="0">
                <a:latin typeface="Book Antiqua" pitchFamily="18" charset="0"/>
              </a:rPr>
              <a:t>ϕ</a:t>
            </a:r>
            <a:r>
              <a:rPr lang="en-US" sz="2400" i="1" dirty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(phi) </a:t>
            </a:r>
            <a:r>
              <a:rPr lang="en-US" sz="2400" dirty="0" smtClean="0">
                <a:latin typeface="Book Antiqua" pitchFamily="18" charset="0"/>
              </a:rPr>
              <a:t>and </a:t>
            </a:r>
            <a:r>
              <a:rPr lang="el-GR" sz="2400" i="1" dirty="0">
                <a:latin typeface="Book Antiqua" pitchFamily="18" charset="0"/>
              </a:rPr>
              <a:t>Ψ</a:t>
            </a:r>
            <a:r>
              <a:rPr lang="en-US" sz="2400" i="1" dirty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(psi) </a:t>
            </a:r>
            <a:r>
              <a:rPr lang="en-US" sz="2400" dirty="0" smtClean="0">
                <a:latin typeface="Book Antiqua" pitchFamily="18" charset="0"/>
              </a:rPr>
              <a:t>as in 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peptide bonds.</a:t>
            </a:r>
          </a:p>
          <a:p>
            <a:endParaRPr lang="en-US" sz="2400" dirty="0">
              <a:latin typeface="Book Antiqua" pitchFamily="18" charset="0"/>
            </a:endParaRPr>
          </a:p>
          <a:p>
            <a:endParaRPr lang="en-US" sz="2400" dirty="0" smtClean="0">
              <a:latin typeface="Book Antiqua" pitchFamily="18" charset="0"/>
            </a:endParaRPr>
          </a:p>
          <a:p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The bulkiness of the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pyranose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ring and its substituents, their size, and shape place constraints on the </a:t>
            </a:r>
            <a:r>
              <a:rPr lang="el-GR" sz="2400" i="1" dirty="0">
                <a:latin typeface="Book Antiqua" pitchFamily="18" charset="0"/>
              </a:rPr>
              <a:t>ϕ</a:t>
            </a:r>
            <a:r>
              <a:rPr lang="en-US" sz="2400" i="1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and </a:t>
            </a:r>
            <a:r>
              <a:rPr lang="el-GR" sz="2400" i="1" dirty="0">
                <a:latin typeface="Book Antiqua" pitchFamily="18" charset="0"/>
              </a:rPr>
              <a:t>Ψ</a:t>
            </a:r>
            <a:r>
              <a:rPr lang="en-US" sz="2400" i="1" dirty="0">
                <a:latin typeface="Book Antiqua" pitchFamily="18" charset="0"/>
              </a:rPr>
              <a:t> </a:t>
            </a:r>
            <a:r>
              <a:rPr lang="en-US" sz="2400" i="1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angles.</a:t>
            </a: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lvl="1"/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25424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5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1676400"/>
            <a:ext cx="8153400" cy="1981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b="1" dirty="0" err="1" smtClean="0">
                <a:latin typeface="Book Antiqua" pitchFamily="18" charset="0"/>
              </a:rPr>
              <a:t>Monosaccharides</a:t>
            </a:r>
            <a:endParaRPr lang="en-US" sz="3400" b="1" dirty="0" smtClean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5334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367982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2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Storage Polysaccharides- Glycogen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20212"/>
            <a:ext cx="8686800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latin typeface="Book Antiqua" pitchFamily="18" charset="0"/>
              </a:rPr>
              <a:t>Glycogen is a branched </a:t>
            </a:r>
            <a:r>
              <a:rPr lang="en-US" sz="2800" dirty="0" err="1">
                <a:latin typeface="Book Antiqua" pitchFamily="18" charset="0"/>
              </a:rPr>
              <a:t>homopolysaccharide</a:t>
            </a:r>
            <a:r>
              <a:rPr lang="en-US" sz="2800" dirty="0">
                <a:latin typeface="Book Antiqua" pitchFamily="18" charset="0"/>
              </a:rPr>
              <a:t> of glucose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>
                <a:latin typeface="Book Antiqua" pitchFamily="18" charset="0"/>
              </a:rPr>
              <a:t>Glucose monomers form (</a:t>
            </a:r>
            <a:r>
              <a:rPr lang="en-US" sz="2800" i="1" dirty="0">
                <a:latin typeface="Book Antiqua" pitchFamily="18" charset="0"/>
                <a:sym typeface="Symbol" pitchFamily="18" charset="2"/>
              </a:rPr>
              <a:t></a:t>
            </a:r>
            <a:r>
              <a:rPr lang="en-US" sz="2800" dirty="0">
                <a:latin typeface="Book Antiqua" pitchFamily="18" charset="0"/>
              </a:rPr>
              <a:t>1 </a:t>
            </a:r>
            <a:r>
              <a:rPr lang="en-US" sz="2800" dirty="0">
                <a:latin typeface="Book Antiqua" pitchFamily="18" charset="0"/>
                <a:sym typeface="Symbol" pitchFamily="18" charset="2"/>
              </a:rPr>
              <a:t> 4) linked chains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>
                <a:latin typeface="Book Antiqua" pitchFamily="18" charset="0"/>
              </a:rPr>
              <a:t>Branch-points with (</a:t>
            </a:r>
            <a:r>
              <a:rPr lang="en-US" sz="2800" i="1" dirty="0">
                <a:latin typeface="Book Antiqua" pitchFamily="18" charset="0"/>
                <a:sym typeface="Symbol" pitchFamily="18" charset="2"/>
              </a:rPr>
              <a:t></a:t>
            </a:r>
            <a:r>
              <a:rPr lang="en-US" sz="2800" dirty="0">
                <a:latin typeface="Book Antiqua" pitchFamily="18" charset="0"/>
              </a:rPr>
              <a:t>1 </a:t>
            </a:r>
            <a:r>
              <a:rPr lang="en-US" sz="2800" dirty="0">
                <a:latin typeface="Book Antiqua" pitchFamily="18" charset="0"/>
                <a:sym typeface="Symbol" pitchFamily="18" charset="2"/>
              </a:rPr>
              <a:t> 6) linkers every </a:t>
            </a:r>
            <a:r>
              <a:rPr lang="en-US" sz="2800" dirty="0">
                <a:latin typeface="Book Antiqua" pitchFamily="18" charset="0"/>
              </a:rPr>
              <a:t>8</a:t>
            </a:r>
            <a:r>
              <a:rPr lang="en-US" sz="2800" dirty="0">
                <a:latin typeface="Book Antiqua" pitchFamily="18" charset="0"/>
                <a:cs typeface="Arial" pitchFamily="34" charset="0"/>
              </a:rPr>
              <a:t>–</a:t>
            </a:r>
            <a:r>
              <a:rPr lang="en-US" sz="2800" dirty="0">
                <a:latin typeface="Book Antiqua" pitchFamily="18" charset="0"/>
              </a:rPr>
              <a:t>12 residues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>
                <a:latin typeface="Book Antiqua" pitchFamily="18" charset="0"/>
              </a:rPr>
              <a:t>Molecular weight reaches several millions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>
                <a:latin typeface="Book Antiqua" pitchFamily="18" charset="0"/>
              </a:rPr>
              <a:t>Functions as the main storage polysaccharide in animals</a:t>
            </a:r>
          </a:p>
          <a:p>
            <a:pPr marL="0" lvl="1"/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6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Storage Polysaccharides- Glycogen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2"/>
          <a:stretch/>
        </p:blipFill>
        <p:spPr bwMode="auto">
          <a:xfrm>
            <a:off x="1676400" y="1242822"/>
            <a:ext cx="5490972" cy="44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0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Storage Polysaccharides- Glycogen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14400"/>
            <a:ext cx="5715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latin typeface="Book Antiqua" pitchFamily="18" charset="0"/>
              </a:rPr>
              <a:t>How does glycogen serve as a storage biomolecule?</a:t>
            </a:r>
            <a:endParaRPr lang="en-US" sz="2800" dirty="0">
              <a:latin typeface="Book Antiqua" pitchFamily="18" charset="0"/>
            </a:endParaRPr>
          </a:p>
          <a:p>
            <a:pPr marL="0" lvl="1"/>
            <a:endParaRPr lang="en-US" sz="10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0" lvl="1"/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Glycogen stores many glucose molecules without compromising the stability of the cell. That is because…</a:t>
            </a:r>
          </a:p>
          <a:p>
            <a:pPr marL="0" lvl="1"/>
            <a:endParaRPr lang="en-US" sz="10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Hepatocytes (liver cells) have [glycan] = 0.01 µM. This concentration would equal to [glucose] = 0.4 M.</a:t>
            </a:r>
          </a:p>
          <a:p>
            <a:pPr marL="0" lvl="1"/>
            <a:endParaRPr lang="en-US" sz="1000" dirty="0">
              <a:latin typeface="Book Antiqua" pitchFamily="18" charset="0"/>
              <a:ea typeface="ＭＳ Ｐゴシック" pitchFamily="34" charset="-128"/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But if the cell actually had </a:t>
            </a:r>
          </a:p>
          <a:p>
            <a:pPr marL="0" lvl="1"/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  [glucose] = 0.4 M, the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osmolarity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of a </a:t>
            </a:r>
            <a:br>
              <a:rPr lang="en-US" sz="2400" dirty="0" smtClean="0">
                <a:latin typeface="Book Antiqua" pitchFamily="18" charset="0"/>
                <a:ea typeface="ＭＳ Ｐゴシック" pitchFamily="34" charset="-128"/>
              </a:rPr>
            </a:b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   cell would be dangerously high. </a:t>
            </a:r>
            <a:br>
              <a:rPr lang="en-US" sz="2400" dirty="0" smtClean="0">
                <a:latin typeface="Book Antiqua" pitchFamily="18" charset="0"/>
                <a:ea typeface="ＭＳ Ｐゴシック" pitchFamily="34" charset="-128"/>
              </a:rPr>
            </a:b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   Water would flow into the cell leading </a:t>
            </a:r>
            <a:br>
              <a:rPr lang="en-US" sz="2400" dirty="0" smtClean="0">
                <a:latin typeface="Book Antiqua" pitchFamily="18" charset="0"/>
                <a:ea typeface="ＭＳ Ｐゴシック" pitchFamily="34" charset="-128"/>
              </a:rPr>
            </a:b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   to cell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lysis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. </a:t>
            </a:r>
          </a:p>
        </p:txBody>
      </p:sp>
      <p:pic>
        <p:nvPicPr>
          <p:cNvPr id="17410" name="Picture 2" descr="http://alfa.saddleback.edu/N172/images/HypotonicR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19050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Storage Polysaccharides- Starch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20212"/>
            <a:ext cx="8686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600" dirty="0" smtClean="0">
                <a:latin typeface="Book Antiqua" pitchFamily="18" charset="0"/>
              </a:rPr>
              <a:t>A. Starch </a:t>
            </a:r>
            <a:r>
              <a:rPr lang="en-US" sz="2600" dirty="0">
                <a:latin typeface="Book Antiqua" pitchFamily="18" charset="0"/>
              </a:rPr>
              <a:t>is a mixture of two </a:t>
            </a:r>
            <a:r>
              <a:rPr lang="en-US" sz="2600" dirty="0" err="1">
                <a:latin typeface="Book Antiqua" pitchFamily="18" charset="0"/>
              </a:rPr>
              <a:t>homopolysaccharides</a:t>
            </a:r>
            <a:r>
              <a:rPr lang="en-US" sz="2600" dirty="0">
                <a:latin typeface="Book Antiqua" pitchFamily="18" charset="0"/>
              </a:rPr>
              <a:t> of </a:t>
            </a:r>
            <a:r>
              <a:rPr lang="en-US" sz="2600" dirty="0" smtClean="0">
                <a:latin typeface="Book Antiqua" pitchFamily="18" charset="0"/>
              </a:rPr>
              <a:t/>
            </a:r>
            <a:br>
              <a:rPr lang="en-US" sz="2600" dirty="0" smtClean="0">
                <a:latin typeface="Book Antiqua" pitchFamily="18" charset="0"/>
              </a:rPr>
            </a:br>
            <a:r>
              <a:rPr lang="en-US" sz="2600" dirty="0" smtClean="0">
                <a:latin typeface="Book Antiqua" pitchFamily="18" charset="0"/>
              </a:rPr>
              <a:t>    glucose that form double-helical structures</a:t>
            </a:r>
            <a:endParaRPr lang="en-US" sz="2600" dirty="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Book Antiqua" pitchFamily="18" charset="0"/>
              </a:rPr>
              <a:t>Amylose is an </a:t>
            </a:r>
            <a:r>
              <a:rPr lang="en-US" sz="2600" dirty="0" err="1">
                <a:latin typeface="Book Antiqua" pitchFamily="18" charset="0"/>
              </a:rPr>
              <a:t>unbranched</a:t>
            </a:r>
            <a:r>
              <a:rPr lang="en-US" sz="2600" dirty="0">
                <a:latin typeface="Book Antiqua" pitchFamily="18" charset="0"/>
              </a:rPr>
              <a:t> polymer of (</a:t>
            </a:r>
            <a:r>
              <a:rPr lang="en-US" sz="2600" i="1" dirty="0">
                <a:latin typeface="Book Antiqua" pitchFamily="18" charset="0"/>
                <a:sym typeface="Symbol" pitchFamily="18" charset="2"/>
              </a:rPr>
              <a:t></a:t>
            </a:r>
            <a:r>
              <a:rPr lang="en-US" sz="2600" dirty="0">
                <a:latin typeface="Book Antiqua" pitchFamily="18" charset="0"/>
              </a:rPr>
              <a:t>1 </a:t>
            </a:r>
            <a:r>
              <a:rPr lang="en-US" sz="2600" dirty="0">
                <a:latin typeface="Book Antiqua" pitchFamily="18" charset="0"/>
                <a:sym typeface="Symbol" pitchFamily="18" charset="2"/>
              </a:rPr>
              <a:t> 4) linked residues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Book Antiqua" pitchFamily="18" charset="0"/>
              </a:rPr>
              <a:t>Amylopectin is branched like glycogen but the branch-points with (</a:t>
            </a:r>
            <a:r>
              <a:rPr lang="en-US" sz="2600" i="1" dirty="0">
                <a:latin typeface="Book Antiqua" pitchFamily="18" charset="0"/>
                <a:sym typeface="Symbol" pitchFamily="18" charset="2"/>
              </a:rPr>
              <a:t></a:t>
            </a:r>
            <a:r>
              <a:rPr lang="en-US" sz="2600" dirty="0">
                <a:latin typeface="Book Antiqua" pitchFamily="18" charset="0"/>
              </a:rPr>
              <a:t>1 </a:t>
            </a:r>
            <a:r>
              <a:rPr lang="en-US" sz="2600" dirty="0">
                <a:latin typeface="Book Antiqua" pitchFamily="18" charset="0"/>
                <a:sym typeface="Symbol" pitchFamily="18" charset="2"/>
              </a:rPr>
              <a:t> 6) linkers occur every 24</a:t>
            </a:r>
            <a:r>
              <a:rPr lang="en-US" sz="2600" dirty="0">
                <a:latin typeface="Book Antiqua" pitchFamily="18" charset="0"/>
                <a:cs typeface="Arial" pitchFamily="34" charset="0"/>
                <a:sym typeface="Symbol" pitchFamily="18" charset="2"/>
              </a:rPr>
              <a:t>–</a:t>
            </a:r>
            <a:r>
              <a:rPr lang="en-US" sz="2600" dirty="0">
                <a:latin typeface="Book Antiqua" pitchFamily="18" charset="0"/>
              </a:rPr>
              <a:t>30 </a:t>
            </a:r>
            <a:r>
              <a:rPr lang="en-US" sz="2600" dirty="0" smtClean="0">
                <a:latin typeface="Book Antiqua" pitchFamily="18" charset="0"/>
              </a:rPr>
              <a:t>residues, less frequently </a:t>
            </a:r>
            <a:r>
              <a:rPr lang="en-US" sz="2600" dirty="0">
                <a:latin typeface="Book Antiqua" pitchFamily="18" charset="0"/>
              </a:rPr>
              <a:t>a</a:t>
            </a:r>
            <a:r>
              <a:rPr lang="en-US" sz="2600" dirty="0" smtClean="0">
                <a:latin typeface="Book Antiqua" pitchFamily="18" charset="0"/>
              </a:rPr>
              <a:t>nd less compact than glycogen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600" dirty="0" smtClean="0">
                <a:latin typeface="Book Antiqua" pitchFamily="18" charset="0"/>
              </a:rPr>
              <a:t>Molecular </a:t>
            </a:r>
            <a:r>
              <a:rPr lang="en-US" sz="2600" dirty="0">
                <a:latin typeface="Book Antiqua" pitchFamily="18" charset="0"/>
              </a:rPr>
              <a:t>weight of amylopectin is up to </a:t>
            </a:r>
            <a:r>
              <a:rPr lang="en-US" sz="2600" dirty="0" smtClean="0">
                <a:latin typeface="Book Antiqua" pitchFamily="18" charset="0"/>
              </a:rPr>
              <a:t>100 million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600" dirty="0">
              <a:latin typeface="Book Antiqua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600" dirty="0" smtClean="0">
                <a:latin typeface="Book Antiqua" pitchFamily="18" charset="0"/>
              </a:rPr>
              <a:t>B. Starch </a:t>
            </a:r>
            <a:r>
              <a:rPr lang="en-US" sz="2600" dirty="0">
                <a:latin typeface="Book Antiqua" pitchFamily="18" charset="0"/>
              </a:rPr>
              <a:t>is the main storage polysaccharide in plants</a:t>
            </a:r>
          </a:p>
          <a:p>
            <a:pPr marL="0" lvl="1"/>
            <a:endParaRPr lang="en-US" sz="2600" dirty="0" smtClean="0"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7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8"/>
          <a:stretch/>
        </p:blipFill>
        <p:spPr bwMode="auto">
          <a:xfrm>
            <a:off x="304800" y="3235325"/>
            <a:ext cx="85344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Storage Polysaccharides- Starch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50"/>
          <a:stretch/>
        </p:blipFill>
        <p:spPr bwMode="auto">
          <a:xfrm>
            <a:off x="266700" y="1143000"/>
            <a:ext cx="85344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0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Storage Polysaccharides- Structure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14400"/>
            <a:ext cx="868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600" dirty="0" smtClean="0">
                <a:latin typeface="Book Antiqua" pitchFamily="18" charset="0"/>
              </a:rPr>
              <a:t>C. The most stable 3-D structure for starch and glycan is a tightly coiled left-handed helix</a:t>
            </a:r>
            <a:r>
              <a:rPr lang="en-US" sz="2600" dirty="0">
                <a:latin typeface="Book Antiqua" pitchFamily="18" charset="0"/>
              </a:rPr>
              <a:t> </a:t>
            </a:r>
            <a:r>
              <a:rPr lang="en-US" sz="2600" dirty="0" smtClean="0">
                <a:latin typeface="Book Antiqua" pitchFamily="18" charset="0"/>
              </a:rPr>
              <a:t>stabilized by </a:t>
            </a:r>
            <a:r>
              <a:rPr lang="en-US" sz="2600" dirty="0" err="1" smtClean="0">
                <a:latin typeface="Book Antiqua" pitchFamily="18" charset="0"/>
              </a:rPr>
              <a:t>interchain</a:t>
            </a:r>
            <a:r>
              <a:rPr lang="en-US" sz="2600" dirty="0" smtClean="0">
                <a:latin typeface="Book Antiqua" pitchFamily="18" charset="0"/>
              </a:rPr>
              <a:t> hydrogen bonds. </a:t>
            </a:r>
            <a:endParaRPr lang="en-US" sz="2600" dirty="0" smtClean="0">
              <a:latin typeface="Book Antiqua" pitchFamily="18" charset="0"/>
              <a:ea typeface="ＭＳ Ｐゴシック" pitchFamily="34" charset="-128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5228"/>
            <a:ext cx="4727448" cy="457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2514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In the amylose helix, there are six residues per turn.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Storage Polysaccharides- Metabolism of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Glycogen and Starch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066800"/>
            <a:ext cx="868680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Glycogen and starch often form granules in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cells. Glycogen is metabolized in the granules of hepatocytes (liver cells) and starch in the granules of chloroplasts.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§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Granules contain enzymes that synthesize and degrade these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polymers, which help to maintain their homeostasis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§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Glycogen and amylopectin have one reducing end but many </a:t>
            </a:r>
            <a:r>
              <a:rPr lang="en-US" sz="2400" dirty="0" err="1">
                <a:latin typeface="Book Antiqua" pitchFamily="18" charset="0"/>
                <a:ea typeface="ＭＳ Ｐゴシック" pitchFamily="34" charset="-128"/>
              </a:rPr>
              <a:t>nonreducing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ends. </a:t>
            </a:r>
            <a:r>
              <a:rPr lang="en-US" sz="2400" b="1" dirty="0" err="1" smtClean="0">
                <a:latin typeface="Book Antiqua" pitchFamily="18" charset="0"/>
                <a:ea typeface="ＭＳ Ｐゴシック" pitchFamily="34" charset="-128"/>
              </a:rPr>
              <a:t>Degradative</a:t>
            </a:r>
            <a:r>
              <a:rPr lang="en-US" sz="2400" b="1" dirty="0" smtClean="0">
                <a:latin typeface="Book Antiqua" pitchFamily="18" charset="0"/>
                <a:ea typeface="ＭＳ Ｐゴシック" pitchFamily="34" charset="-128"/>
              </a:rPr>
              <a:t> enzymes act at the </a:t>
            </a:r>
            <a:r>
              <a:rPr lang="en-US" sz="2400" b="1" dirty="0" err="1" smtClean="0">
                <a:latin typeface="Book Antiqua" pitchFamily="18" charset="0"/>
                <a:ea typeface="ＭＳ Ｐゴシック" pitchFamily="34" charset="-128"/>
              </a:rPr>
              <a:t>nonreducing</a:t>
            </a:r>
            <a:r>
              <a:rPr lang="en-US" sz="2400" b="1" dirty="0" smtClean="0">
                <a:latin typeface="Book Antiqua" pitchFamily="18" charset="0"/>
                <a:ea typeface="ＭＳ Ｐゴシック" pitchFamily="34" charset="-128"/>
              </a:rPr>
              <a:t> ends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to remove a glucose one at a time for energy use.</a:t>
            </a: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72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Storage Polysaccharides- Metabolism of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Glycogen and Starch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9147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76475"/>
            <a:ext cx="39243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8200" y="1748135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latin typeface="Book Antiqua" pitchFamily="18" charset="0"/>
              </a:rPr>
              <a:t>Starch Granules in chloroplast.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495800" y="5024735"/>
            <a:ext cx="434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latin typeface="Book Antiqua" pitchFamily="18" charset="0"/>
              </a:rPr>
              <a:t>Glycogen Granules in hepatocytes (liver cells).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3. Structural Polysaccharides- Cellulose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066800"/>
            <a:ext cx="868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Cellulose is a branched </a:t>
            </a:r>
            <a:r>
              <a:rPr lang="en-US" sz="2400" dirty="0" err="1">
                <a:latin typeface="Book Antiqua" pitchFamily="18" charset="0"/>
                <a:ea typeface="ＭＳ Ｐゴシック" pitchFamily="34" charset="-128"/>
              </a:rPr>
              <a:t>homopolysaccharide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 of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glucose that exist in an extended conformation</a:t>
            </a: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Glucose monomers form (</a:t>
            </a:r>
            <a:r>
              <a:rPr lang="en-US" sz="2400" i="1" dirty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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1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 4) linked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chains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  <a:ea typeface="ＭＳ Ｐゴシック" pitchFamily="34" charset="-128"/>
              <a:sym typeface="Symbol" pitchFamily="18" charset="2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Hydrogen bonds form between adjacent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monomers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  <a:ea typeface="ＭＳ Ｐゴシック" pitchFamily="34" charset="-128"/>
              <a:sym typeface="Symbol" pitchFamily="18" charset="2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Additional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H-bonds exist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between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chains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1000" dirty="0" smtClean="0">
              <a:latin typeface="Book Antiqua" pitchFamily="18" charset="0"/>
              <a:ea typeface="ＭＳ Ｐゴシック" pitchFamily="34" charset="-128"/>
              <a:sym typeface="Symbol" pitchFamily="18" charset="2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The abundance of H-bonds makes these polysaccharides rather water-insoluble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  <a:ea typeface="ＭＳ Ｐゴシック" pitchFamily="34" charset="-128"/>
              <a:sym typeface="Symbol" pitchFamily="18" charset="2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Very sturdy structures that appear as extended fibers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1000" dirty="0" smtClean="0">
              <a:latin typeface="Book Antiqua" pitchFamily="18" charset="0"/>
              <a:ea typeface="ＭＳ Ｐゴシック" pitchFamily="34" charset="-128"/>
              <a:sym typeface="Symbol" pitchFamily="18" charset="2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Most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abundant polysaccharide in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nature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sz="2400" dirty="0" smtClean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     - Cotton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is nearly pure fibrous cellulose</a:t>
            </a:r>
          </a:p>
        </p:txBody>
      </p:sp>
    </p:spTree>
    <p:extLst>
      <p:ext uri="{BB962C8B-B14F-4D97-AF65-F5344CB8AC3E}">
        <p14:creationId xmlns:p14="http://schemas.microsoft.com/office/powerpoint/2010/main" val="35545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3. Structural Polysaccharides- Cellulose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5"/>
          <a:stretch/>
        </p:blipFill>
        <p:spPr bwMode="auto">
          <a:xfrm>
            <a:off x="381000" y="1066800"/>
            <a:ext cx="8534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08" y="3977640"/>
            <a:ext cx="5003292" cy="28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3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1. Monosaccharide Derivatives-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  A. Hydroxyl Group Substitutions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66"/>
          <a:stretch/>
        </p:blipFill>
        <p:spPr bwMode="auto">
          <a:xfrm>
            <a:off x="69494" y="1523368"/>
            <a:ext cx="9074506" cy="495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066800"/>
            <a:ext cx="624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Book Antiqua" pitchFamily="18" charset="0"/>
              </a:rPr>
              <a:t>Glucose: An aldose.</a:t>
            </a:r>
          </a:p>
          <a:p>
            <a:endParaRPr lang="en-US" sz="2600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676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Amine group substitutions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799" y="6412468"/>
            <a:ext cx="430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Phosphate group substitutions</a:t>
            </a:r>
            <a:endParaRPr lang="en-US" b="1" dirty="0">
              <a:latin typeface="Book Antiqua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38200" y="6172200"/>
            <a:ext cx="0" cy="348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11547" y="6488668"/>
            <a:ext cx="40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Methyl or H  group substitutions</a:t>
            </a:r>
            <a:endParaRPr lang="en-US" b="1" dirty="0">
              <a:latin typeface="Book Antiqua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00800" y="6248400"/>
            <a:ext cx="0" cy="348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7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3. Structural Polysaccharides- Cellulose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Metabolism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76200" y="1447800"/>
            <a:ext cx="8991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The fibrous structure and water-insolubility make cellulose a difficult substrate to act on.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Fungi, bacteria, and protozoa secrete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cellulase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, which allows them to use wood (which is made of cellulose) as source of glucose.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Most animals cannot use cellulose as a fuel source because they lack the enzyme to hydrolyze (</a:t>
            </a:r>
            <a:r>
              <a:rPr lang="en-US" sz="2400" i="1" dirty="0" smtClean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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1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4) linkages .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T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ermites live symbiotically with microorganisms that produces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cellulase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.</a:t>
            </a: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3600" dirty="0" smtClean="0"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5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3. Structural Polysaccharides- Chitin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76200" y="990600"/>
            <a:ext cx="8991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Book Antiqua" pitchFamily="18" charset="0"/>
              </a:rPr>
              <a:t>Chitin </a:t>
            </a:r>
            <a:r>
              <a:rPr lang="en-US" sz="2400" dirty="0">
                <a:latin typeface="Book Antiqua" pitchFamily="18" charset="0"/>
              </a:rPr>
              <a:t>is a linear </a:t>
            </a:r>
            <a:r>
              <a:rPr lang="en-US" sz="2400" dirty="0" err="1">
                <a:latin typeface="Book Antiqua" pitchFamily="18" charset="0"/>
              </a:rPr>
              <a:t>homopolysaccharide</a:t>
            </a:r>
            <a:r>
              <a:rPr lang="en-US" sz="2400" dirty="0">
                <a:latin typeface="Book Antiqua" pitchFamily="18" charset="0"/>
              </a:rPr>
              <a:t> of N-</a:t>
            </a:r>
            <a:r>
              <a:rPr lang="en-US" sz="2400" dirty="0" err="1">
                <a:latin typeface="Book Antiqua" pitchFamily="18" charset="0"/>
              </a:rPr>
              <a:t>acetylglucosamine</a:t>
            </a:r>
            <a:r>
              <a:rPr lang="en-US" sz="2400" dirty="0">
                <a:latin typeface="Book Antiqua" pitchFamily="18" charset="0"/>
              </a:rPr>
              <a:t> 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</a:rPr>
              <a:t>N-</a:t>
            </a:r>
            <a:r>
              <a:rPr lang="en-US" sz="2400" dirty="0" err="1">
                <a:latin typeface="Book Antiqua" pitchFamily="18" charset="0"/>
              </a:rPr>
              <a:t>acetylglucosamine</a:t>
            </a:r>
            <a:r>
              <a:rPr lang="en-US" sz="2400" dirty="0">
                <a:latin typeface="Book Antiqua" pitchFamily="18" charset="0"/>
              </a:rPr>
              <a:t> monomers form (</a:t>
            </a:r>
            <a:r>
              <a:rPr lang="en-US" sz="2400" i="1" dirty="0">
                <a:latin typeface="Book Antiqua" pitchFamily="18" charset="0"/>
                <a:sym typeface="Symbol" pitchFamily="18" charset="2"/>
              </a:rPr>
              <a:t></a:t>
            </a:r>
            <a:r>
              <a:rPr lang="en-US" sz="2400" dirty="0">
                <a:latin typeface="Book Antiqua" pitchFamily="18" charset="0"/>
              </a:rPr>
              <a:t>1 </a:t>
            </a:r>
            <a:r>
              <a:rPr lang="en-US" sz="2400" dirty="0">
                <a:latin typeface="Book Antiqua" pitchFamily="18" charset="0"/>
                <a:sym typeface="Symbol" pitchFamily="18" charset="2"/>
              </a:rPr>
              <a:t> 4)-linked </a:t>
            </a:r>
            <a:r>
              <a:rPr lang="en-US" sz="2400" dirty="0" smtClean="0">
                <a:latin typeface="Book Antiqua" pitchFamily="18" charset="0"/>
                <a:sym typeface="Symbol" pitchFamily="18" charset="2"/>
              </a:rPr>
              <a:t>chains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endParaRPr lang="en-US" sz="1000" dirty="0" smtClean="0">
              <a:latin typeface="Book Antiqua" pitchFamily="18" charset="0"/>
              <a:sym typeface="Symbol" pitchFamily="18" charset="2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Forms </a:t>
            </a:r>
            <a:r>
              <a:rPr lang="en-US" sz="2400" dirty="0">
                <a:latin typeface="Book Antiqua" pitchFamily="18" charset="0"/>
              </a:rPr>
              <a:t>extended fibers that are similar to those of </a:t>
            </a:r>
            <a:r>
              <a:rPr lang="en-US" sz="2400" dirty="0" smtClean="0">
                <a:latin typeface="Book Antiqua" pitchFamily="18" charset="0"/>
              </a:rPr>
              <a:t>cellulose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  <a:sym typeface="Symbol" pitchFamily="18" charset="2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sym typeface="Symbol" pitchFamily="18" charset="2"/>
              </a:rPr>
              <a:t>Hard, insoluble, cannot be digested by </a:t>
            </a:r>
            <a:r>
              <a:rPr lang="en-US" sz="2400" dirty="0" smtClean="0">
                <a:latin typeface="Book Antiqua" pitchFamily="18" charset="0"/>
                <a:sym typeface="Symbol" pitchFamily="18" charset="2"/>
              </a:rPr>
              <a:t>vertebrates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  <a:sym typeface="Symbol" pitchFamily="18" charset="2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sym typeface="Symbol" pitchFamily="18" charset="2"/>
              </a:rPr>
              <a:t>Structure is tough but flexible, and </a:t>
            </a:r>
            <a:r>
              <a:rPr lang="en-US" sz="2400" dirty="0" smtClean="0">
                <a:latin typeface="Book Antiqua" pitchFamily="18" charset="0"/>
                <a:sym typeface="Symbol" pitchFamily="18" charset="2"/>
              </a:rPr>
              <a:t>water-insoluble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  <a:sym typeface="Symbol" pitchFamily="18" charset="2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sym typeface="Symbol" pitchFamily="18" charset="2"/>
              </a:rPr>
              <a:t>Found in cell walls in mushrooms, and in exoskeletons of insects, spiders, crabs, and other arthropods</a:t>
            </a:r>
          </a:p>
          <a:p>
            <a:pPr marL="0" indent="0">
              <a:buNone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3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3. Structural Polysaccharides- Chitin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0"/>
          <a:stretch/>
        </p:blipFill>
        <p:spPr bwMode="auto">
          <a:xfrm>
            <a:off x="76200" y="1066882"/>
            <a:ext cx="8961120" cy="312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"/>
          <a:stretch/>
        </p:blipFill>
        <p:spPr bwMode="auto">
          <a:xfrm>
            <a:off x="2745638" y="4327356"/>
            <a:ext cx="3350362" cy="214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8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3. Structural Polysaccharides- </a:t>
            </a:r>
            <a:r>
              <a:rPr lang="en-US" sz="2800" dirty="0" err="1" smtClean="0">
                <a:latin typeface="Book Antiqua" pitchFamily="18" charset="0"/>
              </a:rPr>
              <a:t>Glycosaminoglycans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76200" y="914400"/>
            <a:ext cx="8991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5000"/>
              </a:spcBef>
              <a:buNone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Are linear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polymers of </a:t>
            </a:r>
            <a:r>
              <a:rPr lang="en-US" sz="2400" b="1" dirty="0">
                <a:latin typeface="Book Antiqua" pitchFamily="18" charset="0"/>
                <a:ea typeface="ＭＳ Ｐゴシック" pitchFamily="34" charset="-128"/>
              </a:rPr>
              <a:t>repeating disaccharide units</a:t>
            </a: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With one monomer that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is either </a:t>
            </a:r>
          </a:p>
          <a:p>
            <a:pPr lvl="1">
              <a:spcBef>
                <a:spcPct val="25000"/>
              </a:spcBef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N-acetyl-glucosamine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or N-acetyl-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galactosamine</a:t>
            </a: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The polysaccharides are negatively charged due to substitutions on the monosaccharide units</a:t>
            </a: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lvl="1">
              <a:spcBef>
                <a:spcPct val="25000"/>
              </a:spcBef>
            </a:pPr>
            <a:r>
              <a:rPr lang="en-US" sz="2400" dirty="0" err="1">
                <a:latin typeface="Book Antiqua" pitchFamily="18" charset="0"/>
                <a:ea typeface="ＭＳ Ｐゴシック" pitchFamily="34" charset="-128"/>
              </a:rPr>
              <a:t>Uronic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 acids (C6 oxidation)</a:t>
            </a:r>
          </a:p>
          <a:p>
            <a:pPr lvl="1">
              <a:spcBef>
                <a:spcPct val="25000"/>
              </a:spcBef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Sulfate esters</a:t>
            </a: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Exist as extended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hydrated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molecules</a:t>
            </a: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lvl="1">
              <a:spcBef>
                <a:spcPct val="25000"/>
              </a:spcBef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Minimizes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negative charge repulsion</a:t>
            </a:r>
          </a:p>
          <a:p>
            <a:pPr marL="342900" lvl="1" indent="-34290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Form an interlocking meshwork with fibrous proteins in the extracellular matrix of multicellular animals, which provide</a:t>
            </a:r>
          </a:p>
          <a:p>
            <a:pPr lvl="1">
              <a:spcBef>
                <a:spcPct val="25000"/>
              </a:spcBef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Connective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tissue</a:t>
            </a:r>
          </a:p>
          <a:p>
            <a:pPr lvl="1">
              <a:spcBef>
                <a:spcPct val="25000"/>
              </a:spcBef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Lubrication of joints</a:t>
            </a:r>
          </a:p>
          <a:p>
            <a:pPr marL="0" indent="0">
              <a:buNone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43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Extracellular Matrix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6386" name="Picture 2" descr="http://wiki.pingry.org/u/ap-biology/images/5/52/Image1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66800"/>
            <a:ext cx="71342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1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3. Structural Polysaccharides- </a:t>
            </a:r>
            <a:r>
              <a:rPr lang="en-US" sz="2800" dirty="0" err="1" smtClean="0">
                <a:latin typeface="Book Antiqua" pitchFamily="18" charset="0"/>
              </a:rPr>
              <a:t>Glycosaminoglycans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6"/>
          <a:stretch/>
        </p:blipFill>
        <p:spPr bwMode="auto">
          <a:xfrm>
            <a:off x="381000" y="1126141"/>
            <a:ext cx="5140757" cy="54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0357" y="1371600"/>
            <a:ext cx="30126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Book Antiqua" pitchFamily="18" charset="0"/>
              </a:rPr>
              <a:t>Hyaluronates</a:t>
            </a:r>
            <a:r>
              <a:rPr lang="en-US" sz="2200" b="1" dirty="0" smtClean="0">
                <a:latin typeface="Book Antiqua" pitchFamily="18" charset="0"/>
              </a:rPr>
              <a:t>:</a:t>
            </a:r>
          </a:p>
          <a:p>
            <a:endParaRPr lang="en-US" sz="2200" b="1" dirty="0">
              <a:latin typeface="Book Antiqua" pitchFamily="18" charset="0"/>
            </a:endParaRPr>
          </a:p>
          <a:p>
            <a:r>
              <a:rPr lang="en-US" sz="2200" dirty="0" smtClean="0">
                <a:latin typeface="Book Antiqua" pitchFamily="18" charset="0"/>
              </a:rPr>
              <a:t>A. Form clear, highly viscous solutions that serve as lubricants in joints and on eyes.</a:t>
            </a:r>
          </a:p>
          <a:p>
            <a:r>
              <a:rPr lang="en-US" sz="2200" dirty="0">
                <a:latin typeface="Book Antiqua" pitchFamily="18" charset="0"/>
              </a:rPr>
              <a:t> </a:t>
            </a:r>
            <a:endParaRPr lang="en-US" sz="2200" dirty="0" smtClean="0">
              <a:latin typeface="Book Antiqua" pitchFamily="18" charset="0"/>
            </a:endParaRPr>
          </a:p>
          <a:p>
            <a:r>
              <a:rPr lang="en-US" sz="2200" dirty="0" smtClean="0">
                <a:latin typeface="Book Antiqua" pitchFamily="18" charset="0"/>
              </a:rPr>
              <a:t>B. Provide tensile strength and elasticity in the extracellular matrix of cartilage and tendons because of strong interactions with other components.</a:t>
            </a:r>
            <a:endParaRPr lang="en-US" sz="2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3. Structural Polysaccharides- </a:t>
            </a:r>
            <a:r>
              <a:rPr lang="en-US" sz="2800" dirty="0" err="1" smtClean="0">
                <a:latin typeface="Book Antiqua" pitchFamily="18" charset="0"/>
              </a:rPr>
              <a:t>Glycosaminoglycans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4"/>
          <a:stretch/>
        </p:blipFill>
        <p:spPr bwMode="auto">
          <a:xfrm>
            <a:off x="1447799" y="1038225"/>
            <a:ext cx="5933084" cy="57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4</a:t>
            </a:r>
            <a:r>
              <a:rPr lang="en-US" sz="2800" dirty="0" smtClean="0">
                <a:latin typeface="Book Antiqua" pitchFamily="18" charset="0"/>
              </a:rPr>
              <a:t>. Polysaccharides as Information Carriers via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</a:t>
            </a:r>
            <a:r>
              <a:rPr lang="en-US" sz="2800" dirty="0" err="1" smtClean="0">
                <a:latin typeface="Book Antiqua" pitchFamily="18" charset="0"/>
              </a:rPr>
              <a:t>Glycoconjugates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81000" y="1219200"/>
            <a:ext cx="84582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Polysaccharides (and oligosaccharides) are information carriers by serving as destination labels for some proteins and as mediators of cell-cell interactions and interactions between cells and the extracellular matrix. This is often achieved via covalent attachment to a protein or a lipid.</a:t>
            </a:r>
          </a:p>
          <a:p>
            <a:pPr marL="0" indent="0">
              <a:buNone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Glycoconjugates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-</a:t>
            </a:r>
          </a:p>
          <a:p>
            <a:pPr marL="0" indent="0">
              <a:buNone/>
            </a:pPr>
            <a:endParaRPr lang="en-US" sz="10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Glycoproteins</a:t>
            </a:r>
          </a:p>
          <a:p>
            <a:pPr marL="457200" indent="-457200">
              <a:buAutoNum type="alphaUcPeriod"/>
            </a:pPr>
            <a:endParaRPr lang="en-US" sz="10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Glycolipids</a:t>
            </a:r>
          </a:p>
          <a:p>
            <a:pPr marL="457200" indent="-457200">
              <a:buAutoNum type="alphaUcPeriod"/>
            </a:pPr>
            <a:endParaRPr lang="en-US" sz="10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Proteoglycans</a:t>
            </a:r>
          </a:p>
        </p:txBody>
      </p:sp>
    </p:spTree>
    <p:extLst>
      <p:ext uri="{BB962C8B-B14F-4D97-AF65-F5344CB8AC3E}">
        <p14:creationId xmlns:p14="http://schemas.microsoft.com/office/powerpoint/2010/main" val="10456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4I. Glycoproteins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81000" y="1219200"/>
            <a:ext cx="84582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Proteins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with small oligosaccharides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attached: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" dirty="0">
              <a:latin typeface="Book Antiqua" pitchFamily="18" charset="0"/>
              <a:ea typeface="ＭＳ Ｐゴシック" pitchFamily="34" charset="-128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Carbohydrate attached via its </a:t>
            </a:r>
            <a:r>
              <a:rPr lang="en-US" sz="2400" dirty="0" err="1">
                <a:latin typeface="Book Antiqua" pitchFamily="18" charset="0"/>
                <a:ea typeface="ＭＳ Ｐゴシック" pitchFamily="34" charset="-128"/>
              </a:rPr>
              <a:t>anomeric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carbon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  <a:ea typeface="ＭＳ Ｐゴシック" pitchFamily="34" charset="-128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About half of mammalian proteins are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glycoproteins and are found on outer face of plasma membrane, in the extracellular matrix, and in the blood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  <a:ea typeface="ＭＳ Ｐゴシック" pitchFamily="34" charset="-128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Carbohydrates play role in protein-protein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recognition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  <a:ea typeface="ＭＳ Ｐゴシック" pitchFamily="34" charset="-128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Only some bacteria glycosylate few of their proteins </a:t>
            </a: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20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4I. Glycoproteins are O- or N- linked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2"/>
          <a:stretch/>
        </p:blipFill>
        <p:spPr bwMode="auto">
          <a:xfrm>
            <a:off x="3644900" y="685800"/>
            <a:ext cx="48133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" y="1748135"/>
            <a:ext cx="312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latin typeface="Book Antiqua" pitchFamily="18" charset="0"/>
              </a:rPr>
              <a:t>O-linked via peptide-OH groups.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1000" y="4045803"/>
            <a:ext cx="312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latin typeface="Book Antiqua" pitchFamily="18" charset="0"/>
              </a:rPr>
              <a:t>N</a:t>
            </a:r>
            <a:r>
              <a:rPr lang="en-US" sz="2400" b="1" dirty="0" smtClean="0">
                <a:latin typeface="Book Antiqua" pitchFamily="18" charset="0"/>
              </a:rPr>
              <a:t>-linked via peptide-NH groups.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1. Monosaccharide Derivatives-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   B. Carbon atom Oxidation to a Carboxyl Group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62555" b="7027"/>
          <a:stretch/>
        </p:blipFill>
        <p:spPr bwMode="auto">
          <a:xfrm>
            <a:off x="152578" y="1143000"/>
            <a:ext cx="8839022" cy="23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590800" y="3537248"/>
            <a:ext cx="0" cy="675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66800" y="3537248"/>
            <a:ext cx="0" cy="882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0" y="4212848"/>
            <a:ext cx="670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Book Antiqua" pitchFamily="18" charset="0"/>
              </a:rPr>
              <a:t>Oxidation of aldehyde carbon yields:</a:t>
            </a:r>
          </a:p>
          <a:p>
            <a:r>
              <a:rPr lang="en-US" sz="2600" b="1" dirty="0" err="1" smtClean="0">
                <a:latin typeface="Book Antiqua" pitchFamily="18" charset="0"/>
              </a:rPr>
              <a:t>Aldonic</a:t>
            </a:r>
            <a:r>
              <a:rPr lang="en-US" sz="2600" b="1" dirty="0" smtClean="0">
                <a:latin typeface="Book Antiqua" pitchFamily="18" charset="0"/>
              </a:rPr>
              <a:t> Acid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4343400"/>
            <a:ext cx="2286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Book Antiqua" pitchFamily="18" charset="0"/>
              </a:rPr>
              <a:t>Oxidation of C6 yields:</a:t>
            </a:r>
          </a:p>
          <a:p>
            <a:endParaRPr lang="en-US" sz="2600" dirty="0" smtClean="0">
              <a:latin typeface="Book Antiqua" pitchFamily="18" charset="0"/>
            </a:endParaRPr>
          </a:p>
          <a:p>
            <a:r>
              <a:rPr lang="en-US" sz="2600" b="1" dirty="0" err="1" smtClean="0">
                <a:latin typeface="Book Antiqua" pitchFamily="18" charset="0"/>
              </a:rPr>
              <a:t>Uronic</a:t>
            </a:r>
            <a:r>
              <a:rPr lang="en-US" sz="2600" b="1" dirty="0" smtClean="0">
                <a:latin typeface="Book Antiqua" pitchFamily="18" charset="0"/>
              </a:rPr>
              <a:t> Acid</a:t>
            </a:r>
            <a:endParaRPr lang="en-US" sz="2600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75260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Book Antiqua" pitchFamily="18" charset="0"/>
              </a:rPr>
              <a:t>6</a:t>
            </a:r>
            <a:endParaRPr lang="en-US" sz="2200" b="1" dirty="0">
              <a:latin typeface="Book Antiqua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14800" y="3276600"/>
            <a:ext cx="0" cy="441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05200" y="3581400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Book Antiqua" pitchFamily="18" charset="0"/>
              </a:rPr>
              <a:t>Lactone group</a:t>
            </a:r>
          </a:p>
        </p:txBody>
      </p:sp>
    </p:spTree>
    <p:extLst>
      <p:ext uri="{BB962C8B-B14F-4D97-AF65-F5344CB8AC3E}">
        <p14:creationId xmlns:p14="http://schemas.microsoft.com/office/powerpoint/2010/main" val="6416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4II. Glycolipids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81000" y="1066800"/>
            <a:ext cx="8458200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Lipids </a:t>
            </a: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with covalently bound </a:t>
            </a: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oligosaccharide: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" dirty="0">
              <a:latin typeface="Book Antiqua" pitchFamily="18" charset="0"/>
              <a:ea typeface="ＭＳ Ｐゴシック" pitchFamily="34" charset="-128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  <a:ea typeface="ＭＳ Ｐゴシック" pitchFamily="34" charset="-128"/>
              </a:rPr>
              <a:t>Lipids contain a polar head group (in this case sugar bound) found on the outer surface of the cell membrane and a hydrophobic tail within the cell membrane of plants and animals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endParaRPr lang="en-US" sz="1000" dirty="0" smtClean="0">
              <a:latin typeface="Book Antiqua" pitchFamily="18" charset="0"/>
              <a:ea typeface="ＭＳ Ｐゴシック" pitchFamily="34" charset="-128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  <a:ea typeface="ＭＳ Ｐゴシック" pitchFamily="34" charset="-128"/>
              </a:rPr>
              <a:t>On outer surface, glycolipids present a site of recognition for extracellular molecules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  <a:ea typeface="ＭＳ Ｐゴシック" pitchFamily="34" charset="-128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latin typeface="Book Antiqua" pitchFamily="18" charset="0"/>
                <a:ea typeface="ＭＳ Ｐゴシック" pitchFamily="34" charset="-128"/>
              </a:rPr>
              <a:t>In vertebrates, </a:t>
            </a:r>
            <a:r>
              <a:rPr lang="en-US" dirty="0" err="1">
                <a:latin typeface="Book Antiqua" pitchFamily="18" charset="0"/>
                <a:ea typeface="ＭＳ Ｐゴシック" pitchFamily="34" charset="-128"/>
              </a:rPr>
              <a:t>ganglioside</a:t>
            </a:r>
            <a:r>
              <a:rPr lang="en-US" dirty="0">
                <a:latin typeface="Book Antiqua" pitchFamily="18" charset="0"/>
                <a:ea typeface="ＭＳ Ｐゴシック" pitchFamily="34" charset="-128"/>
              </a:rPr>
              <a:t> carbohydrate composition determines blood </a:t>
            </a:r>
            <a:r>
              <a:rPr lang="en-US" dirty="0" smtClean="0">
                <a:latin typeface="Book Antiqua" pitchFamily="18" charset="0"/>
                <a:ea typeface="ＭＳ Ｐゴシック" pitchFamily="34" charset="-128"/>
              </a:rPr>
              <a:t>groups (A, B, AB, O)</a:t>
            </a:r>
          </a:p>
        </p:txBody>
      </p:sp>
    </p:spTree>
    <p:extLst>
      <p:ext uri="{BB962C8B-B14F-4D97-AF65-F5344CB8AC3E}">
        <p14:creationId xmlns:p14="http://schemas.microsoft.com/office/powerpoint/2010/main" val="42898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"/>
          <a:stretch/>
        </p:blipFill>
        <p:spPr bwMode="auto">
          <a:xfrm>
            <a:off x="3962400" y="738188"/>
            <a:ext cx="5029200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4II. Glycolipids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Book Antiqua" pitchFamily="18" charset="0"/>
              </a:rPr>
              <a:t>Lipopolysaccharides</a:t>
            </a:r>
            <a:r>
              <a:rPr lang="en-US" sz="2400" dirty="0" smtClean="0">
                <a:latin typeface="Book Antiqua" pitchFamily="18" charset="0"/>
              </a:rPr>
              <a:t> are the dominant surface feature of gram-negative bacteria (</a:t>
            </a:r>
            <a:r>
              <a:rPr lang="en-US" sz="2400" i="1" dirty="0" smtClean="0">
                <a:latin typeface="Book Antiqua" pitchFamily="18" charset="0"/>
              </a:rPr>
              <a:t>E. coli)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>
              <a:latin typeface="Book Antiqu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These molecules are prime targets of the antibodies produced by the vertebrate immune system in response to bacterial infection.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4III. Proteoglycans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81000" y="1066800"/>
            <a:ext cx="8458200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Sulfated </a:t>
            </a:r>
            <a:r>
              <a:rPr lang="en-US" sz="2800" dirty="0" err="1">
                <a:latin typeface="Book Antiqua" pitchFamily="18" charset="0"/>
                <a:ea typeface="ＭＳ Ｐゴシック" pitchFamily="34" charset="-128"/>
              </a:rPr>
              <a:t>glucoseaminoglycans</a:t>
            </a: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 attached to a large rod-shaped protein in cell membrane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1" dirty="0" err="1">
                <a:latin typeface="Book Antiqua" pitchFamily="18" charset="0"/>
                <a:ea typeface="ＭＳ Ｐゴシック" pitchFamily="34" charset="-128"/>
              </a:rPr>
              <a:t>Syndecans</a:t>
            </a:r>
            <a:r>
              <a:rPr lang="en-US" dirty="0">
                <a:latin typeface="Book Antiqua" pitchFamily="18" charset="0"/>
                <a:ea typeface="ＭＳ Ｐゴシック" pitchFamily="34" charset="-128"/>
              </a:rPr>
              <a:t>: protein has a single </a:t>
            </a:r>
            <a:r>
              <a:rPr lang="en-US" dirty="0" err="1">
                <a:latin typeface="Book Antiqua" pitchFamily="18" charset="0"/>
                <a:ea typeface="ＭＳ Ｐゴシック" pitchFamily="34" charset="-128"/>
              </a:rPr>
              <a:t>transmembrane</a:t>
            </a:r>
            <a:r>
              <a:rPr lang="en-US" dirty="0">
                <a:latin typeface="Book Antiqua" pitchFamily="18" charset="0"/>
                <a:ea typeface="ＭＳ Ｐゴシック" pitchFamily="34" charset="-128"/>
              </a:rPr>
              <a:t> domain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1" dirty="0" err="1">
                <a:latin typeface="Book Antiqua" pitchFamily="18" charset="0"/>
                <a:ea typeface="ＭＳ Ｐゴシック" pitchFamily="34" charset="-128"/>
              </a:rPr>
              <a:t>Glypicans</a:t>
            </a:r>
            <a:r>
              <a:rPr lang="en-US" dirty="0">
                <a:latin typeface="Book Antiqua" pitchFamily="18" charset="0"/>
                <a:ea typeface="ＭＳ Ｐゴシック" pitchFamily="34" charset="-128"/>
              </a:rPr>
              <a:t>: protein is anchored to a lipid membrane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latin typeface="Book Antiqua" pitchFamily="18" charset="0"/>
                <a:ea typeface="ＭＳ Ｐゴシック" pitchFamily="34" charset="-128"/>
              </a:rPr>
              <a:t>Interact with a variety of receptors from neighboring cells and regulate cell </a:t>
            </a:r>
            <a:r>
              <a:rPr lang="en-US" dirty="0" smtClean="0">
                <a:latin typeface="Book Antiqua" pitchFamily="18" charset="0"/>
                <a:ea typeface="ＭＳ Ｐゴシック" pitchFamily="34" charset="-128"/>
              </a:rPr>
              <a:t>growth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  <a:ea typeface="ＭＳ Ｐゴシック" pitchFamily="34" charset="-128"/>
              </a:rPr>
              <a:t>Are major components of connective tissue such as cartilage and provide strength and resilience</a:t>
            </a:r>
            <a:endParaRPr lang="en-US" dirty="0"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1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2"/>
          <a:stretch/>
        </p:blipFill>
        <p:spPr bwMode="auto">
          <a:xfrm>
            <a:off x="152400" y="866775"/>
            <a:ext cx="85344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4III. Proteoglycans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43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819400" y="5105400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495800" y="5715000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latin typeface="Book Antiqua" pitchFamily="18" charset="0"/>
              </a:rPr>
              <a:t>GPI: </a:t>
            </a:r>
            <a:r>
              <a:rPr lang="en-US" sz="2400" b="1" dirty="0" err="1" smtClean="0">
                <a:latin typeface="Book Antiqua" pitchFamily="18" charset="0"/>
              </a:rPr>
              <a:t>glycophosphatidylinositol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95300" y="6096000"/>
            <a:ext cx="6896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latin typeface="Book Antiqua" pitchFamily="18" charset="0"/>
              </a:rPr>
              <a:t>Nonpolar AA engage in hydrophobic interactions with the plasma membrane lipids</a:t>
            </a:r>
            <a:endParaRPr lang="en-US" sz="2400" b="1" dirty="0">
              <a:latin typeface="Book Antiqua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86600" y="4038600"/>
            <a:ext cx="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4IIIb. Proteoglycan Linkages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81000" y="1066800"/>
            <a:ext cx="8458200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UcPeriod"/>
            </a:pP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Different </a:t>
            </a:r>
            <a:r>
              <a:rPr lang="en-US" sz="2800" dirty="0" err="1">
                <a:latin typeface="Book Antiqua" pitchFamily="18" charset="0"/>
                <a:ea typeface="ＭＳ Ｐゴシック" pitchFamily="34" charset="-128"/>
              </a:rPr>
              <a:t>glycosaminoglycans</a:t>
            </a: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 are linked to the </a:t>
            </a: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/>
            </a:r>
            <a:br>
              <a:rPr lang="en-US" sz="2800" dirty="0" smtClean="0">
                <a:latin typeface="Book Antiqua" pitchFamily="18" charset="0"/>
                <a:ea typeface="ＭＳ Ｐゴシック" pitchFamily="34" charset="-128"/>
              </a:rPr>
            </a:b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core protein via a </a:t>
            </a:r>
            <a:r>
              <a:rPr lang="en-US" sz="2800" dirty="0" err="1" smtClean="0">
                <a:latin typeface="Book Antiqua" pitchFamily="18" charset="0"/>
                <a:ea typeface="ＭＳ Ｐゴシック" pitchFamily="34" charset="-128"/>
              </a:rPr>
              <a:t>trisaccharide</a:t>
            </a: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 bridge</a:t>
            </a:r>
          </a:p>
          <a:p>
            <a:pPr marL="514350" indent="-514350">
              <a:buAutoNum type="alphaUcPeriod"/>
            </a:pPr>
            <a:endParaRPr lang="en-US" sz="2800" dirty="0">
              <a:latin typeface="Book Antiqua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B. Linkage </a:t>
            </a: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from </a:t>
            </a:r>
            <a:r>
              <a:rPr lang="en-US" sz="2800" dirty="0" err="1">
                <a:latin typeface="Book Antiqua" pitchFamily="18" charset="0"/>
                <a:ea typeface="ＭＳ Ｐゴシック" pitchFamily="34" charset="-128"/>
              </a:rPr>
              <a:t>anomeric</a:t>
            </a: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 carbon of xylose to serine </a:t>
            </a: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/>
            </a:r>
            <a:br>
              <a:rPr lang="en-US" sz="2800" dirty="0" smtClean="0">
                <a:latin typeface="Book Antiqua" pitchFamily="18" charset="0"/>
                <a:ea typeface="ＭＳ Ｐゴシック" pitchFamily="34" charset="-128"/>
              </a:rPr>
            </a:b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    hydroxyl typically in the –</a:t>
            </a:r>
            <a:r>
              <a:rPr lang="en-US" sz="2800" dirty="0" err="1" smtClean="0">
                <a:latin typeface="Book Antiqua" pitchFamily="18" charset="0"/>
                <a:ea typeface="ＭＳ Ｐゴシック" pitchFamily="34" charset="-128"/>
              </a:rPr>
              <a:t>Ser</a:t>
            </a: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-</a:t>
            </a:r>
            <a:r>
              <a:rPr lang="en-US" sz="2800" dirty="0" err="1" smtClean="0">
                <a:latin typeface="Book Antiqua" pitchFamily="18" charset="0"/>
                <a:ea typeface="ＭＳ Ｐゴシック" pitchFamily="34" charset="-128"/>
              </a:rPr>
              <a:t>Gly</a:t>
            </a: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-X-</a:t>
            </a:r>
            <a:r>
              <a:rPr lang="en-US" sz="2800" dirty="0" err="1" smtClean="0">
                <a:latin typeface="Book Antiqua" pitchFamily="18" charset="0"/>
                <a:ea typeface="ＭＳ Ｐゴシック" pitchFamily="34" charset="-128"/>
              </a:rPr>
              <a:t>Gly</a:t>
            </a: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 sequence</a:t>
            </a:r>
          </a:p>
          <a:p>
            <a:pPr marL="0" indent="0">
              <a:buNone/>
            </a:pPr>
            <a:endParaRPr lang="en-US" sz="2800" dirty="0">
              <a:latin typeface="Book Antiqua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C. Our </a:t>
            </a: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tissues have many different core proteins; </a:t>
            </a: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/>
            </a:r>
            <a:br>
              <a:rPr lang="en-US" sz="2800" dirty="0" smtClean="0">
                <a:latin typeface="Book Antiqua" pitchFamily="18" charset="0"/>
                <a:ea typeface="ＭＳ Ｐゴシック" pitchFamily="34" charset="-128"/>
              </a:rPr>
            </a:b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    </a:t>
            </a:r>
            <a:r>
              <a:rPr lang="en-US" sz="2800" dirty="0" err="1" smtClean="0">
                <a:latin typeface="Book Antiqua" pitchFamily="18" charset="0"/>
                <a:ea typeface="ＭＳ Ｐゴシック" pitchFamily="34" charset="-128"/>
              </a:rPr>
              <a:t>aggrecan</a:t>
            </a: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is the best studied</a:t>
            </a:r>
          </a:p>
        </p:txBody>
      </p:sp>
    </p:spTree>
    <p:extLst>
      <p:ext uri="{BB962C8B-B14F-4D97-AF65-F5344CB8AC3E}">
        <p14:creationId xmlns:p14="http://schemas.microsoft.com/office/powerpoint/2010/main" val="309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4"/>
          <a:stretch/>
        </p:blipFill>
        <p:spPr bwMode="auto">
          <a:xfrm>
            <a:off x="304800" y="838200"/>
            <a:ext cx="8534400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4IIIb. Proteoglycan Linkages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4IIIc. Proteoglycan Aggregates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81000" y="1066800"/>
            <a:ext cx="8458200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dirty="0" err="1" smtClean="0">
                <a:latin typeface="Book Antiqua" pitchFamily="18" charset="0"/>
                <a:ea typeface="ＭＳ Ｐゴシック" pitchFamily="34" charset="-128"/>
              </a:rPr>
              <a:t>Hyaluronan</a:t>
            </a: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and </a:t>
            </a:r>
            <a:r>
              <a:rPr lang="en-US" sz="2800" dirty="0" err="1">
                <a:latin typeface="Book Antiqua" pitchFamily="18" charset="0"/>
                <a:ea typeface="ＭＳ Ｐゴシック" pitchFamily="34" charset="-128"/>
              </a:rPr>
              <a:t>aggrecan</a:t>
            </a: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 form huge </a:t>
            </a: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(MW </a:t>
            </a: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&gt; </a:t>
            </a: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2x10</a:t>
            </a:r>
            <a:r>
              <a:rPr lang="en-US" sz="2800" baseline="30000" dirty="0" smtClean="0">
                <a:latin typeface="Book Antiqua" pitchFamily="18" charset="0"/>
                <a:ea typeface="ＭＳ Ｐゴシック" pitchFamily="34" charset="-128"/>
              </a:rPr>
              <a:t>8</a:t>
            </a: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) </a:t>
            </a:r>
            <a:r>
              <a:rPr lang="en-US" sz="2800" dirty="0" err="1">
                <a:latin typeface="Book Antiqua" pitchFamily="18" charset="0"/>
                <a:ea typeface="ＭＳ Ｐゴシック" pitchFamily="34" charset="-128"/>
              </a:rPr>
              <a:t>noncovalent</a:t>
            </a: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aggregates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800" dirty="0">
              <a:latin typeface="Book Antiqua" pitchFamily="18" charset="0"/>
              <a:ea typeface="ＭＳ Ｐゴシック" pitchFamily="34" charset="-128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Hold </a:t>
            </a: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lots of water (1000</a:t>
            </a:r>
            <a:r>
              <a:rPr lang="en-US" sz="2800" dirty="0">
                <a:latin typeface="Book Antiqua" pitchFamily="18" charset="0"/>
                <a:ea typeface="ＭＳ Ｐゴシック" pitchFamily="34" charset="-128"/>
                <a:sym typeface="Symbol" pitchFamily="18" charset="2"/>
              </a:rPr>
              <a:t></a:t>
            </a: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 its weight</a:t>
            </a: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) and as a result </a:t>
            </a: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provides </a:t>
            </a:r>
            <a:r>
              <a:rPr lang="en-US" sz="2800" dirty="0" smtClean="0">
                <a:latin typeface="Book Antiqua" pitchFamily="18" charset="0"/>
                <a:ea typeface="ＭＳ Ｐゴシック" pitchFamily="34" charset="-128"/>
              </a:rPr>
              <a:t>lubrication</a:t>
            </a:r>
            <a:endParaRPr lang="en-US" sz="2800" dirty="0">
              <a:latin typeface="Book Antiqua" pitchFamily="18" charset="0"/>
              <a:ea typeface="ＭＳ Ｐゴシック" pitchFamily="34" charset="-128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Very low friction material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800" dirty="0">
                <a:latin typeface="Book Antiqua" pitchFamily="18" charset="0"/>
                <a:ea typeface="ＭＳ Ｐゴシック" pitchFamily="34" charset="-128"/>
              </a:rPr>
              <a:t>Covers joint surfaces: articular cartilage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Reduced friction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Load balancing</a:t>
            </a:r>
          </a:p>
        </p:txBody>
      </p:sp>
    </p:spTree>
    <p:extLst>
      <p:ext uri="{BB962C8B-B14F-4D97-AF65-F5344CB8AC3E}">
        <p14:creationId xmlns:p14="http://schemas.microsoft.com/office/powerpoint/2010/main" val="15440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8"/>
          <a:stretch/>
        </p:blipFill>
        <p:spPr bwMode="auto">
          <a:xfrm>
            <a:off x="1568450" y="762000"/>
            <a:ext cx="60071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4IIIc. Proteoglycan Aggregates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4IVa. Extracellular Matrix (ECM)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81000" y="1066800"/>
            <a:ext cx="8458200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Material outside the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cell:</a:t>
            </a: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Strength, elasticity, and physical barrier in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tissues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Main components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- Proteoglycan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aggregates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- Collagen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fibers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- Elastin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(a fibrous protein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)</a:t>
            </a:r>
          </a:p>
          <a:p>
            <a:pPr lvl="1">
              <a:buFontTx/>
              <a:buChar char="-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ECM is a barrier for tumor cells seeking to invade new tissues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- Some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tumor cells secrete </a:t>
            </a:r>
            <a:r>
              <a:rPr lang="en-US" sz="2400" dirty="0" err="1">
                <a:latin typeface="Book Antiqua" pitchFamily="18" charset="0"/>
                <a:ea typeface="ＭＳ Ｐゴシック" pitchFamily="34" charset="-128"/>
              </a:rPr>
              <a:t>heparinase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 that degrades ECM</a:t>
            </a:r>
          </a:p>
        </p:txBody>
      </p:sp>
    </p:spTree>
    <p:extLst>
      <p:ext uri="{BB962C8B-B14F-4D97-AF65-F5344CB8AC3E}">
        <p14:creationId xmlns:p14="http://schemas.microsoft.com/office/powerpoint/2010/main" val="26113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4IVb. Interaction of the Cells with ECM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81000" y="1066800"/>
            <a:ext cx="8458200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Some integral membrane proteins are proteoglycans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Syndecans</a:t>
            </a: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Other integral membrane proteins are receptors for extracellular proteoglycans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Book Antiqua" pitchFamily="18" charset="0"/>
                <a:ea typeface="ＭＳ Ｐゴシック" pitchFamily="34" charset="-128"/>
              </a:rPr>
              <a:t>Integrins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 </a:t>
            </a: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These proteins link cellular cytoskeleton to the ECM and transmit signals into the cell to regulate: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- cell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growth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- cell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mobility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- apoptosis</a:t>
            </a: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- wound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healing</a:t>
            </a:r>
          </a:p>
        </p:txBody>
      </p:sp>
    </p:spTree>
    <p:extLst>
      <p:ext uri="{BB962C8B-B14F-4D97-AF65-F5344CB8AC3E}">
        <p14:creationId xmlns:p14="http://schemas.microsoft.com/office/powerpoint/2010/main" val="3670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45126" b="6724"/>
          <a:stretch/>
        </p:blipFill>
        <p:spPr bwMode="auto">
          <a:xfrm>
            <a:off x="2598516" y="3124200"/>
            <a:ext cx="4997420" cy="352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err="1" smtClean="0">
                <a:latin typeface="Book Antiqua" pitchFamily="18" charset="0"/>
              </a:rPr>
              <a:t>Monosaccharides</a:t>
            </a:r>
            <a:r>
              <a:rPr lang="en-US" sz="2800" dirty="0" smtClean="0">
                <a:latin typeface="Book Antiqua" pitchFamily="18" charset="0"/>
              </a:rPr>
              <a:t> are Reducing Agents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r="55588" b="54923"/>
          <a:stretch/>
        </p:blipFill>
        <p:spPr bwMode="auto">
          <a:xfrm>
            <a:off x="3958542" y="817327"/>
            <a:ext cx="2268638" cy="32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175483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Aldose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02114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A. Sugars must be in 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linear form to serve as 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reducing agents.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4IVb. Interaction of the Cells with ECM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50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5"/>
          <a:stretch/>
        </p:blipFill>
        <p:spPr bwMode="auto">
          <a:xfrm>
            <a:off x="1330452" y="1127949"/>
            <a:ext cx="6213348" cy="542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3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4V. Oligosaccharides in Recognition (Sugar Code)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51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284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81000" y="1143000"/>
            <a:ext cx="8458200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Oligosaccharides with unique structures are components of a variety of glycoproteins or glycolipids on the outer surface of the plasma membranes.</a:t>
            </a:r>
          </a:p>
          <a:p>
            <a:pPr marL="457200" indent="-457200">
              <a:lnSpc>
                <a:spcPct val="90000"/>
              </a:lnSpc>
              <a:buAutoNum type="alphaUcPeriod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457200" indent="-457200">
              <a:lnSpc>
                <a:spcPct val="90000"/>
              </a:lnSpc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Their oligosaccharides moieties are bound by extracellular proteins called </a:t>
            </a:r>
            <a:r>
              <a:rPr lang="en-US" sz="2400" b="1" dirty="0" err="1" smtClean="0">
                <a:latin typeface="Book Antiqua" pitchFamily="18" charset="0"/>
                <a:ea typeface="ＭＳ Ｐゴシック" pitchFamily="34" charset="-128"/>
              </a:rPr>
              <a:t>lectins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with high specificity and affinity. These oligosaccharide moieties are seen a </a:t>
            </a:r>
            <a:r>
              <a:rPr lang="en-US" sz="2400" b="1" dirty="0" smtClean="0">
                <a:latin typeface="Book Antiqua" pitchFamily="18" charset="0"/>
                <a:ea typeface="ＭＳ Ｐゴシック" pitchFamily="34" charset="-128"/>
              </a:rPr>
              <a:t>sugar code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to trigger interactions with a cell.</a:t>
            </a:r>
          </a:p>
          <a:p>
            <a:pPr marL="457200" indent="-457200">
              <a:lnSpc>
                <a:spcPct val="90000"/>
              </a:lnSpc>
              <a:buAutoNum type="alphaUcPeriod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Book Antiqua" pitchFamily="18" charset="0"/>
                <a:ea typeface="ＭＳ Ｐゴシック" pitchFamily="34" charset="-128"/>
              </a:rPr>
              <a:t>Viruses that infect animal cells, such as the influenza virus, bind to the cell </a:t>
            </a:r>
            <a:r>
              <a:rPr lang="en-US" sz="2000" dirty="0" smtClean="0">
                <a:latin typeface="Book Antiqua" pitchFamily="18" charset="0"/>
                <a:ea typeface="ＭＳ Ｐゴシック" pitchFamily="34" charset="-128"/>
              </a:rPr>
              <a:t>surface </a:t>
            </a:r>
            <a:r>
              <a:rPr lang="en-US" sz="2000" dirty="0" smtClean="0">
                <a:latin typeface="Book Antiqua" pitchFamily="18" charset="0"/>
                <a:ea typeface="ＭＳ Ｐゴシック" pitchFamily="34" charset="-128"/>
              </a:rPr>
              <a:t>glycoproteins as the first step in infection.</a:t>
            </a:r>
            <a:endParaRPr lang="en-US" sz="2000" dirty="0"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6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4V. Oligosaccharides in Recognition (Sugar Code)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52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1447800" y="1066800"/>
            <a:ext cx="5765140" cy="576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371600"/>
            <a:ext cx="284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err="1" smtClean="0">
                <a:latin typeface="Book Antiqua" pitchFamily="18" charset="0"/>
              </a:rPr>
              <a:t>Monosaccharides</a:t>
            </a:r>
            <a:r>
              <a:rPr lang="en-US" sz="2800" dirty="0" smtClean="0">
                <a:latin typeface="Book Antiqua" pitchFamily="18" charset="0"/>
              </a:rPr>
              <a:t> are Reducing Agents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B. Aldose-</a:t>
            </a:r>
            <a:r>
              <a:rPr lang="en-US" sz="2400" dirty="0" err="1" smtClean="0">
                <a:latin typeface="Book Antiqua" pitchFamily="18" charset="0"/>
              </a:rPr>
              <a:t>Ketose</a:t>
            </a:r>
            <a:r>
              <a:rPr lang="en-US" sz="2400" dirty="0" smtClean="0">
                <a:latin typeface="Book Antiqua" pitchFamily="18" charset="0"/>
              </a:rPr>
              <a:t> isomerization under conditions typical of redox experiments allows ketoses to serve as reducing agents.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38683" y="2967989"/>
            <a:ext cx="8929117" cy="2385350"/>
            <a:chOff x="1143000" y="2333565"/>
            <a:chExt cx="6667500" cy="1781176"/>
          </a:xfrm>
        </p:grpSpPr>
        <p:pic>
          <p:nvPicPr>
            <p:cNvPr id="13316" name="Picture 4" descr="http://upload.wikimedia.org/wikipedia/commons/thumb/e/e2/LobrydeBruyn_vanEkenstein.png/700px-LobrydeBruyn_vanEkenstei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333565"/>
              <a:ext cx="6667500" cy="178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962400" y="3886200"/>
              <a:ext cx="1447800" cy="228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52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err="1" smtClean="0">
                <a:latin typeface="Book Antiqua" pitchFamily="18" charset="0"/>
              </a:rPr>
              <a:t>Monosaccharides</a:t>
            </a:r>
            <a:r>
              <a:rPr lang="en-US" sz="2800" dirty="0" smtClean="0">
                <a:latin typeface="Book Antiqua" pitchFamily="18" charset="0"/>
              </a:rPr>
              <a:t> are Reducing Agents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914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C. Today the reducing ability of certain sugars such as 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glucose is used to quantify the sugars via a colorimetric assay.</a:t>
            </a:r>
            <a:endParaRPr lang="en-US" sz="2400" dirty="0">
              <a:latin typeface="Book Antiqua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930584"/>
              </p:ext>
            </p:extLst>
          </p:nvPr>
        </p:nvGraphicFramePr>
        <p:xfrm>
          <a:off x="2131314" y="1705229"/>
          <a:ext cx="5260086" cy="5152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r:id="rId4" imgW="4046220" imgH="3963670" progId="ISISServer">
                  <p:embed/>
                </p:oleObj>
              </mc:Choice>
              <mc:Fallback>
                <p:oleObj r:id="rId4" imgW="4046220" imgH="3963670" progId="ISISServer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314" y="1705229"/>
                        <a:ext cx="5260086" cy="5152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34362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UV-Vis to observe this colored product.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1676400"/>
            <a:ext cx="8153400" cy="1981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Disaccharides</a:t>
            </a:r>
          </a:p>
          <a:p>
            <a:pPr algn="ctr">
              <a:tabLst>
                <a:tab pos="2060575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5334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367982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8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1. The </a:t>
            </a:r>
            <a:r>
              <a:rPr lang="en-US" sz="2800" dirty="0" err="1" smtClean="0">
                <a:latin typeface="Book Antiqua" pitchFamily="18" charset="0"/>
              </a:rPr>
              <a:t>Glycosidic</a:t>
            </a:r>
            <a:r>
              <a:rPr lang="en-US" sz="2800" dirty="0" smtClean="0">
                <a:latin typeface="Book Antiqua" pitchFamily="18" charset="0"/>
              </a:rPr>
              <a:t> Bond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14400"/>
            <a:ext cx="800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600" dirty="0" smtClean="0">
                <a:latin typeface="Book Antiqua" pitchFamily="18" charset="0"/>
                <a:ea typeface="ＭＳ Ｐゴシック" pitchFamily="34" charset="-128"/>
              </a:rPr>
              <a:t>Two </a:t>
            </a:r>
            <a:r>
              <a:rPr lang="en-US" sz="2600" dirty="0">
                <a:latin typeface="Book Antiqua" pitchFamily="18" charset="0"/>
                <a:ea typeface="ＭＳ Ｐゴシック" pitchFamily="34" charset="-128"/>
              </a:rPr>
              <a:t>sugar molecules can be joined via a </a:t>
            </a:r>
            <a:r>
              <a:rPr lang="en-US" sz="2600" dirty="0" err="1" smtClean="0">
                <a:latin typeface="Book Antiqua" pitchFamily="18" charset="0"/>
                <a:ea typeface="ＭＳ Ｐゴシック" pitchFamily="34" charset="-128"/>
              </a:rPr>
              <a:t>glycosidic</a:t>
            </a:r>
            <a:r>
              <a:rPr lang="en-US" sz="2600" dirty="0" smtClean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600" dirty="0">
                <a:latin typeface="Book Antiqua" pitchFamily="18" charset="0"/>
                <a:ea typeface="ＭＳ Ｐゴシック" pitchFamily="34" charset="-128"/>
              </a:rPr>
              <a:t>bond between an </a:t>
            </a:r>
            <a:r>
              <a:rPr lang="en-US" sz="2600" dirty="0" err="1">
                <a:latin typeface="Book Antiqua" pitchFamily="18" charset="0"/>
                <a:ea typeface="ＭＳ Ｐゴシック" pitchFamily="34" charset="-128"/>
              </a:rPr>
              <a:t>anomeric</a:t>
            </a:r>
            <a:r>
              <a:rPr lang="en-US" sz="2600" dirty="0">
                <a:latin typeface="Book Antiqua" pitchFamily="18" charset="0"/>
                <a:ea typeface="ＭＳ Ｐゴシック" pitchFamily="34" charset="-128"/>
              </a:rPr>
              <a:t> carbon and </a:t>
            </a:r>
            <a:r>
              <a:rPr lang="en-US" sz="2600" dirty="0" smtClean="0">
                <a:latin typeface="Book Antiqua" pitchFamily="18" charset="0"/>
                <a:ea typeface="ＭＳ Ｐゴシック" pitchFamily="34" charset="-128"/>
              </a:rPr>
              <a:t>a </a:t>
            </a:r>
            <a:r>
              <a:rPr lang="en-US" sz="2600" dirty="0">
                <a:latin typeface="Book Antiqua" pitchFamily="18" charset="0"/>
                <a:ea typeface="ＭＳ Ｐゴシック" pitchFamily="34" charset="-128"/>
              </a:rPr>
              <a:t>hydroxyl </a:t>
            </a:r>
            <a:r>
              <a:rPr lang="en-US" sz="2600" dirty="0" smtClean="0">
                <a:latin typeface="Book Antiqua" pitchFamily="18" charset="0"/>
                <a:ea typeface="ＭＳ Ｐゴシック" pitchFamily="34" charset="-128"/>
              </a:rPr>
              <a:t>carbon following the general reaction leading from a </a:t>
            </a:r>
            <a:r>
              <a:rPr lang="en-US" sz="2600" dirty="0" err="1" smtClean="0">
                <a:latin typeface="Book Antiqua" pitchFamily="18" charset="0"/>
                <a:ea typeface="ＭＳ Ｐゴシック" pitchFamily="34" charset="-128"/>
              </a:rPr>
              <a:t>hemiacetal</a:t>
            </a:r>
            <a:r>
              <a:rPr lang="en-US" sz="2600" dirty="0" smtClean="0">
                <a:latin typeface="Book Antiqua" pitchFamily="18" charset="0"/>
                <a:ea typeface="ＭＳ Ｐゴシック" pitchFamily="34" charset="-128"/>
              </a:rPr>
              <a:t> to an </a:t>
            </a:r>
            <a:r>
              <a:rPr lang="en-US" sz="2600" dirty="0" err="1" smtClean="0">
                <a:latin typeface="Book Antiqua" pitchFamily="18" charset="0"/>
                <a:ea typeface="ＭＳ Ｐゴシック" pitchFamily="34" charset="-128"/>
              </a:rPr>
              <a:t>acetal</a:t>
            </a:r>
            <a:r>
              <a:rPr lang="en-US" sz="2600" dirty="0" smtClean="0">
                <a:latin typeface="Book Antiqua" pitchFamily="18" charset="0"/>
                <a:ea typeface="ＭＳ Ｐゴシック" pitchFamily="34" charset="-128"/>
              </a:rPr>
              <a:t>.  </a:t>
            </a:r>
            <a:endParaRPr lang="en-US" sz="2600" dirty="0">
              <a:latin typeface="Book Antiqua" pitchFamily="18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600" dirty="0">
              <a:latin typeface="Book Antiqua" pitchFamily="18" charset="0"/>
              <a:ea typeface="ＭＳ Ｐゴシック" pitchFamily="34" charset="-128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5"/>
          <a:stretch/>
        </p:blipFill>
        <p:spPr bwMode="auto">
          <a:xfrm>
            <a:off x="381000" y="2514600"/>
            <a:ext cx="8534400" cy="422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4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9416</TotalTime>
  <Words>1806</Words>
  <Application>Microsoft Office PowerPoint</Application>
  <PresentationFormat>On-screen Show (4:3)</PresentationFormat>
  <Paragraphs>377</Paragraphs>
  <Slides>52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ISISServer</vt:lpstr>
      <vt:lpstr>PowerPoint Presentation</vt:lpstr>
      <vt:lpstr>PowerPoint Presentation</vt:lpstr>
      <vt:lpstr>1. Monosaccharide Derivatives-    A. Hydroxyl Group Substitutions</vt:lpstr>
      <vt:lpstr>1. Monosaccharide Derivatives-     B. Carbon atom Oxidation to a Carboxyl Group</vt:lpstr>
      <vt:lpstr>2. Monosaccharides are Reducing Agents</vt:lpstr>
      <vt:lpstr>2. Monosaccharides are Reducing Agents</vt:lpstr>
      <vt:lpstr>2. Monosaccharides are Reducing Agents</vt:lpstr>
      <vt:lpstr>PowerPoint Presentation</vt:lpstr>
      <vt:lpstr>1. The Glycosidic Bond</vt:lpstr>
      <vt:lpstr>1I. The Glycosidic Bond in Sugars is O-linked</vt:lpstr>
      <vt:lpstr>1II. The Glycosidic Bond can produce a Reducing         Sugar.</vt:lpstr>
      <vt:lpstr>1III. The Glycosidic Bond can produce a          Nonreducing Sugar</vt:lpstr>
      <vt:lpstr>2. Nomenclature</vt:lpstr>
      <vt:lpstr>2. Nomenclature</vt:lpstr>
      <vt:lpstr>PowerPoint Presentation</vt:lpstr>
      <vt:lpstr>1. The Properties of Polysaccharides</vt:lpstr>
      <vt:lpstr>General Representation of Polysaccharides</vt:lpstr>
      <vt:lpstr>1. The Properties of Polysaccharides</vt:lpstr>
      <vt:lpstr>1. The Properties of Polysaccharides</vt:lpstr>
      <vt:lpstr>2. Storage Polysaccharides- Glycogen</vt:lpstr>
      <vt:lpstr>2. Storage Polysaccharides- Glycogen</vt:lpstr>
      <vt:lpstr>2. Storage Polysaccharides- Glycogen</vt:lpstr>
      <vt:lpstr>2. Storage Polysaccharides- Starch</vt:lpstr>
      <vt:lpstr>2. Storage Polysaccharides- Starch</vt:lpstr>
      <vt:lpstr>2. Storage Polysaccharides- Structure</vt:lpstr>
      <vt:lpstr>2. Storage Polysaccharides- Metabolism of      Glycogen and Starch</vt:lpstr>
      <vt:lpstr>2. Storage Polysaccharides- Metabolism of      Glycogen and Starch</vt:lpstr>
      <vt:lpstr>3. Structural Polysaccharides- Cellulose</vt:lpstr>
      <vt:lpstr>3. Structural Polysaccharides- Cellulose</vt:lpstr>
      <vt:lpstr>3. Structural Polysaccharides- Cellulose      Metabolism</vt:lpstr>
      <vt:lpstr>3. Structural Polysaccharides- Chitin</vt:lpstr>
      <vt:lpstr>3. Structural Polysaccharides- Chitin</vt:lpstr>
      <vt:lpstr>3. Structural Polysaccharides- Glycosaminoglycans</vt:lpstr>
      <vt:lpstr>Extracellular Matrix</vt:lpstr>
      <vt:lpstr>3. Structural Polysaccharides- Glycosaminoglycans</vt:lpstr>
      <vt:lpstr>3. Structural Polysaccharides- Glycosaminoglycans</vt:lpstr>
      <vt:lpstr>4. Polysaccharides as Information Carriers via      Glycoconjugates</vt:lpstr>
      <vt:lpstr>4I. Glycoproteins</vt:lpstr>
      <vt:lpstr>4I. Glycoproteins are O- or N- linked</vt:lpstr>
      <vt:lpstr>4II. Glycolipids</vt:lpstr>
      <vt:lpstr>4II. Glycolipids</vt:lpstr>
      <vt:lpstr>4III. Proteoglycans</vt:lpstr>
      <vt:lpstr>4III. Proteoglycans</vt:lpstr>
      <vt:lpstr>4IIIb. Proteoglycan Linkages</vt:lpstr>
      <vt:lpstr>4IIIb. Proteoglycan Linkages</vt:lpstr>
      <vt:lpstr>4IIIc. Proteoglycan Aggregates</vt:lpstr>
      <vt:lpstr>4IIIc. Proteoglycan Aggregates</vt:lpstr>
      <vt:lpstr>4IVa. Extracellular Matrix (ECM)</vt:lpstr>
      <vt:lpstr>4IVb. Interaction of the Cells with ECM</vt:lpstr>
      <vt:lpstr>4IVb. Interaction of the Cells with ECM</vt:lpstr>
      <vt:lpstr>4V. Oligosaccharides in Recognition (Sugar Code)</vt:lpstr>
      <vt:lpstr>4V. Oligosaccharides in Recognition (Sugar Code)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atinoco9278</dc:creator>
  <cp:lastModifiedBy>atinoco9278</cp:lastModifiedBy>
  <cp:revision>373</cp:revision>
  <dcterms:created xsi:type="dcterms:W3CDTF">2012-12-24T03:15:39Z</dcterms:created>
  <dcterms:modified xsi:type="dcterms:W3CDTF">2013-03-10T22:49:00Z</dcterms:modified>
</cp:coreProperties>
</file>