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7" r:id="rId2"/>
    <p:sldId id="431" r:id="rId3"/>
    <p:sldId id="452" r:id="rId4"/>
    <p:sldId id="430" r:id="rId5"/>
    <p:sldId id="432" r:id="rId6"/>
    <p:sldId id="433" r:id="rId7"/>
    <p:sldId id="436" r:id="rId8"/>
    <p:sldId id="435" r:id="rId9"/>
    <p:sldId id="437" r:id="rId10"/>
    <p:sldId id="438" r:id="rId11"/>
    <p:sldId id="439" r:id="rId12"/>
    <p:sldId id="440" r:id="rId13"/>
    <p:sldId id="441" r:id="rId14"/>
    <p:sldId id="442" r:id="rId15"/>
    <p:sldId id="443" r:id="rId16"/>
    <p:sldId id="444" r:id="rId17"/>
    <p:sldId id="445" r:id="rId18"/>
    <p:sldId id="446" r:id="rId19"/>
    <p:sldId id="447" r:id="rId20"/>
    <p:sldId id="448" r:id="rId21"/>
    <p:sldId id="449" r:id="rId22"/>
    <p:sldId id="450" r:id="rId23"/>
    <p:sldId id="451" r:id="rId24"/>
    <p:sldId id="453" r:id="rId25"/>
    <p:sldId id="434" r:id="rId26"/>
    <p:sldId id="464" r:id="rId27"/>
    <p:sldId id="465" r:id="rId28"/>
    <p:sldId id="458" r:id="rId29"/>
    <p:sldId id="454" r:id="rId30"/>
    <p:sldId id="456" r:id="rId31"/>
    <p:sldId id="460" r:id="rId32"/>
    <p:sldId id="461" r:id="rId33"/>
    <p:sldId id="459" r:id="rId34"/>
    <p:sldId id="462" r:id="rId35"/>
    <p:sldId id="463" r:id="rId36"/>
    <p:sldId id="457" r:id="rId37"/>
    <p:sldId id="466" r:id="rId38"/>
    <p:sldId id="467" r:id="rId39"/>
    <p:sldId id="468" r:id="rId40"/>
    <p:sldId id="469" r:id="rId41"/>
    <p:sldId id="470" r:id="rId42"/>
    <p:sldId id="471" r:id="rId43"/>
    <p:sldId id="472" r:id="rId44"/>
    <p:sldId id="473" r:id="rId45"/>
    <p:sldId id="474" r:id="rId46"/>
    <p:sldId id="475" r:id="rId47"/>
    <p:sldId id="47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10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957" autoAdjust="0"/>
  </p:normalViewPr>
  <p:slideViewPr>
    <p:cSldViewPr>
      <p:cViewPr varScale="1">
        <p:scale>
          <a:sx n="81" d="100"/>
          <a:sy n="81" d="100"/>
        </p:scale>
        <p:origin x="-893"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461401-E481-4B7B-9763-1D60BD64457B}" type="datetimeFigureOut">
              <a:rPr lang="en-US" smtClean="0"/>
              <a:t>3/7/2013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67DAF9-42E2-4FAE-A8D6-8F554D8B0B7E}" type="slidenum">
              <a:rPr lang="en-US" smtClean="0"/>
              <a:t>‹#›</a:t>
            </a:fld>
            <a:endParaRPr lang="en-US"/>
          </a:p>
        </p:txBody>
      </p:sp>
    </p:spTree>
    <p:extLst>
      <p:ext uri="{BB962C8B-B14F-4D97-AF65-F5344CB8AC3E}">
        <p14:creationId xmlns:p14="http://schemas.microsoft.com/office/powerpoint/2010/main" val="73502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56F87-D8EB-4DD0-9DB7-48F06E9B8FEA}" type="datetimeFigureOut">
              <a:rPr lang="en-US" smtClean="0"/>
              <a:t>3/7/2013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5CC0D-0057-45AE-A8B4-560B5657F8CA}" type="slidenum">
              <a:rPr lang="en-US" smtClean="0"/>
              <a:t>‹#›</a:t>
            </a:fld>
            <a:endParaRPr lang="en-US"/>
          </a:p>
        </p:txBody>
      </p:sp>
    </p:spTree>
    <p:extLst>
      <p:ext uri="{BB962C8B-B14F-4D97-AF65-F5344CB8AC3E}">
        <p14:creationId xmlns:p14="http://schemas.microsoft.com/office/powerpoint/2010/main" val="309881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1</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13</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17</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3</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24</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27</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37</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10</a:t>
            </a:fld>
            <a:endParaRPr lang="en-US"/>
          </a:p>
        </p:txBody>
      </p:sp>
    </p:spTree>
    <p:extLst>
      <p:ext uri="{BB962C8B-B14F-4D97-AF65-F5344CB8AC3E}">
        <p14:creationId xmlns:p14="http://schemas.microsoft.com/office/powerpoint/2010/main" val="378061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94B3D4-43EF-4252-B21C-09EBA41355C0}" type="datetime1">
              <a:rPr lang="en-US" smtClean="0"/>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109275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22635-08FA-4D6F-B06C-CEFB8AE4B2D7}" type="datetime1">
              <a:rPr lang="en-US" smtClean="0"/>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41602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CE208-8495-4878-BE1A-C542720F9F73}" type="datetime1">
              <a:rPr lang="en-US" smtClean="0"/>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75354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8EFBA2-5F1D-4129-8672-09B9C39936BF}" type="datetime1">
              <a:rPr lang="en-US" smtClean="0"/>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70037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54F0A7-48FF-4329-BFB8-CB1E0A5DEA51}" type="datetime1">
              <a:rPr lang="en-US" smtClean="0"/>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36166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D74644-2E9A-4A21-9884-318F435CCFA9}" type="datetime1">
              <a:rPr lang="en-US" smtClean="0"/>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91448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53B083-AB68-485E-8932-9B9C1700E811}" type="datetime1">
              <a:rPr lang="en-US" smtClean="0"/>
              <a:t>3/7/2013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68803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0F86DA-469E-4138-859B-870A29AC29FD}" type="datetime1">
              <a:rPr lang="en-US" smtClean="0"/>
              <a:t>3/7/2013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26041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DF687-4099-4328-89FC-B95799412764}" type="datetime1">
              <a:rPr lang="en-US" smtClean="0"/>
              <a:t>3/7/2013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73405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64160-FBE0-4AE3-847B-2130772616FB}" type="datetime1">
              <a:rPr lang="en-US" smtClean="0"/>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236203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CE76E-7A9B-4BA3-A5E1-984DE36D7022}" type="datetime1">
              <a:rPr lang="en-US" smtClean="0"/>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948D0-8D64-4A9A-84D6-207D314734C6}" type="slidenum">
              <a:rPr lang="en-US" smtClean="0"/>
              <a:t>‹#›</a:t>
            </a:fld>
            <a:endParaRPr lang="en-US"/>
          </a:p>
        </p:txBody>
      </p:sp>
    </p:spTree>
    <p:extLst>
      <p:ext uri="{BB962C8B-B14F-4D97-AF65-F5344CB8AC3E}">
        <p14:creationId xmlns:p14="http://schemas.microsoft.com/office/powerpoint/2010/main" val="3140290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223B7-E3F9-4DE3-8BBB-27FCCFB2A8E3}" type="datetime1">
              <a:rPr lang="en-US" smtClean="0"/>
              <a:t>3/7/2013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948D0-8D64-4A9A-84D6-207D314734C6}" type="slidenum">
              <a:rPr lang="en-US" smtClean="0"/>
              <a:t>‹#›</a:t>
            </a:fld>
            <a:endParaRPr lang="en-US"/>
          </a:p>
        </p:txBody>
      </p:sp>
    </p:spTree>
    <p:extLst>
      <p:ext uri="{BB962C8B-B14F-4D97-AF65-F5344CB8AC3E}">
        <p14:creationId xmlns:p14="http://schemas.microsoft.com/office/powerpoint/2010/main" val="2624777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7.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emf"/><Relationship Id="rId4" Type="http://schemas.openxmlformats.org/officeDocument/2006/relationships/oleObject" Target="../embeddings/oleObject1.bin"/><Relationship Id="rId9"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0.w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1143000"/>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Introduction to Nucleotides and </a:t>
            </a:r>
          </a:p>
          <a:p>
            <a:pPr algn="ctr">
              <a:tabLst>
                <a:tab pos="2060575" algn="l"/>
              </a:tabLst>
            </a:pPr>
            <a:r>
              <a:rPr lang="en-US" sz="3400" b="1" dirty="0" smtClean="0">
                <a:latin typeface="Book Antiqua" pitchFamily="18" charset="0"/>
              </a:rPr>
              <a:t>Nucleic Acids</a:t>
            </a:r>
          </a:p>
          <a:p>
            <a:pPr algn="ctr">
              <a:tabLst>
                <a:tab pos="2060575" algn="l"/>
              </a:tabLst>
            </a:pP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5334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367982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1</a:t>
            </a:fld>
            <a:endParaRPr lang="en-US" dirty="0">
              <a:solidFill>
                <a:schemeClr val="tx1"/>
              </a:solidFill>
              <a:latin typeface="Book Antiqua" pitchFamily="18" charset="0"/>
            </a:endParaRPr>
          </a:p>
        </p:txBody>
      </p:sp>
      <p:sp>
        <p:nvSpPr>
          <p:cNvPr id="6" name="Rectangle 3"/>
          <p:cNvSpPr>
            <a:spLocks noGrp="1" noChangeArrowheads="1"/>
          </p:cNvSpPr>
          <p:nvPr/>
        </p:nvSpPr>
        <p:spPr bwMode="auto">
          <a:xfrm>
            <a:off x="457200" y="4495800"/>
            <a:ext cx="8153400" cy="7620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2900" dirty="0" smtClean="0">
                <a:latin typeface="Book Antiqua" pitchFamily="18" charset="0"/>
              </a:rPr>
              <a:t>Chapter 8 (Page </a:t>
            </a:r>
            <a:r>
              <a:rPr lang="en-US" sz="2900" dirty="0" smtClean="0">
                <a:latin typeface="Book Antiqua" pitchFamily="18" charset="0"/>
              </a:rPr>
              <a:t>273-283)</a:t>
            </a:r>
            <a:endParaRPr lang="en-US" sz="2900" dirty="0" smtClean="0">
              <a:latin typeface="Book Antiqua" pitchFamily="18" charset="0"/>
            </a:endParaRPr>
          </a:p>
          <a:p>
            <a:pPr algn="ctr">
              <a:tabLst>
                <a:tab pos="2060575" algn="l"/>
              </a:tabLst>
            </a:pPr>
            <a:endParaRPr lang="en-US" sz="2900" dirty="0">
              <a:latin typeface="Book Antiqua" pitchFamily="18" charset="0"/>
            </a:endParaRPr>
          </a:p>
          <a:p>
            <a:pPr algn="ctr">
              <a:tabLst>
                <a:tab pos="2060575" algn="l"/>
              </a:tabLst>
            </a:pPr>
            <a:r>
              <a:rPr lang="en-US" sz="2900" dirty="0">
                <a:latin typeface="Book Antiqua" pitchFamily="18" charset="0"/>
              </a:rPr>
              <a:t> </a:t>
            </a:r>
          </a:p>
        </p:txBody>
      </p:sp>
    </p:spTree>
    <p:extLst>
      <p:ext uri="{BB962C8B-B14F-4D97-AF65-F5344CB8AC3E}">
        <p14:creationId xmlns:p14="http://schemas.microsoft.com/office/powerpoint/2010/main" val="417185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381000" y="1143000"/>
            <a:ext cx="8305800" cy="5715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nSpc>
                <a:spcPct val="110000"/>
              </a:lnSpc>
              <a:buAutoNum type="alphaUcPeriod"/>
            </a:pPr>
            <a:r>
              <a:rPr lang="en-US" sz="2800" dirty="0" smtClean="0">
                <a:latin typeface="Book Antiqua" pitchFamily="18" charset="0"/>
                <a:ea typeface="ＭＳ Ｐゴシック" pitchFamily="34" charset="-128"/>
              </a:rPr>
              <a:t>Adenine </a:t>
            </a:r>
            <a:r>
              <a:rPr lang="en-US" sz="2800" dirty="0">
                <a:latin typeface="Book Antiqua" pitchFamily="18" charset="0"/>
                <a:ea typeface="ＭＳ Ｐゴシック" pitchFamily="34" charset="-128"/>
              </a:rPr>
              <a:t>and guanine are found in both RNA </a:t>
            </a:r>
            <a:r>
              <a:rPr lang="en-US" sz="2800" dirty="0" smtClean="0">
                <a:latin typeface="Book Antiqua" pitchFamily="18" charset="0"/>
                <a:ea typeface="ＭＳ Ｐゴシック" pitchFamily="34" charset="-128"/>
              </a:rPr>
              <a:t/>
            </a:r>
            <a:br>
              <a:rPr lang="en-US" sz="2800" dirty="0" smtClean="0">
                <a:latin typeface="Book Antiqua" pitchFamily="18" charset="0"/>
                <a:ea typeface="ＭＳ Ｐゴシック" pitchFamily="34" charset="-128"/>
              </a:rPr>
            </a:br>
            <a:r>
              <a:rPr lang="en-US" sz="2800" dirty="0" smtClean="0">
                <a:latin typeface="Book Antiqua" pitchFamily="18" charset="0"/>
                <a:ea typeface="ＭＳ Ｐゴシック" pitchFamily="34" charset="-128"/>
              </a:rPr>
              <a:t>and DNA</a:t>
            </a:r>
          </a:p>
          <a:p>
            <a:pPr marL="514350" indent="-514350">
              <a:lnSpc>
                <a:spcPct val="110000"/>
              </a:lnSpc>
              <a:buAutoNum type="alphaUcPeriod"/>
            </a:pPr>
            <a:endParaRPr lang="en-US" sz="1000" dirty="0">
              <a:latin typeface="Book Antiqua" pitchFamily="18" charset="0"/>
              <a:ea typeface="ＭＳ Ｐゴシック" pitchFamily="34" charset="-128"/>
            </a:endParaRPr>
          </a:p>
          <a:p>
            <a:pPr marL="0" indent="0">
              <a:lnSpc>
                <a:spcPct val="110000"/>
              </a:lnSpc>
              <a:buNone/>
            </a:pPr>
            <a:r>
              <a:rPr lang="en-US" sz="2800" dirty="0" smtClean="0">
                <a:latin typeface="Book Antiqua" pitchFamily="18" charset="0"/>
                <a:ea typeface="ＭＳ Ｐゴシック" pitchFamily="34" charset="-128"/>
              </a:rPr>
              <a:t>B. Also </a:t>
            </a:r>
            <a:r>
              <a:rPr lang="en-US" sz="2800" dirty="0">
                <a:latin typeface="Book Antiqua" pitchFamily="18" charset="0"/>
                <a:ea typeface="ＭＳ Ｐゴシック" pitchFamily="34" charset="-128"/>
              </a:rPr>
              <a:t>good H-bond donors and acceptors </a:t>
            </a:r>
            <a:endParaRPr lang="en-US" sz="2800" dirty="0" smtClean="0">
              <a:latin typeface="Book Antiqua" pitchFamily="18" charset="0"/>
              <a:ea typeface="ＭＳ Ｐゴシック" pitchFamily="34" charset="-128"/>
            </a:endParaRPr>
          </a:p>
          <a:p>
            <a:pPr marL="0" indent="0">
              <a:lnSpc>
                <a:spcPct val="110000"/>
              </a:lnSpc>
              <a:buNone/>
            </a:pPr>
            <a:endParaRPr lang="en-US" sz="1000" dirty="0">
              <a:latin typeface="Book Antiqua" pitchFamily="18" charset="0"/>
              <a:ea typeface="ＭＳ Ｐゴシック" pitchFamily="34" charset="-128"/>
            </a:endParaRPr>
          </a:p>
          <a:p>
            <a:pPr marL="0" indent="0">
              <a:lnSpc>
                <a:spcPct val="110000"/>
              </a:lnSpc>
              <a:buNone/>
            </a:pPr>
            <a:r>
              <a:rPr lang="en-US" sz="2800" dirty="0" smtClean="0">
                <a:latin typeface="Book Antiqua" pitchFamily="18" charset="0"/>
                <a:ea typeface="ＭＳ Ｐゴシック" pitchFamily="34" charset="-128"/>
              </a:rPr>
              <a:t>C. Adenine </a:t>
            </a:r>
            <a:r>
              <a:rPr lang="en-US" sz="2800" dirty="0" err="1">
                <a:latin typeface="Book Antiqua" pitchFamily="18" charset="0"/>
                <a:ea typeface="ＭＳ Ｐゴシック" pitchFamily="34" charset="-128"/>
              </a:rPr>
              <a:t>p</a:t>
            </a:r>
            <a:r>
              <a:rPr lang="en-US" sz="2800" i="1" dirty="0" err="1">
                <a:latin typeface="Book Antiqua" pitchFamily="18" charset="0"/>
                <a:ea typeface="ＭＳ Ｐゴシック" pitchFamily="34" charset="-128"/>
              </a:rPr>
              <a:t>K</a:t>
            </a:r>
            <a:r>
              <a:rPr lang="en-US" sz="2800" baseline="-25000" dirty="0" err="1">
                <a:latin typeface="Book Antiqua" pitchFamily="18" charset="0"/>
                <a:ea typeface="ＭＳ Ｐゴシック" pitchFamily="34" charset="-128"/>
              </a:rPr>
              <a:t>a</a:t>
            </a:r>
            <a:r>
              <a:rPr lang="en-US" sz="2800" dirty="0">
                <a:latin typeface="Book Antiqua" pitchFamily="18" charset="0"/>
                <a:ea typeface="ＭＳ Ｐゴシック" pitchFamily="34" charset="-128"/>
              </a:rPr>
              <a:t> at N1 is 3.8</a:t>
            </a:r>
          </a:p>
          <a:p>
            <a:pPr marL="0" indent="0">
              <a:lnSpc>
                <a:spcPct val="110000"/>
              </a:lnSpc>
              <a:buNone/>
            </a:pPr>
            <a:r>
              <a:rPr lang="en-US" sz="2800" dirty="0" smtClean="0">
                <a:latin typeface="Book Antiqua" pitchFamily="18" charset="0"/>
                <a:ea typeface="ＭＳ Ｐゴシック" pitchFamily="34" charset="-128"/>
              </a:rPr>
              <a:t>     Guanine </a:t>
            </a:r>
            <a:r>
              <a:rPr lang="en-US" sz="2800" dirty="0" err="1">
                <a:latin typeface="Book Antiqua" pitchFamily="18" charset="0"/>
                <a:ea typeface="ＭＳ Ｐゴシック" pitchFamily="34" charset="-128"/>
              </a:rPr>
              <a:t>p</a:t>
            </a:r>
            <a:r>
              <a:rPr lang="en-US" sz="2800" i="1" dirty="0" err="1">
                <a:latin typeface="Book Antiqua" pitchFamily="18" charset="0"/>
                <a:ea typeface="ＭＳ Ｐゴシック" pitchFamily="34" charset="-128"/>
              </a:rPr>
              <a:t>K</a:t>
            </a:r>
            <a:r>
              <a:rPr lang="en-US" sz="2800" baseline="-25000" dirty="0" err="1">
                <a:latin typeface="Book Antiqua" pitchFamily="18" charset="0"/>
                <a:ea typeface="ＭＳ Ｐゴシック" pitchFamily="34" charset="-128"/>
              </a:rPr>
              <a:t>a</a:t>
            </a:r>
            <a:r>
              <a:rPr lang="en-US" sz="2800" dirty="0">
                <a:latin typeface="Book Antiqua" pitchFamily="18" charset="0"/>
                <a:ea typeface="ＭＳ Ｐゴシック" pitchFamily="34" charset="-128"/>
              </a:rPr>
              <a:t> at N7 is </a:t>
            </a:r>
            <a:r>
              <a:rPr lang="en-US" sz="2800" dirty="0" smtClean="0">
                <a:latin typeface="Book Antiqua" pitchFamily="18" charset="0"/>
                <a:ea typeface="ＭＳ Ｐゴシック" pitchFamily="34" charset="-128"/>
              </a:rPr>
              <a:t>2.4</a:t>
            </a:r>
          </a:p>
          <a:p>
            <a:pPr marL="0" indent="0">
              <a:lnSpc>
                <a:spcPct val="110000"/>
              </a:lnSpc>
              <a:buNone/>
            </a:pPr>
            <a:endParaRPr lang="en-US" sz="1000" dirty="0">
              <a:latin typeface="Book Antiqua" pitchFamily="18" charset="0"/>
              <a:ea typeface="ＭＳ Ｐゴシック" pitchFamily="34" charset="-128"/>
            </a:endParaRPr>
          </a:p>
          <a:p>
            <a:pPr marL="0" indent="0">
              <a:lnSpc>
                <a:spcPct val="110000"/>
              </a:lnSpc>
              <a:buNone/>
            </a:pPr>
            <a:r>
              <a:rPr lang="en-US" sz="2800" dirty="0" smtClean="0">
                <a:latin typeface="Book Antiqua" pitchFamily="18" charset="0"/>
                <a:ea typeface="ＭＳ Ｐゴシック" pitchFamily="34" charset="-128"/>
              </a:rPr>
              <a:t>D. Neutral </a:t>
            </a:r>
            <a:r>
              <a:rPr lang="en-US" sz="2800" dirty="0">
                <a:latin typeface="Book Antiqua" pitchFamily="18" charset="0"/>
                <a:ea typeface="ＭＳ Ｐゴシック" pitchFamily="34" charset="-128"/>
              </a:rPr>
              <a:t>molecules at pH 7</a:t>
            </a:r>
          </a:p>
        </p:txBody>
      </p:sp>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IB. Purine Bases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10</a:t>
            </a:fld>
            <a:endParaRPr lang="en-US">
              <a:solidFill>
                <a:schemeClr val="tx1"/>
              </a:solidFill>
            </a:endParaRPr>
          </a:p>
        </p:txBody>
      </p:sp>
      <p:sp>
        <p:nvSpPr>
          <p:cNvPr id="7" name="Rectangle 4"/>
          <p:cNvSpPr txBox="1">
            <a:spLocks noChangeArrowheads="1"/>
          </p:cNvSpPr>
          <p:nvPr/>
        </p:nvSpPr>
        <p:spPr>
          <a:xfrm>
            <a:off x="381000" y="10668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latin typeface="Book Antiqua" pitchFamily="18" charset="0"/>
              <a:ea typeface="ＭＳ Ｐゴシック" pitchFamily="34" charset="-128"/>
            </a:endParaRPr>
          </a:p>
          <a:p>
            <a:pPr marL="0" indent="0">
              <a:buNone/>
            </a:pPr>
            <a:endParaRPr lang="en-US" sz="2400" dirty="0" smtClean="0">
              <a:latin typeface="Book Antiqua" pitchFamily="18" charset="0"/>
              <a:ea typeface="ＭＳ Ｐゴシック" pitchFamily="34" charset="-128"/>
            </a:endParaRPr>
          </a:p>
        </p:txBody>
      </p:sp>
      <p:sp>
        <p:nvSpPr>
          <p:cNvPr id="9" name="Rectangle 4"/>
          <p:cNvSpPr txBox="1">
            <a:spLocks noChangeArrowheads="1"/>
          </p:cNvSpPr>
          <p:nvPr/>
        </p:nvSpPr>
        <p:spPr>
          <a:xfrm>
            <a:off x="533400" y="9906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latin typeface="Book Antiqua" pitchFamily="18" charset="0"/>
              <a:ea typeface="ＭＳ Ｐゴシック" pitchFamily="34" charset="-128"/>
            </a:endParaRPr>
          </a:p>
        </p:txBody>
      </p:sp>
    </p:spTree>
    <p:extLst>
      <p:ext uri="{BB962C8B-B14F-4D97-AF65-F5344CB8AC3E}">
        <p14:creationId xmlns:p14="http://schemas.microsoft.com/office/powerpoint/2010/main" val="651141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381000" y="990600"/>
            <a:ext cx="8305800" cy="5867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800" dirty="0" smtClean="0">
                <a:latin typeface="Book Antiqua" pitchFamily="18" charset="0"/>
                <a:ea typeface="ＭＳ Ｐゴシック" pitchFamily="34" charset="-128"/>
              </a:rPr>
              <a:t>The </a:t>
            </a:r>
            <a:r>
              <a:rPr lang="en-US" sz="2800" dirty="0" err="1" smtClean="0">
                <a:latin typeface="Book Antiqua" pitchFamily="18" charset="0"/>
                <a:ea typeface="ＭＳ Ｐゴシック" pitchFamily="34" charset="-128"/>
              </a:rPr>
              <a:t>nucleobases</a:t>
            </a:r>
            <a:r>
              <a:rPr lang="en-US" sz="2800" dirty="0" smtClean="0">
                <a:latin typeface="Book Antiqua" pitchFamily="18" charset="0"/>
                <a:ea typeface="ＭＳ Ｐゴシック" pitchFamily="34" charset="-128"/>
              </a:rPr>
              <a:t> can exist in different structural isomeric forms called </a:t>
            </a:r>
            <a:r>
              <a:rPr lang="en-US" sz="2800" b="1" dirty="0" err="1" smtClean="0">
                <a:latin typeface="Book Antiqua" pitchFamily="18" charset="0"/>
                <a:ea typeface="ＭＳ Ｐゴシック" pitchFamily="34" charset="-128"/>
              </a:rPr>
              <a:t>prototropic</a:t>
            </a:r>
            <a:r>
              <a:rPr lang="en-US" sz="2800" b="1" dirty="0" smtClean="0">
                <a:latin typeface="Book Antiqua" pitchFamily="18" charset="0"/>
                <a:ea typeface="ＭＳ Ｐゴシック" pitchFamily="34" charset="-128"/>
              </a:rPr>
              <a:t> </a:t>
            </a:r>
            <a:r>
              <a:rPr lang="en-US" sz="2800" b="1" dirty="0" err="1" smtClean="0">
                <a:latin typeface="Book Antiqua" pitchFamily="18" charset="0"/>
                <a:ea typeface="ＭＳ Ｐゴシック" pitchFamily="34" charset="-128"/>
              </a:rPr>
              <a:t>tautomers</a:t>
            </a:r>
            <a:r>
              <a:rPr lang="en-US" sz="2800" dirty="0" smtClean="0">
                <a:latin typeface="Book Antiqua" pitchFamily="18" charset="0"/>
                <a:ea typeface="ＭＳ Ｐゴシック" pitchFamily="34" charset="-128"/>
              </a:rPr>
              <a:t>, which differ in the location of protons.</a:t>
            </a:r>
          </a:p>
          <a:p>
            <a:pPr marL="0" indent="0">
              <a:lnSpc>
                <a:spcPct val="110000"/>
              </a:lnSpc>
              <a:buNone/>
            </a:pPr>
            <a:endParaRPr lang="en-US" sz="2800" dirty="0">
              <a:latin typeface="Book Antiqua" pitchFamily="18" charset="0"/>
              <a:ea typeface="ＭＳ Ｐゴシック" pitchFamily="34" charset="-128"/>
            </a:endParaRPr>
          </a:p>
          <a:p>
            <a:pPr marL="0" indent="0">
              <a:lnSpc>
                <a:spcPct val="110000"/>
              </a:lnSpc>
              <a:buNone/>
            </a:pPr>
            <a:endParaRPr lang="en-US" sz="2800" dirty="0" smtClean="0">
              <a:latin typeface="Book Antiqua" pitchFamily="18" charset="0"/>
              <a:ea typeface="ＭＳ Ｐゴシック" pitchFamily="34" charset="-128"/>
            </a:endParaRPr>
          </a:p>
          <a:p>
            <a:pPr marL="0" indent="0">
              <a:lnSpc>
                <a:spcPct val="110000"/>
              </a:lnSpc>
              <a:buNone/>
            </a:pPr>
            <a:endParaRPr lang="en-US" sz="2800" dirty="0" smtClean="0">
              <a:latin typeface="Book Antiqua" pitchFamily="18" charset="0"/>
              <a:ea typeface="ＭＳ Ｐゴシック" pitchFamily="34" charset="-128"/>
            </a:endParaRPr>
          </a:p>
          <a:p>
            <a:pPr marL="0" indent="0">
              <a:lnSpc>
                <a:spcPct val="110000"/>
              </a:lnSpc>
              <a:buNone/>
            </a:pPr>
            <a:endParaRPr lang="en-US" sz="2800" dirty="0">
              <a:latin typeface="Book Antiqua" pitchFamily="18" charset="0"/>
              <a:ea typeface="ＭＳ Ｐゴシック" pitchFamily="34" charset="-128"/>
            </a:endParaRPr>
          </a:p>
          <a:p>
            <a:pPr marL="0" indent="0">
              <a:lnSpc>
                <a:spcPct val="110000"/>
              </a:lnSpc>
              <a:buNone/>
            </a:pPr>
            <a:endParaRPr lang="en-US" sz="2800" dirty="0" smtClean="0">
              <a:latin typeface="Book Antiqua" pitchFamily="18" charset="0"/>
              <a:ea typeface="ＭＳ Ｐゴシック" pitchFamily="34" charset="-128"/>
            </a:endParaRPr>
          </a:p>
          <a:p>
            <a:pPr marL="0" indent="0">
              <a:lnSpc>
                <a:spcPct val="110000"/>
              </a:lnSpc>
              <a:buNone/>
            </a:pPr>
            <a:r>
              <a:rPr lang="en-US" sz="2800" dirty="0" smtClean="0">
                <a:latin typeface="Book Antiqua" pitchFamily="18" charset="0"/>
                <a:ea typeface="ＭＳ Ｐゴシック" pitchFamily="34" charset="-128"/>
              </a:rPr>
              <a:t>The </a:t>
            </a:r>
            <a:r>
              <a:rPr lang="en-US" sz="2800" dirty="0" err="1" smtClean="0">
                <a:latin typeface="Book Antiqua" pitchFamily="18" charset="0"/>
                <a:ea typeface="ＭＳ Ｐゴシック" pitchFamily="34" charset="-128"/>
              </a:rPr>
              <a:t>nucleobases</a:t>
            </a:r>
            <a:r>
              <a:rPr lang="en-US" sz="2800" dirty="0" smtClean="0">
                <a:latin typeface="Book Antiqua" pitchFamily="18" charset="0"/>
                <a:ea typeface="ＭＳ Ｐゴシック" pitchFamily="34" charset="-128"/>
              </a:rPr>
              <a:t> undergo lactam-</a:t>
            </a:r>
            <a:r>
              <a:rPr lang="en-US" sz="2800" dirty="0" err="1" smtClean="0">
                <a:latin typeface="Book Antiqua" pitchFamily="18" charset="0"/>
                <a:ea typeface="ＭＳ Ｐゴシック" pitchFamily="34" charset="-128"/>
              </a:rPr>
              <a:t>lactim</a:t>
            </a:r>
            <a:r>
              <a:rPr lang="en-US" sz="2800" dirty="0" smtClean="0">
                <a:latin typeface="Book Antiqua" pitchFamily="18" charset="0"/>
                <a:ea typeface="ＭＳ Ｐゴシック" pitchFamily="34" charset="-128"/>
              </a:rPr>
              <a:t>     </a:t>
            </a:r>
            <a:r>
              <a:rPr lang="en-US" sz="2800" dirty="0" err="1" smtClean="0">
                <a:latin typeface="Book Antiqua" pitchFamily="18" charset="0"/>
                <a:ea typeface="ＭＳ Ｐゴシック" pitchFamily="34" charset="-128"/>
              </a:rPr>
              <a:t>tautomerism</a:t>
            </a:r>
            <a:endParaRPr lang="en-US" sz="2800" dirty="0" smtClean="0">
              <a:latin typeface="Book Antiqua" pitchFamily="18" charset="0"/>
              <a:ea typeface="ＭＳ Ｐゴシック" pitchFamily="34" charset="-128"/>
            </a:endParaRPr>
          </a:p>
          <a:p>
            <a:pPr lvl="1">
              <a:lnSpc>
                <a:spcPct val="110000"/>
              </a:lnSpc>
              <a:buFont typeface="Wingdings" pitchFamily="2" charset="2"/>
              <a:buChar char="§"/>
            </a:pPr>
            <a:r>
              <a:rPr lang="en-US" sz="2400" dirty="0" smtClean="0">
                <a:latin typeface="Book Antiqua" pitchFamily="18" charset="0"/>
                <a:ea typeface="ＭＳ Ｐゴシック" pitchFamily="34" charset="-128"/>
              </a:rPr>
              <a:t>The lactam form dominates at neutral pH</a:t>
            </a:r>
            <a:endParaRPr lang="en-US" sz="2400" dirty="0">
              <a:latin typeface="Book Antiqua" pitchFamily="18" charset="0"/>
              <a:ea typeface="ＭＳ Ｐゴシック" pitchFamily="34" charset="-128"/>
            </a:endParaRPr>
          </a:p>
        </p:txBody>
      </p:sp>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IC. </a:t>
            </a:r>
            <a:r>
              <a:rPr lang="en-US" sz="2800" dirty="0" err="1" smtClean="0">
                <a:latin typeface="Book Antiqua" pitchFamily="18" charset="0"/>
              </a:rPr>
              <a:t>Tautomerism</a:t>
            </a:r>
            <a:r>
              <a:rPr lang="en-US" sz="2800" dirty="0" smtClean="0">
                <a:latin typeface="Book Antiqua" pitchFamily="18" charset="0"/>
              </a:rPr>
              <a:t> of </a:t>
            </a:r>
            <a:r>
              <a:rPr lang="en-US" sz="2800" dirty="0" err="1" smtClean="0">
                <a:latin typeface="Book Antiqua" pitchFamily="18" charset="0"/>
              </a:rPr>
              <a:t>Nucleobases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11</a:t>
            </a:fld>
            <a:endParaRPr lang="en-US">
              <a:solidFill>
                <a:schemeClr val="tx1"/>
              </a:solidFill>
            </a:endParaRPr>
          </a:p>
        </p:txBody>
      </p:sp>
      <p:sp>
        <p:nvSpPr>
          <p:cNvPr id="7" name="Rectangle 4"/>
          <p:cNvSpPr txBox="1">
            <a:spLocks noChangeArrowheads="1"/>
          </p:cNvSpPr>
          <p:nvPr/>
        </p:nvSpPr>
        <p:spPr>
          <a:xfrm>
            <a:off x="381000" y="10668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latin typeface="Book Antiqua" pitchFamily="18" charset="0"/>
              <a:ea typeface="ＭＳ Ｐゴシック" pitchFamily="34" charset="-128"/>
            </a:endParaRPr>
          </a:p>
          <a:p>
            <a:pPr marL="0" indent="0">
              <a:buNone/>
            </a:pPr>
            <a:endParaRPr lang="en-US" sz="2400" dirty="0" smtClean="0">
              <a:latin typeface="Book Antiqua" pitchFamily="18" charset="0"/>
              <a:ea typeface="ＭＳ Ｐゴシック" pitchFamily="34" charset="-128"/>
            </a:endParaRPr>
          </a:p>
        </p:txBody>
      </p:sp>
      <p:sp>
        <p:nvSpPr>
          <p:cNvPr id="9" name="Rectangle 4"/>
          <p:cNvSpPr txBox="1">
            <a:spLocks noChangeArrowheads="1"/>
          </p:cNvSpPr>
          <p:nvPr/>
        </p:nvSpPr>
        <p:spPr>
          <a:xfrm>
            <a:off x="533400" y="9906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latin typeface="Book Antiqua" pitchFamily="18" charset="0"/>
              <a:ea typeface="ＭＳ Ｐゴシック" pitchFamily="34" charset="-128"/>
            </a:endParaRPr>
          </a:p>
        </p:txBody>
      </p:sp>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9704"/>
          <a:stretch/>
        </p:blipFill>
        <p:spPr bwMode="auto">
          <a:xfrm>
            <a:off x="1143000" y="2432342"/>
            <a:ext cx="6827520" cy="259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31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381000" y="990600"/>
            <a:ext cx="8305800" cy="5867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800" dirty="0" smtClean="0">
                <a:latin typeface="Book Antiqua" pitchFamily="18" charset="0"/>
                <a:ea typeface="ＭＳ Ｐゴシック" pitchFamily="34" charset="-128"/>
              </a:rPr>
              <a:t>The absorption of UV light at 250-270 nm by </a:t>
            </a:r>
            <a:r>
              <a:rPr lang="en-US" sz="2800" dirty="0" err="1" smtClean="0">
                <a:latin typeface="Book Antiqua" pitchFamily="18" charset="0"/>
                <a:ea typeface="ＭＳ Ｐゴシック" pitchFamily="34" charset="-128"/>
              </a:rPr>
              <a:t>nucleobases</a:t>
            </a:r>
            <a:r>
              <a:rPr lang="en-US" sz="2800" dirty="0" smtClean="0">
                <a:latin typeface="Book Antiqua" pitchFamily="18" charset="0"/>
                <a:ea typeface="ＭＳ Ｐゴシック" pitchFamily="34" charset="-128"/>
              </a:rPr>
              <a:t> is due to </a:t>
            </a:r>
            <a:r>
              <a:rPr lang="en-US" sz="2800" dirty="0">
                <a:latin typeface="Book Antiqua" pitchFamily="18" charset="0"/>
                <a:ea typeface="ＭＳ Ｐゴシック" pitchFamily="34" charset="-128"/>
                <a:sym typeface="Symbol" pitchFamily="18" charset="2"/>
              </a:rPr>
              <a:t>  * electronic </a:t>
            </a:r>
            <a:r>
              <a:rPr lang="en-US" sz="2800" dirty="0" smtClean="0">
                <a:latin typeface="Book Antiqua" pitchFamily="18" charset="0"/>
                <a:ea typeface="ＭＳ Ｐゴシック" pitchFamily="34" charset="-128"/>
                <a:sym typeface="Symbol" pitchFamily="18" charset="2"/>
              </a:rPr>
              <a:t>transitions.</a:t>
            </a:r>
          </a:p>
          <a:p>
            <a:pPr marL="0" indent="0">
              <a:lnSpc>
                <a:spcPct val="110000"/>
              </a:lnSpc>
              <a:buNone/>
            </a:pPr>
            <a:endParaRPr lang="en-US" sz="2800" dirty="0">
              <a:latin typeface="Book Antiqua" pitchFamily="18" charset="0"/>
              <a:ea typeface="ＭＳ Ｐゴシック" pitchFamily="34" charset="-128"/>
              <a:sym typeface="Symbol" pitchFamily="18" charset="2"/>
            </a:endParaRPr>
          </a:p>
          <a:p>
            <a:pPr marL="0" indent="0">
              <a:lnSpc>
                <a:spcPct val="110000"/>
              </a:lnSpc>
              <a:buNone/>
            </a:pPr>
            <a:endParaRPr lang="en-US" sz="2800" dirty="0" smtClean="0">
              <a:latin typeface="Book Antiqua" pitchFamily="18" charset="0"/>
              <a:ea typeface="ＭＳ Ｐゴシック" pitchFamily="34" charset="-128"/>
              <a:sym typeface="Symbol" pitchFamily="18" charset="2"/>
            </a:endParaRPr>
          </a:p>
          <a:p>
            <a:pPr marL="0" indent="0">
              <a:lnSpc>
                <a:spcPct val="110000"/>
              </a:lnSpc>
              <a:buNone/>
            </a:pPr>
            <a:endParaRPr lang="en-US" sz="2800" dirty="0">
              <a:latin typeface="Book Antiqua" pitchFamily="18" charset="0"/>
              <a:ea typeface="ＭＳ Ｐゴシック" pitchFamily="34" charset="-128"/>
              <a:sym typeface="Symbol" pitchFamily="18" charset="2"/>
            </a:endParaRPr>
          </a:p>
          <a:p>
            <a:pPr marL="0" indent="0">
              <a:lnSpc>
                <a:spcPct val="110000"/>
              </a:lnSpc>
              <a:buNone/>
            </a:pPr>
            <a:endParaRPr lang="en-US" sz="2800" dirty="0" smtClean="0">
              <a:latin typeface="Book Antiqua" pitchFamily="18" charset="0"/>
              <a:ea typeface="ＭＳ Ｐゴシック" pitchFamily="34" charset="-128"/>
              <a:sym typeface="Symbol" pitchFamily="18" charset="2"/>
            </a:endParaRPr>
          </a:p>
          <a:p>
            <a:pPr marL="0" indent="0">
              <a:lnSpc>
                <a:spcPct val="110000"/>
              </a:lnSpc>
              <a:buNone/>
            </a:pPr>
            <a:endParaRPr lang="en-US" sz="2800" dirty="0">
              <a:latin typeface="Book Antiqua" pitchFamily="18" charset="0"/>
              <a:ea typeface="ＭＳ Ｐゴシック" pitchFamily="34" charset="-128"/>
              <a:sym typeface="Symbol" pitchFamily="18" charset="2"/>
            </a:endParaRPr>
          </a:p>
          <a:p>
            <a:pPr marL="0" indent="0">
              <a:lnSpc>
                <a:spcPct val="110000"/>
              </a:lnSpc>
              <a:buNone/>
            </a:pPr>
            <a:endParaRPr lang="en-US" sz="2800" dirty="0" smtClean="0">
              <a:latin typeface="Book Antiqua" pitchFamily="18" charset="0"/>
              <a:ea typeface="ＭＳ Ｐゴシック" pitchFamily="34" charset="-128"/>
              <a:sym typeface="Symbol" pitchFamily="18" charset="2"/>
            </a:endParaRPr>
          </a:p>
          <a:p>
            <a:pPr marL="0" indent="0">
              <a:lnSpc>
                <a:spcPct val="110000"/>
              </a:lnSpc>
              <a:buNone/>
            </a:pPr>
            <a:endParaRPr lang="en-US" sz="2800" dirty="0">
              <a:latin typeface="Book Antiqua" pitchFamily="18" charset="0"/>
              <a:ea typeface="ＭＳ Ｐゴシック" pitchFamily="34" charset="-128"/>
              <a:sym typeface="Symbol" pitchFamily="18" charset="2"/>
            </a:endParaRPr>
          </a:p>
          <a:p>
            <a:pPr>
              <a:lnSpc>
                <a:spcPct val="110000"/>
              </a:lnSpc>
              <a:buFont typeface="Wingdings" pitchFamily="2" charset="2"/>
              <a:buChar char="§"/>
            </a:pPr>
            <a:r>
              <a:rPr lang="en-US" sz="2800" dirty="0" smtClean="0">
                <a:latin typeface="Book Antiqua" pitchFamily="18" charset="0"/>
                <a:ea typeface="ＭＳ Ｐゴシック" pitchFamily="34" charset="-128"/>
                <a:sym typeface="Symbol" pitchFamily="18" charset="2"/>
              </a:rPr>
              <a:t>These </a:t>
            </a:r>
            <a:r>
              <a:rPr lang="en-US" sz="2800" dirty="0" err="1" smtClean="0">
                <a:latin typeface="Book Antiqua" pitchFamily="18" charset="0"/>
                <a:ea typeface="ＭＳ Ｐゴシック" pitchFamily="34" charset="-128"/>
                <a:sym typeface="Symbol" pitchFamily="18" charset="2"/>
              </a:rPr>
              <a:t>absorbances</a:t>
            </a:r>
            <a:r>
              <a:rPr lang="en-US" sz="2800" dirty="0" smtClean="0">
                <a:latin typeface="Book Antiqua" pitchFamily="18" charset="0"/>
                <a:ea typeface="ＭＳ Ｐゴシック" pitchFamily="34" charset="-128"/>
                <a:sym typeface="Symbol" pitchFamily="18" charset="2"/>
              </a:rPr>
              <a:t> can be used to quantify nucleic acids.</a:t>
            </a:r>
            <a:endParaRPr lang="en-US" sz="2800" dirty="0" smtClean="0">
              <a:latin typeface="Book Antiqua" pitchFamily="18" charset="0"/>
              <a:ea typeface="ＭＳ Ｐゴシック" pitchFamily="34" charset="-128"/>
            </a:endParaRPr>
          </a:p>
          <a:p>
            <a:pPr marL="0" indent="0">
              <a:lnSpc>
                <a:spcPct val="110000"/>
              </a:lnSpc>
              <a:buNone/>
            </a:pPr>
            <a:endParaRPr lang="en-US" sz="2800" dirty="0">
              <a:latin typeface="Book Antiqua" pitchFamily="18" charset="0"/>
              <a:ea typeface="ＭＳ Ｐゴシック" pitchFamily="34" charset="-128"/>
            </a:endParaRPr>
          </a:p>
          <a:p>
            <a:pPr marL="0" indent="0">
              <a:lnSpc>
                <a:spcPct val="110000"/>
              </a:lnSpc>
              <a:buNone/>
            </a:pPr>
            <a:endParaRPr lang="en-US" sz="2800" dirty="0" smtClean="0">
              <a:latin typeface="Book Antiqua" pitchFamily="18" charset="0"/>
              <a:ea typeface="ＭＳ Ｐゴシック" pitchFamily="34" charset="-128"/>
            </a:endParaRPr>
          </a:p>
          <a:p>
            <a:pPr marL="0" indent="0">
              <a:lnSpc>
                <a:spcPct val="110000"/>
              </a:lnSpc>
              <a:buNone/>
            </a:pPr>
            <a:endParaRPr lang="en-US" sz="2800" dirty="0" smtClean="0">
              <a:latin typeface="Book Antiqua" pitchFamily="18" charset="0"/>
              <a:ea typeface="ＭＳ Ｐゴシック" pitchFamily="34" charset="-128"/>
            </a:endParaRPr>
          </a:p>
        </p:txBody>
      </p:sp>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2ID. </a:t>
            </a:r>
            <a:r>
              <a:rPr lang="en-US" sz="2800" dirty="0" smtClean="0">
                <a:latin typeface="Book Antiqua" pitchFamily="18" charset="0"/>
              </a:rPr>
              <a:t>UV Absorption of </a:t>
            </a:r>
            <a:r>
              <a:rPr lang="en-US" sz="2800" dirty="0" err="1" smtClean="0">
                <a:latin typeface="Book Antiqua" pitchFamily="18" charset="0"/>
              </a:rPr>
              <a:t>Nucleobases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12</a:t>
            </a:fld>
            <a:endParaRPr lang="en-US" dirty="0">
              <a:solidFill>
                <a:schemeClr val="tx1"/>
              </a:solidFill>
            </a:endParaRPr>
          </a:p>
        </p:txBody>
      </p:sp>
      <p:sp>
        <p:nvSpPr>
          <p:cNvPr id="7" name="Rectangle 4"/>
          <p:cNvSpPr txBox="1">
            <a:spLocks noChangeArrowheads="1"/>
          </p:cNvSpPr>
          <p:nvPr/>
        </p:nvSpPr>
        <p:spPr>
          <a:xfrm>
            <a:off x="381000" y="10668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latin typeface="Book Antiqua" pitchFamily="18" charset="0"/>
              <a:ea typeface="ＭＳ Ｐゴシック" pitchFamily="34" charset="-128"/>
            </a:endParaRPr>
          </a:p>
          <a:p>
            <a:pPr marL="0" indent="0">
              <a:buNone/>
            </a:pPr>
            <a:endParaRPr lang="en-US" sz="2400" dirty="0" smtClean="0">
              <a:latin typeface="Book Antiqua" pitchFamily="18" charset="0"/>
              <a:ea typeface="ＭＳ Ｐゴシック" pitchFamily="34" charset="-128"/>
            </a:endParaRPr>
          </a:p>
        </p:txBody>
      </p:sp>
      <p:sp>
        <p:nvSpPr>
          <p:cNvPr id="9" name="Rectangle 4"/>
          <p:cNvSpPr txBox="1">
            <a:spLocks noChangeArrowheads="1"/>
          </p:cNvSpPr>
          <p:nvPr/>
        </p:nvSpPr>
        <p:spPr>
          <a:xfrm>
            <a:off x="533400" y="9906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latin typeface="Book Antiqua" pitchFamily="18" charset="0"/>
              <a:ea typeface="ＭＳ Ｐゴシック" pitchFamily="34" charset="-128"/>
            </a:endParaRPr>
          </a:p>
        </p:txBody>
      </p:sp>
      <p:pic>
        <p:nvPicPr>
          <p:cNvPr id="11"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005"/>
          <a:stretch/>
        </p:blipFill>
        <p:spPr bwMode="auto">
          <a:xfrm>
            <a:off x="1645920" y="2133600"/>
            <a:ext cx="5974080" cy="389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823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13</a:t>
            </a:fld>
            <a:endParaRPr lang="en-US" dirty="0">
              <a:solidFill>
                <a:schemeClr val="tx1"/>
              </a:solidFill>
              <a:latin typeface="Book Antiqua" pitchFamily="18" charset="0"/>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621"/>
          <a:stretch/>
        </p:blipFill>
        <p:spPr bwMode="auto">
          <a:xfrm>
            <a:off x="990600" y="1524000"/>
            <a:ext cx="6827520" cy="362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934200" y="3372534"/>
            <a:ext cx="609600" cy="646331"/>
          </a:xfrm>
          <a:prstGeom prst="rect">
            <a:avLst/>
          </a:prstGeom>
          <a:noFill/>
        </p:spPr>
        <p:txBody>
          <a:bodyPr wrap="square" rtlCol="0">
            <a:spAutoFit/>
          </a:bodyPr>
          <a:lstStyle/>
          <a:p>
            <a:r>
              <a:rPr lang="en-US" sz="3600" b="1" dirty="0" smtClean="0">
                <a:latin typeface="Book Antiqua" pitchFamily="18" charset="0"/>
              </a:rPr>
              <a:t>*</a:t>
            </a:r>
            <a:endParaRPr lang="en-US" sz="3600" b="1" dirty="0">
              <a:latin typeface="Book Antiqua" pitchFamily="18" charset="0"/>
            </a:endParaRPr>
          </a:p>
        </p:txBody>
      </p:sp>
    </p:spTree>
    <p:extLst>
      <p:ext uri="{BB962C8B-B14F-4D97-AF65-F5344CB8AC3E}">
        <p14:creationId xmlns:p14="http://schemas.microsoft.com/office/powerpoint/2010/main" val="3771696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981"/>
          <a:stretch/>
        </p:blipFill>
        <p:spPr bwMode="auto">
          <a:xfrm>
            <a:off x="609600" y="2743200"/>
            <a:ext cx="4714646" cy="354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II. </a:t>
            </a:r>
            <a:r>
              <a:rPr lang="en-US" sz="2800" dirty="0" err="1" smtClean="0">
                <a:latin typeface="Book Antiqua" pitchFamily="18" charset="0"/>
              </a:rPr>
              <a:t>Pentoses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14</a:t>
            </a:fld>
            <a:endParaRPr lang="en-US">
              <a:solidFill>
                <a:schemeClr val="tx1"/>
              </a:solidFill>
            </a:endParaRPr>
          </a:p>
        </p:txBody>
      </p:sp>
      <p:sp>
        <p:nvSpPr>
          <p:cNvPr id="7" name="Rectangle 4"/>
          <p:cNvSpPr txBox="1">
            <a:spLocks noChangeArrowheads="1"/>
          </p:cNvSpPr>
          <p:nvPr/>
        </p:nvSpPr>
        <p:spPr>
          <a:xfrm>
            <a:off x="381000" y="10668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AutoNum type="alphaUcPeriod"/>
            </a:pPr>
            <a:r>
              <a:rPr lang="en-US" sz="2400" dirty="0" smtClean="0">
                <a:latin typeface="Book Antiqua" pitchFamily="18" charset="0"/>
                <a:ea typeface="ＭＳ Ｐゴシック" pitchFamily="34" charset="-128"/>
              </a:rPr>
              <a:t>The carbon numbers are given a prime (‘) designation to distinguish them from the numbered atoms of the nitrogenous bases.</a:t>
            </a:r>
          </a:p>
          <a:p>
            <a:pPr marL="457200" indent="-457200">
              <a:buAutoNum type="alphaUcPeriod"/>
            </a:pPr>
            <a:endParaRPr lang="en-US" sz="1000" dirty="0" smtClean="0">
              <a:latin typeface="Book Antiqua" pitchFamily="18" charset="0"/>
              <a:ea typeface="ＭＳ Ｐゴシック" pitchFamily="34" charset="-128"/>
            </a:endParaRPr>
          </a:p>
          <a:p>
            <a:pPr marL="457200" indent="-457200">
              <a:buAutoNum type="alphaUcPeriod"/>
            </a:pPr>
            <a:r>
              <a:rPr lang="en-US" sz="2400" dirty="0" smtClean="0">
                <a:latin typeface="Book Antiqua" pitchFamily="18" charset="0"/>
                <a:ea typeface="ＭＳ Ｐゴシック" pitchFamily="34" charset="-128"/>
              </a:rPr>
              <a:t>Nucleic acids can have two kinds of </a:t>
            </a:r>
            <a:r>
              <a:rPr lang="en-US" sz="2400" dirty="0" err="1" smtClean="0">
                <a:latin typeface="Book Antiqua" pitchFamily="18" charset="0"/>
                <a:ea typeface="ＭＳ Ｐゴシック" pitchFamily="34" charset="-128"/>
              </a:rPr>
              <a:t>pentoses</a:t>
            </a:r>
            <a:r>
              <a:rPr lang="en-US" sz="2400" dirty="0" smtClean="0">
                <a:latin typeface="Book Antiqua" pitchFamily="18" charset="0"/>
                <a:ea typeface="ＭＳ Ｐゴシック" pitchFamily="34" charset="-128"/>
              </a:rPr>
              <a:t>.</a:t>
            </a:r>
            <a:endParaRPr lang="en-US" sz="2400" dirty="0">
              <a:latin typeface="Book Antiqua" pitchFamily="18" charset="0"/>
              <a:ea typeface="ＭＳ Ｐゴシック" pitchFamily="34" charset="-128"/>
            </a:endParaRPr>
          </a:p>
        </p:txBody>
      </p:sp>
      <p:grpSp>
        <p:nvGrpSpPr>
          <p:cNvPr id="13" name="Group 12"/>
          <p:cNvGrpSpPr/>
          <p:nvPr/>
        </p:nvGrpSpPr>
        <p:grpSpPr>
          <a:xfrm>
            <a:off x="5943600" y="3078986"/>
            <a:ext cx="2131454" cy="2255014"/>
            <a:chOff x="5943600" y="3219718"/>
            <a:chExt cx="2131454" cy="2255014"/>
          </a:xfrm>
        </p:grpSpPr>
        <p:grpSp>
          <p:nvGrpSpPr>
            <p:cNvPr id="4" name="Group 3"/>
            <p:cNvGrpSpPr/>
            <p:nvPr/>
          </p:nvGrpSpPr>
          <p:grpSpPr>
            <a:xfrm>
              <a:off x="5943600" y="3219718"/>
              <a:ext cx="2131454" cy="2240924"/>
              <a:chOff x="5943600" y="3219718"/>
              <a:chExt cx="2131454" cy="2240924"/>
            </a:xfrm>
          </p:grpSpPr>
          <p:pic>
            <p:nvPicPr>
              <p:cNvPr id="11"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4791" t="9190" b="33870"/>
              <a:stretch/>
            </p:blipFill>
            <p:spPr bwMode="auto">
              <a:xfrm>
                <a:off x="5943600" y="3219718"/>
                <a:ext cx="2131454" cy="2240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162800" y="5181600"/>
                <a:ext cx="457200" cy="279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7086600" y="5105400"/>
              <a:ext cx="382073" cy="369332"/>
            </a:xfrm>
            <a:prstGeom prst="rect">
              <a:avLst/>
            </a:prstGeom>
            <a:noFill/>
          </p:spPr>
          <p:txBody>
            <a:bodyPr wrap="square" rtlCol="0">
              <a:spAutoFit/>
            </a:bodyPr>
            <a:lstStyle/>
            <a:p>
              <a:r>
                <a:rPr lang="en-US" b="1" dirty="0" smtClean="0">
                  <a:latin typeface="Arial" pitchFamily="34" charset="0"/>
                  <a:cs typeface="Arial" pitchFamily="34" charset="0"/>
                </a:rPr>
                <a:t>H</a:t>
              </a:r>
              <a:endParaRPr lang="en-US" b="1" dirty="0">
                <a:latin typeface="Arial" pitchFamily="34" charset="0"/>
                <a:cs typeface="Arial" pitchFamily="34" charset="0"/>
              </a:endParaRPr>
            </a:p>
          </p:txBody>
        </p:sp>
      </p:grpSp>
      <p:sp>
        <p:nvSpPr>
          <p:cNvPr id="15" name="TextBox 14"/>
          <p:cNvSpPr txBox="1"/>
          <p:nvPr/>
        </p:nvSpPr>
        <p:spPr>
          <a:xfrm>
            <a:off x="762000" y="6248400"/>
            <a:ext cx="1828800" cy="461665"/>
          </a:xfrm>
          <a:prstGeom prst="rect">
            <a:avLst/>
          </a:prstGeom>
          <a:noFill/>
        </p:spPr>
        <p:txBody>
          <a:bodyPr wrap="square" rtlCol="0">
            <a:spAutoFit/>
          </a:bodyPr>
          <a:lstStyle/>
          <a:p>
            <a:r>
              <a:rPr lang="en-US" sz="2400" b="1" dirty="0" smtClean="0">
                <a:latin typeface="Book Antiqua" pitchFamily="18" charset="0"/>
              </a:rPr>
              <a:t>D-ribose</a:t>
            </a:r>
            <a:endParaRPr lang="en-US" sz="2400" b="1" dirty="0">
              <a:latin typeface="Book Antiqua" pitchFamily="18" charset="0"/>
            </a:endParaRPr>
          </a:p>
        </p:txBody>
      </p:sp>
      <p:sp>
        <p:nvSpPr>
          <p:cNvPr id="16" name="TextBox 15"/>
          <p:cNvSpPr txBox="1"/>
          <p:nvPr/>
        </p:nvSpPr>
        <p:spPr>
          <a:xfrm>
            <a:off x="2971800" y="6172200"/>
            <a:ext cx="2895600" cy="461665"/>
          </a:xfrm>
          <a:prstGeom prst="rect">
            <a:avLst/>
          </a:prstGeom>
          <a:noFill/>
        </p:spPr>
        <p:txBody>
          <a:bodyPr wrap="square" rtlCol="0">
            <a:spAutoFit/>
          </a:bodyPr>
          <a:lstStyle/>
          <a:p>
            <a:r>
              <a:rPr lang="el-GR" sz="2400" b="1" i="1" dirty="0" smtClean="0">
                <a:latin typeface="Book Antiqua" pitchFamily="18" charset="0"/>
              </a:rPr>
              <a:t>β</a:t>
            </a:r>
            <a:r>
              <a:rPr lang="en-US" sz="2400" b="1" dirty="0" smtClean="0">
                <a:latin typeface="Book Antiqua" pitchFamily="18" charset="0"/>
              </a:rPr>
              <a:t>-D-</a:t>
            </a:r>
            <a:r>
              <a:rPr lang="en-US" sz="2400" b="1" dirty="0" err="1" smtClean="0">
                <a:latin typeface="Book Antiqua" pitchFamily="18" charset="0"/>
              </a:rPr>
              <a:t>ribofuranose</a:t>
            </a:r>
            <a:endParaRPr lang="en-US" sz="2400" b="1" dirty="0">
              <a:latin typeface="Book Antiqua" pitchFamily="18" charset="0"/>
            </a:endParaRPr>
          </a:p>
        </p:txBody>
      </p:sp>
      <p:sp>
        <p:nvSpPr>
          <p:cNvPr id="17" name="TextBox 16"/>
          <p:cNvSpPr txBox="1"/>
          <p:nvPr/>
        </p:nvSpPr>
        <p:spPr>
          <a:xfrm>
            <a:off x="5981700" y="5798403"/>
            <a:ext cx="2095500" cy="830997"/>
          </a:xfrm>
          <a:prstGeom prst="rect">
            <a:avLst/>
          </a:prstGeom>
          <a:noFill/>
        </p:spPr>
        <p:txBody>
          <a:bodyPr wrap="square" rtlCol="0">
            <a:spAutoFit/>
          </a:bodyPr>
          <a:lstStyle/>
          <a:p>
            <a:r>
              <a:rPr lang="el-GR" sz="2400" b="1" i="1" dirty="0" smtClean="0">
                <a:latin typeface="Book Antiqua" pitchFamily="18" charset="0"/>
              </a:rPr>
              <a:t>β</a:t>
            </a:r>
            <a:r>
              <a:rPr lang="en-US" sz="2400" b="1" dirty="0" smtClean="0">
                <a:latin typeface="Book Antiqua" pitchFamily="18" charset="0"/>
              </a:rPr>
              <a:t>-2’-deoxy-D-</a:t>
            </a:r>
          </a:p>
          <a:p>
            <a:r>
              <a:rPr lang="en-US" sz="2400" b="1" dirty="0" err="1" smtClean="0">
                <a:latin typeface="Book Antiqua" pitchFamily="18" charset="0"/>
              </a:rPr>
              <a:t>ribofuranose</a:t>
            </a:r>
            <a:endParaRPr lang="en-US" sz="2400" b="1" dirty="0">
              <a:latin typeface="Book Antiqua" pitchFamily="18" charset="0"/>
            </a:endParaRPr>
          </a:p>
        </p:txBody>
      </p:sp>
      <p:sp>
        <p:nvSpPr>
          <p:cNvPr id="18" name="TextBox 17"/>
          <p:cNvSpPr txBox="1"/>
          <p:nvPr/>
        </p:nvSpPr>
        <p:spPr>
          <a:xfrm>
            <a:off x="2971800" y="5334000"/>
            <a:ext cx="2895600" cy="461665"/>
          </a:xfrm>
          <a:prstGeom prst="rect">
            <a:avLst/>
          </a:prstGeom>
          <a:noFill/>
        </p:spPr>
        <p:txBody>
          <a:bodyPr wrap="square" rtlCol="0">
            <a:spAutoFit/>
          </a:bodyPr>
          <a:lstStyle/>
          <a:p>
            <a:r>
              <a:rPr lang="en-US" sz="2400" b="1" dirty="0" smtClean="0">
                <a:latin typeface="Book Antiqua" pitchFamily="18" charset="0"/>
              </a:rPr>
              <a:t>Present in RNA</a:t>
            </a:r>
            <a:endParaRPr lang="en-US" sz="2400" b="1" dirty="0">
              <a:latin typeface="Book Antiqua" pitchFamily="18" charset="0"/>
            </a:endParaRPr>
          </a:p>
        </p:txBody>
      </p:sp>
      <p:sp>
        <p:nvSpPr>
          <p:cNvPr id="19" name="TextBox 18"/>
          <p:cNvSpPr txBox="1"/>
          <p:nvPr/>
        </p:nvSpPr>
        <p:spPr>
          <a:xfrm>
            <a:off x="5791200" y="5334000"/>
            <a:ext cx="2895600" cy="461665"/>
          </a:xfrm>
          <a:prstGeom prst="rect">
            <a:avLst/>
          </a:prstGeom>
          <a:noFill/>
        </p:spPr>
        <p:txBody>
          <a:bodyPr wrap="square" rtlCol="0">
            <a:spAutoFit/>
          </a:bodyPr>
          <a:lstStyle/>
          <a:p>
            <a:r>
              <a:rPr lang="en-US" sz="2400" b="1" dirty="0" smtClean="0">
                <a:latin typeface="Book Antiqua" pitchFamily="18" charset="0"/>
              </a:rPr>
              <a:t>Present in DNA</a:t>
            </a:r>
            <a:endParaRPr lang="en-US" sz="2400" b="1" dirty="0">
              <a:latin typeface="Book Antiqua" pitchFamily="18" charset="0"/>
            </a:endParaRPr>
          </a:p>
        </p:txBody>
      </p:sp>
    </p:spTree>
    <p:extLst>
      <p:ext uri="{BB962C8B-B14F-4D97-AF65-F5344CB8AC3E}">
        <p14:creationId xmlns:p14="http://schemas.microsoft.com/office/powerpoint/2010/main" val="272535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271"/>
          <a:stretch/>
        </p:blipFill>
        <p:spPr bwMode="auto">
          <a:xfrm>
            <a:off x="304800" y="3322302"/>
            <a:ext cx="8534400" cy="345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II. </a:t>
            </a:r>
            <a:r>
              <a:rPr lang="en-US" sz="2800" dirty="0" err="1" smtClean="0">
                <a:latin typeface="Book Antiqua" pitchFamily="18" charset="0"/>
              </a:rPr>
              <a:t>Pentoses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15</a:t>
            </a:fld>
            <a:endParaRPr lang="en-US">
              <a:solidFill>
                <a:schemeClr val="tx1"/>
              </a:solidFill>
            </a:endParaRPr>
          </a:p>
        </p:txBody>
      </p:sp>
      <p:sp>
        <p:nvSpPr>
          <p:cNvPr id="7" name="Rectangle 4"/>
          <p:cNvSpPr txBox="1">
            <a:spLocks noChangeArrowheads="1"/>
          </p:cNvSpPr>
          <p:nvPr/>
        </p:nvSpPr>
        <p:spPr>
          <a:xfrm>
            <a:off x="381000" y="10668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Book Antiqua" pitchFamily="18" charset="0"/>
                <a:ea typeface="ＭＳ Ｐゴシック" pitchFamily="34" charset="-128"/>
              </a:rPr>
              <a:t>C. The pentose ring is not planar but occurs in one of four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     “puckered” conformations.</a:t>
            </a:r>
          </a:p>
          <a:p>
            <a:pPr lvl="1">
              <a:buFont typeface="Wingdings" pitchFamily="2" charset="2"/>
              <a:buChar char="§"/>
            </a:pPr>
            <a:r>
              <a:rPr lang="en-US" sz="2400" dirty="0" smtClean="0">
                <a:latin typeface="Book Antiqua" pitchFamily="18" charset="0"/>
                <a:ea typeface="ＭＳ Ｐゴシック" pitchFamily="34" charset="-128"/>
              </a:rPr>
              <a:t>Four of the five atoms are in a single plane.</a:t>
            </a:r>
          </a:p>
          <a:p>
            <a:pPr lvl="1">
              <a:buFont typeface="Wingdings" pitchFamily="2" charset="2"/>
              <a:buChar char="§"/>
            </a:pPr>
            <a:r>
              <a:rPr lang="en-US" sz="2400" dirty="0" smtClean="0">
                <a:latin typeface="Book Antiqua" pitchFamily="18" charset="0"/>
                <a:ea typeface="ＭＳ Ｐゴシック" pitchFamily="34" charset="-128"/>
              </a:rPr>
              <a:t>The fifth atom is on either the same (</a:t>
            </a:r>
            <a:r>
              <a:rPr lang="en-US" sz="2400" dirty="0" err="1" smtClean="0">
                <a:latin typeface="Book Antiqua" pitchFamily="18" charset="0"/>
                <a:ea typeface="ＭＳ Ｐゴシック" pitchFamily="34" charset="-128"/>
              </a:rPr>
              <a:t>endo</a:t>
            </a:r>
            <a:r>
              <a:rPr lang="en-US" sz="2400" dirty="0" smtClean="0">
                <a:latin typeface="Book Antiqua" pitchFamily="18" charset="0"/>
                <a:ea typeface="ＭＳ Ｐゴシック" pitchFamily="34" charset="-128"/>
              </a:rPr>
              <a:t>) or the opposite (</a:t>
            </a:r>
            <a:r>
              <a:rPr lang="en-US" sz="2400" dirty="0" err="1" smtClean="0">
                <a:latin typeface="Book Antiqua" pitchFamily="18" charset="0"/>
                <a:ea typeface="ＭＳ Ｐゴシック" pitchFamily="34" charset="-128"/>
              </a:rPr>
              <a:t>exo</a:t>
            </a:r>
            <a:r>
              <a:rPr lang="en-US" sz="2400" dirty="0" smtClean="0">
                <a:latin typeface="Book Antiqua" pitchFamily="18" charset="0"/>
                <a:ea typeface="ＭＳ Ｐゴシック" pitchFamily="34" charset="-128"/>
              </a:rPr>
              <a:t>) side of the plane relative to the C-5’ atom.</a:t>
            </a:r>
            <a:endParaRPr lang="en-US" sz="2400" dirty="0">
              <a:latin typeface="Book Antiqua" pitchFamily="18" charset="0"/>
              <a:ea typeface="ＭＳ Ｐゴシック" pitchFamily="34" charset="-128"/>
            </a:endParaRPr>
          </a:p>
        </p:txBody>
      </p:sp>
    </p:spTree>
    <p:extLst>
      <p:ext uri="{BB962C8B-B14F-4D97-AF65-F5344CB8AC3E}">
        <p14:creationId xmlns:p14="http://schemas.microsoft.com/office/powerpoint/2010/main" val="2809689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IIA. </a:t>
            </a:r>
            <a:r>
              <a:rPr lang="el-GR" sz="2800" i="1" dirty="0" smtClean="0">
                <a:latin typeface="Book Antiqua" pitchFamily="18" charset="0"/>
              </a:rPr>
              <a:t>β</a:t>
            </a:r>
            <a:r>
              <a:rPr lang="en-US" sz="2800" dirty="0" smtClean="0">
                <a:latin typeface="Book Antiqua" pitchFamily="18" charset="0"/>
              </a:rPr>
              <a:t>-N-</a:t>
            </a:r>
            <a:r>
              <a:rPr lang="en-US" sz="2800" dirty="0" err="1" smtClean="0">
                <a:latin typeface="Book Antiqua" pitchFamily="18" charset="0"/>
              </a:rPr>
              <a:t>Glycosidic</a:t>
            </a:r>
            <a:r>
              <a:rPr lang="en-US" sz="2800" dirty="0" smtClean="0">
                <a:latin typeface="Book Antiqua" pitchFamily="18" charset="0"/>
              </a:rPr>
              <a:t> Bond</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16</a:t>
            </a:fld>
            <a:endParaRPr lang="en-US">
              <a:solidFill>
                <a:schemeClr val="tx1"/>
              </a:solidFill>
            </a:endParaRPr>
          </a:p>
        </p:txBody>
      </p:sp>
      <p:sp>
        <p:nvSpPr>
          <p:cNvPr id="7" name="Rectangle 4"/>
          <p:cNvSpPr txBox="1">
            <a:spLocks noChangeArrowheads="1"/>
          </p:cNvSpPr>
          <p:nvPr/>
        </p:nvSpPr>
        <p:spPr>
          <a:xfrm>
            <a:off x="381000" y="10668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Book Antiqua" pitchFamily="18" charset="0"/>
                <a:ea typeface="ＭＳ Ｐゴシック" pitchFamily="34" charset="-128"/>
              </a:rPr>
              <a:t>In nucleotides the pentose ring is attached to the </a:t>
            </a:r>
            <a:r>
              <a:rPr lang="en-US" sz="2400" dirty="0" err="1" smtClean="0">
                <a:latin typeface="Book Antiqua" pitchFamily="18" charset="0"/>
                <a:ea typeface="ＭＳ Ｐゴシック" pitchFamily="34" charset="-128"/>
              </a:rPr>
              <a:t>nucleobase</a:t>
            </a:r>
            <a:r>
              <a:rPr lang="en-US" sz="2400" dirty="0" smtClean="0">
                <a:latin typeface="Book Antiqua" pitchFamily="18" charset="0"/>
                <a:ea typeface="ＭＳ Ｐゴシック" pitchFamily="34" charset="-128"/>
              </a:rPr>
              <a:t> via an N-</a:t>
            </a:r>
            <a:r>
              <a:rPr lang="en-US" sz="2400" dirty="0" err="1" smtClean="0">
                <a:latin typeface="Book Antiqua" pitchFamily="18" charset="0"/>
                <a:ea typeface="ＭＳ Ｐゴシック" pitchFamily="34" charset="-128"/>
              </a:rPr>
              <a:t>glycosidic</a:t>
            </a:r>
            <a:r>
              <a:rPr lang="en-US" sz="2400" dirty="0" smtClean="0">
                <a:latin typeface="Book Antiqua" pitchFamily="18" charset="0"/>
                <a:ea typeface="ＭＳ Ｐゴシック" pitchFamily="34" charset="-128"/>
              </a:rPr>
              <a:t> bond:</a:t>
            </a:r>
          </a:p>
          <a:p>
            <a:pPr lvl="1">
              <a:buFont typeface="Wingdings" pitchFamily="2" charset="2"/>
              <a:buChar char="§"/>
            </a:pPr>
            <a:r>
              <a:rPr lang="en-US" sz="2400" dirty="0" smtClean="0">
                <a:latin typeface="Book Antiqua" pitchFamily="18" charset="0"/>
                <a:ea typeface="ＭＳ Ｐゴシック" pitchFamily="34" charset="-128"/>
              </a:rPr>
              <a:t>The bond is formed to the </a:t>
            </a:r>
            <a:r>
              <a:rPr lang="en-US" sz="2400" dirty="0" err="1" smtClean="0">
                <a:latin typeface="Book Antiqua" pitchFamily="18" charset="0"/>
                <a:ea typeface="ＭＳ Ｐゴシック" pitchFamily="34" charset="-128"/>
              </a:rPr>
              <a:t>anomeric</a:t>
            </a:r>
            <a:r>
              <a:rPr lang="en-US" sz="2400" dirty="0" smtClean="0">
                <a:latin typeface="Book Antiqua" pitchFamily="18" charset="0"/>
                <a:ea typeface="ＭＳ Ｐゴシック" pitchFamily="34" charset="-128"/>
              </a:rPr>
              <a:t> carbon of the sugar in </a:t>
            </a:r>
            <a:r>
              <a:rPr lang="el-GR" sz="2400" i="1" dirty="0" smtClean="0">
                <a:latin typeface="Book Antiqua" pitchFamily="18" charset="0"/>
                <a:ea typeface="ＭＳ Ｐゴシック" pitchFamily="34" charset="-128"/>
              </a:rPr>
              <a:t>β</a:t>
            </a:r>
            <a:r>
              <a:rPr lang="en-US" sz="2400" dirty="0" smtClean="0">
                <a:latin typeface="Book Antiqua" pitchFamily="18" charset="0"/>
                <a:ea typeface="ＭＳ Ｐゴシック" pitchFamily="34" charset="-128"/>
              </a:rPr>
              <a:t> configuration</a:t>
            </a:r>
          </a:p>
          <a:p>
            <a:pPr lvl="1">
              <a:buFont typeface="Wingdings" pitchFamily="2" charset="2"/>
              <a:buChar char="§"/>
            </a:pPr>
            <a:endParaRPr lang="en-US" sz="2400" dirty="0" smtClean="0">
              <a:latin typeface="Book Antiqua" pitchFamily="18" charset="0"/>
              <a:ea typeface="ＭＳ Ｐゴシック" pitchFamily="34" charset="-128"/>
            </a:endParaRPr>
          </a:p>
          <a:p>
            <a:pPr lvl="1">
              <a:buFont typeface="Wingdings" pitchFamily="2" charset="2"/>
              <a:buChar char="§"/>
            </a:pPr>
            <a:r>
              <a:rPr lang="en-US" sz="2400" dirty="0" smtClean="0">
                <a:latin typeface="Book Antiqua" pitchFamily="18" charset="0"/>
                <a:ea typeface="ＭＳ Ｐゴシック" pitchFamily="34" charset="-128"/>
              </a:rPr>
              <a:t>And </a:t>
            </a:r>
            <a:r>
              <a:rPr lang="en-US" sz="2400" dirty="0" smtClean="0">
                <a:latin typeface="Book Antiqua" pitchFamily="18" charset="0"/>
                <a:ea typeface="ＭＳ Ｐゴシック" pitchFamily="34" charset="-128"/>
              </a:rPr>
              <a:t>to </a:t>
            </a:r>
            <a:endParaRPr lang="en-US" sz="2400" dirty="0" smtClean="0">
              <a:latin typeface="Book Antiqua" pitchFamily="18" charset="0"/>
              <a:ea typeface="ＭＳ Ｐゴシック" pitchFamily="34" charset="-128"/>
            </a:endParaRPr>
          </a:p>
          <a:p>
            <a:pPr lvl="2">
              <a:buFontTx/>
              <a:buChar char="-"/>
            </a:pPr>
            <a:r>
              <a:rPr lang="en-US" dirty="0">
                <a:latin typeface="Book Antiqua" pitchFamily="18" charset="0"/>
                <a:ea typeface="ＭＳ Ｐゴシック" pitchFamily="34" charset="-128"/>
              </a:rPr>
              <a:t>P</a:t>
            </a:r>
            <a:r>
              <a:rPr lang="en-US" dirty="0" smtClean="0">
                <a:latin typeface="Book Antiqua" pitchFamily="18" charset="0"/>
                <a:ea typeface="ＭＳ Ｐゴシック" pitchFamily="34" charset="-128"/>
              </a:rPr>
              <a:t>osition </a:t>
            </a:r>
            <a:r>
              <a:rPr lang="en-US" dirty="0" smtClean="0">
                <a:latin typeface="Book Antiqua" pitchFamily="18" charset="0"/>
                <a:ea typeface="ＭＳ Ｐゴシック" pitchFamily="34" charset="-128"/>
              </a:rPr>
              <a:t>N1 in </a:t>
            </a:r>
            <a:r>
              <a:rPr lang="en-US" dirty="0" err="1" smtClean="0">
                <a:latin typeface="Book Antiqua" pitchFamily="18" charset="0"/>
                <a:ea typeface="ＭＳ Ｐゴシック" pitchFamily="34" charset="-128"/>
              </a:rPr>
              <a:t>pyrimidines</a:t>
            </a:r>
            <a:endParaRPr lang="en-US" dirty="0" smtClean="0">
              <a:latin typeface="Book Antiqua" pitchFamily="18" charset="0"/>
              <a:ea typeface="ＭＳ Ｐゴシック" pitchFamily="34" charset="-128"/>
            </a:endParaRPr>
          </a:p>
          <a:p>
            <a:pPr lvl="2">
              <a:buFontTx/>
              <a:buChar char="-"/>
            </a:pPr>
            <a:r>
              <a:rPr lang="en-US" dirty="0">
                <a:latin typeface="Book Antiqua" pitchFamily="18" charset="0"/>
                <a:ea typeface="ＭＳ Ｐゴシック" pitchFamily="34" charset="-128"/>
              </a:rPr>
              <a:t>P</a:t>
            </a:r>
            <a:r>
              <a:rPr lang="en-US" dirty="0" smtClean="0">
                <a:latin typeface="Book Antiqua" pitchFamily="18" charset="0"/>
                <a:ea typeface="ＭＳ Ｐゴシック" pitchFamily="34" charset="-128"/>
              </a:rPr>
              <a:t>osition </a:t>
            </a:r>
            <a:r>
              <a:rPr lang="en-US" dirty="0" smtClean="0">
                <a:latin typeface="Book Antiqua" pitchFamily="18" charset="0"/>
                <a:ea typeface="ＭＳ Ｐゴシック" pitchFamily="34" charset="-128"/>
              </a:rPr>
              <a:t>N9 in purines</a:t>
            </a:r>
          </a:p>
          <a:p>
            <a:pPr lvl="2">
              <a:buFontTx/>
              <a:buChar char="-"/>
            </a:pPr>
            <a:endParaRPr lang="en-US" dirty="0" smtClean="0">
              <a:latin typeface="Book Antiqua" pitchFamily="18" charset="0"/>
              <a:ea typeface="ＭＳ Ｐゴシック" pitchFamily="34" charset="-128"/>
            </a:endParaRPr>
          </a:p>
          <a:p>
            <a:pPr lvl="1">
              <a:buFont typeface="Wingdings" pitchFamily="2" charset="2"/>
              <a:buChar char="§"/>
            </a:pPr>
            <a:r>
              <a:rPr lang="en-US" sz="2400" dirty="0" smtClean="0">
                <a:latin typeface="Book Antiqua" pitchFamily="18" charset="0"/>
                <a:ea typeface="ＭＳ Ｐゴシック" pitchFamily="34" charset="-128"/>
              </a:rPr>
              <a:t>This bond is quite stable toward hydrolysis, especially in </a:t>
            </a:r>
            <a:r>
              <a:rPr lang="en-US" sz="2400" dirty="0" err="1" smtClean="0">
                <a:latin typeface="Book Antiqua" pitchFamily="18" charset="0"/>
                <a:ea typeface="ＭＳ Ｐゴシック" pitchFamily="34" charset="-128"/>
              </a:rPr>
              <a:t>pyrimidines</a:t>
            </a:r>
            <a:endParaRPr lang="en-US" sz="2400" dirty="0" smtClean="0">
              <a:latin typeface="Book Antiqua" pitchFamily="18" charset="0"/>
              <a:ea typeface="ＭＳ Ｐゴシック" pitchFamily="34" charset="-128"/>
            </a:endParaRPr>
          </a:p>
          <a:p>
            <a:pPr lvl="1">
              <a:buFont typeface="Wingdings" pitchFamily="2" charset="2"/>
              <a:buChar char="§"/>
            </a:pPr>
            <a:endParaRPr lang="en-US" sz="2400" dirty="0" smtClean="0">
              <a:latin typeface="Book Antiqua" pitchFamily="18" charset="0"/>
              <a:ea typeface="ＭＳ Ｐゴシック" pitchFamily="34" charset="-128"/>
            </a:endParaRPr>
          </a:p>
          <a:p>
            <a:pPr lvl="1">
              <a:buFont typeface="Wingdings" pitchFamily="2" charset="2"/>
              <a:buChar char="§"/>
            </a:pPr>
            <a:r>
              <a:rPr lang="en-US" sz="2400" dirty="0" smtClean="0">
                <a:latin typeface="Book Antiqua" pitchFamily="18" charset="0"/>
                <a:ea typeface="ＭＳ Ｐゴシック" pitchFamily="34" charset="-128"/>
              </a:rPr>
              <a:t>Bond cleavage is catalyzed by acid</a:t>
            </a:r>
            <a:endParaRPr lang="en-US" sz="2400" dirty="0">
              <a:latin typeface="Book Antiqua" pitchFamily="18" charset="0"/>
              <a:ea typeface="ＭＳ Ｐゴシック" pitchFamily="34" charset="-128"/>
            </a:endParaRPr>
          </a:p>
        </p:txBody>
      </p:sp>
    </p:spTree>
    <p:extLst>
      <p:ext uri="{BB962C8B-B14F-4D97-AF65-F5344CB8AC3E}">
        <p14:creationId xmlns:p14="http://schemas.microsoft.com/office/powerpoint/2010/main" val="330270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17</a:t>
            </a:fld>
            <a:endParaRPr lang="en-US" dirty="0">
              <a:solidFill>
                <a:schemeClr val="tx1"/>
              </a:solidFill>
              <a:latin typeface="Book Antiqua" pitchFamily="18" charset="0"/>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621"/>
          <a:stretch/>
        </p:blipFill>
        <p:spPr bwMode="auto">
          <a:xfrm>
            <a:off x="990600" y="1524000"/>
            <a:ext cx="6827520" cy="362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819400" y="3544669"/>
            <a:ext cx="609600" cy="646331"/>
          </a:xfrm>
          <a:prstGeom prst="rect">
            <a:avLst/>
          </a:prstGeom>
          <a:noFill/>
        </p:spPr>
        <p:txBody>
          <a:bodyPr wrap="square" rtlCol="0">
            <a:spAutoFit/>
          </a:bodyPr>
          <a:lstStyle/>
          <a:p>
            <a:r>
              <a:rPr lang="en-US" sz="3600" b="1" dirty="0" smtClean="0">
                <a:latin typeface="Book Antiqua" pitchFamily="18" charset="0"/>
              </a:rPr>
              <a:t>*</a:t>
            </a:r>
            <a:endParaRPr lang="en-US" sz="3600" b="1" dirty="0">
              <a:latin typeface="Book Antiqua" pitchFamily="18" charset="0"/>
            </a:endParaRPr>
          </a:p>
        </p:txBody>
      </p:sp>
    </p:spTree>
    <p:extLst>
      <p:ext uri="{BB962C8B-B14F-4D97-AF65-F5344CB8AC3E}">
        <p14:creationId xmlns:p14="http://schemas.microsoft.com/office/powerpoint/2010/main" val="849184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III. Phosphates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18</a:t>
            </a:fld>
            <a:endParaRPr lang="en-US">
              <a:solidFill>
                <a:schemeClr val="tx1"/>
              </a:solidFill>
            </a:endParaRPr>
          </a:p>
        </p:txBody>
      </p:sp>
      <p:sp>
        <p:nvSpPr>
          <p:cNvPr id="7" name="Rectangle 4"/>
          <p:cNvSpPr txBox="1">
            <a:spLocks noChangeArrowheads="1"/>
          </p:cNvSpPr>
          <p:nvPr/>
        </p:nvSpPr>
        <p:spPr>
          <a:xfrm>
            <a:off x="381000" y="10668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AutoNum type="alphaUcPeriod"/>
            </a:pPr>
            <a:r>
              <a:rPr lang="en-US" sz="2400" dirty="0" smtClean="0">
                <a:latin typeface="Book Antiqua" pitchFamily="18" charset="0"/>
                <a:ea typeface="ＭＳ Ｐゴシック" pitchFamily="34" charset="-128"/>
              </a:rPr>
              <a:t>The phosphate group is typically esterified to the 5’ carbon of pentose.</a:t>
            </a:r>
          </a:p>
          <a:p>
            <a:pPr marL="457200" indent="-457200">
              <a:buAutoNum type="alphaUcPeriod"/>
            </a:pPr>
            <a:endParaRPr lang="en-US" sz="2400" dirty="0" smtClean="0">
              <a:latin typeface="Book Antiqua" pitchFamily="18" charset="0"/>
              <a:ea typeface="ＭＳ Ｐゴシック" pitchFamily="34" charset="-128"/>
            </a:endParaRPr>
          </a:p>
          <a:p>
            <a:pPr marL="457200" indent="-457200">
              <a:buAutoNum type="alphaUcPeriod"/>
            </a:pPr>
            <a:r>
              <a:rPr lang="en-US" sz="2400" dirty="0" smtClean="0">
                <a:latin typeface="Book Antiqua" pitchFamily="18" charset="0"/>
                <a:ea typeface="ＭＳ Ｐゴシック" pitchFamily="34" charset="-128"/>
              </a:rPr>
              <a:t>The phosphate group can be in other positions.</a:t>
            </a:r>
            <a:endParaRPr lang="en-US" sz="2400" dirty="0">
              <a:latin typeface="Book Antiqua" pitchFamily="18" charset="0"/>
              <a:ea typeface="ＭＳ Ｐゴシック" pitchFamily="34" charset="-128"/>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851520963"/>
              </p:ext>
            </p:extLst>
          </p:nvPr>
        </p:nvGraphicFramePr>
        <p:xfrm>
          <a:off x="228600" y="3103118"/>
          <a:ext cx="2779603" cy="2078482"/>
        </p:xfrm>
        <a:graphic>
          <a:graphicData uri="http://schemas.openxmlformats.org/presentationml/2006/ole">
            <mc:AlternateContent xmlns:mc="http://schemas.openxmlformats.org/markup-compatibility/2006">
              <mc:Choice xmlns:v="urn:schemas-microsoft-com:vml" Requires="v">
                <p:oleObj spid="_x0000_s16527" name="CS ChemDraw Drawing" r:id="rId4" imgW="2138156" imgH="1598832" progId="ChemDraw.Document.6.0">
                  <p:embed/>
                </p:oleObj>
              </mc:Choice>
              <mc:Fallback>
                <p:oleObj name="CS ChemDraw Drawing" r:id="rId4" imgW="2138156" imgH="1598832" progId="ChemDraw.Document.6.0">
                  <p:embed/>
                  <p:pic>
                    <p:nvPicPr>
                      <p:cNvPr id="0" name=""/>
                      <p:cNvPicPr/>
                      <p:nvPr/>
                    </p:nvPicPr>
                    <p:blipFill>
                      <a:blip r:embed="rId5"/>
                      <a:stretch>
                        <a:fillRect/>
                      </a:stretch>
                    </p:blipFill>
                    <p:spPr>
                      <a:xfrm>
                        <a:off x="228600" y="3103118"/>
                        <a:ext cx="2779603" cy="207848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19655320"/>
              </p:ext>
            </p:extLst>
          </p:nvPr>
        </p:nvGraphicFramePr>
        <p:xfrm>
          <a:off x="3200400" y="3236143"/>
          <a:ext cx="2779603" cy="2097857"/>
        </p:xfrm>
        <a:graphic>
          <a:graphicData uri="http://schemas.openxmlformats.org/presentationml/2006/ole">
            <mc:AlternateContent xmlns:mc="http://schemas.openxmlformats.org/markup-compatibility/2006">
              <mc:Choice xmlns:v="urn:schemas-microsoft-com:vml" Requires="v">
                <p:oleObj spid="_x0000_s16528" name="CS ChemDraw Drawing" r:id="rId6" imgW="2138156" imgH="1613736" progId="ChemDraw.Document.6.0">
                  <p:embed/>
                </p:oleObj>
              </mc:Choice>
              <mc:Fallback>
                <p:oleObj name="CS ChemDraw Drawing" r:id="rId6" imgW="2138156" imgH="1613736" progId="ChemDraw.Document.6.0">
                  <p:embed/>
                  <p:pic>
                    <p:nvPicPr>
                      <p:cNvPr id="0" name=""/>
                      <p:cNvPicPr/>
                      <p:nvPr/>
                    </p:nvPicPr>
                    <p:blipFill>
                      <a:blip r:embed="rId7"/>
                      <a:stretch>
                        <a:fillRect/>
                      </a:stretch>
                    </p:blipFill>
                    <p:spPr>
                      <a:xfrm>
                        <a:off x="3200400" y="3236143"/>
                        <a:ext cx="2779603" cy="2097857"/>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017341862"/>
              </p:ext>
            </p:extLst>
          </p:nvPr>
        </p:nvGraphicFramePr>
        <p:xfrm>
          <a:off x="6248400" y="3276600"/>
          <a:ext cx="2779603" cy="1983010"/>
        </p:xfrm>
        <a:graphic>
          <a:graphicData uri="http://schemas.openxmlformats.org/presentationml/2006/ole">
            <mc:AlternateContent xmlns:mc="http://schemas.openxmlformats.org/markup-compatibility/2006">
              <mc:Choice xmlns:v="urn:schemas-microsoft-com:vml" Requires="v">
                <p:oleObj spid="_x0000_s16529" name="CS ChemDraw Drawing" r:id="rId8" imgW="2138156" imgH="1525392" progId="ChemDraw.Document.6.0">
                  <p:embed/>
                </p:oleObj>
              </mc:Choice>
              <mc:Fallback>
                <p:oleObj name="CS ChemDraw Drawing" r:id="rId8" imgW="2138156" imgH="1525392" progId="ChemDraw.Document.6.0">
                  <p:embed/>
                  <p:pic>
                    <p:nvPicPr>
                      <p:cNvPr id="0" name=""/>
                      <p:cNvPicPr/>
                      <p:nvPr/>
                    </p:nvPicPr>
                    <p:blipFill>
                      <a:blip r:embed="rId9"/>
                      <a:stretch>
                        <a:fillRect/>
                      </a:stretch>
                    </p:blipFill>
                    <p:spPr>
                      <a:xfrm>
                        <a:off x="6248400" y="3276600"/>
                        <a:ext cx="2779603" cy="1983010"/>
                      </a:xfrm>
                      <a:prstGeom prst="rect">
                        <a:avLst/>
                      </a:prstGeom>
                    </p:spPr>
                  </p:pic>
                </p:oleObj>
              </mc:Fallback>
            </mc:AlternateContent>
          </a:graphicData>
        </a:graphic>
      </p:graphicFrame>
      <p:sp>
        <p:nvSpPr>
          <p:cNvPr id="21" name="TextBox 20"/>
          <p:cNvSpPr txBox="1"/>
          <p:nvPr/>
        </p:nvSpPr>
        <p:spPr>
          <a:xfrm>
            <a:off x="152400" y="5564832"/>
            <a:ext cx="2895600" cy="461665"/>
          </a:xfrm>
          <a:prstGeom prst="rect">
            <a:avLst/>
          </a:prstGeom>
          <a:noFill/>
        </p:spPr>
        <p:txBody>
          <a:bodyPr wrap="square" rtlCol="0">
            <a:spAutoFit/>
          </a:bodyPr>
          <a:lstStyle/>
          <a:p>
            <a:r>
              <a:rPr lang="en-US" sz="2400" b="1" dirty="0" smtClean="0">
                <a:latin typeface="Book Antiqua" pitchFamily="18" charset="0"/>
              </a:rPr>
              <a:t>3’-monophosphate</a:t>
            </a:r>
            <a:endParaRPr lang="en-US" sz="2400" b="1" dirty="0">
              <a:latin typeface="Book Antiqua" pitchFamily="18" charset="0"/>
            </a:endParaRPr>
          </a:p>
        </p:txBody>
      </p:sp>
      <p:sp>
        <p:nvSpPr>
          <p:cNvPr id="22" name="TextBox 21"/>
          <p:cNvSpPr txBox="1"/>
          <p:nvPr/>
        </p:nvSpPr>
        <p:spPr>
          <a:xfrm>
            <a:off x="3276600" y="5562600"/>
            <a:ext cx="2895600" cy="461665"/>
          </a:xfrm>
          <a:prstGeom prst="rect">
            <a:avLst/>
          </a:prstGeom>
          <a:noFill/>
        </p:spPr>
        <p:txBody>
          <a:bodyPr wrap="square" rtlCol="0">
            <a:spAutoFit/>
          </a:bodyPr>
          <a:lstStyle/>
          <a:p>
            <a:r>
              <a:rPr lang="en-US" sz="2400" b="1" dirty="0">
                <a:latin typeface="Book Antiqua" pitchFamily="18" charset="0"/>
              </a:rPr>
              <a:t>2</a:t>
            </a:r>
            <a:r>
              <a:rPr lang="en-US" sz="2400" b="1" dirty="0" smtClean="0">
                <a:latin typeface="Book Antiqua" pitchFamily="18" charset="0"/>
              </a:rPr>
              <a:t>’-monophosphate</a:t>
            </a:r>
            <a:endParaRPr lang="en-US" sz="2400" b="1" dirty="0">
              <a:latin typeface="Book Antiqua" pitchFamily="18" charset="0"/>
            </a:endParaRPr>
          </a:p>
        </p:txBody>
      </p:sp>
      <p:sp>
        <p:nvSpPr>
          <p:cNvPr id="23" name="TextBox 22"/>
          <p:cNvSpPr txBox="1"/>
          <p:nvPr/>
        </p:nvSpPr>
        <p:spPr>
          <a:xfrm>
            <a:off x="6553200" y="5562600"/>
            <a:ext cx="2895600" cy="830997"/>
          </a:xfrm>
          <a:prstGeom prst="rect">
            <a:avLst/>
          </a:prstGeom>
          <a:noFill/>
        </p:spPr>
        <p:txBody>
          <a:bodyPr wrap="square" rtlCol="0">
            <a:spAutoFit/>
          </a:bodyPr>
          <a:lstStyle/>
          <a:p>
            <a:r>
              <a:rPr lang="en-US" sz="2400" b="1" dirty="0">
                <a:latin typeface="Book Antiqua" pitchFamily="18" charset="0"/>
              </a:rPr>
              <a:t>2</a:t>
            </a:r>
            <a:r>
              <a:rPr lang="en-US" sz="2400" b="1" dirty="0" smtClean="0">
                <a:latin typeface="Book Antiqua" pitchFamily="18" charset="0"/>
              </a:rPr>
              <a:t>’,3’-cyclic</a:t>
            </a:r>
          </a:p>
          <a:p>
            <a:r>
              <a:rPr lang="en-US" sz="2400" b="1" dirty="0" smtClean="0">
                <a:latin typeface="Book Antiqua" pitchFamily="18" charset="0"/>
              </a:rPr>
              <a:t>monophosphate</a:t>
            </a:r>
            <a:endParaRPr lang="en-US" sz="2400" b="1" dirty="0">
              <a:latin typeface="Book Antiqua" pitchFamily="18" charset="0"/>
            </a:endParaRPr>
          </a:p>
        </p:txBody>
      </p:sp>
    </p:spTree>
    <p:extLst>
      <p:ext uri="{BB962C8B-B14F-4D97-AF65-F5344CB8AC3E}">
        <p14:creationId xmlns:p14="http://schemas.microsoft.com/office/powerpoint/2010/main" val="3075350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3</a:t>
            </a:r>
            <a:r>
              <a:rPr lang="en-US" sz="2800" dirty="0" smtClean="0">
                <a:latin typeface="Book Antiqua" pitchFamily="18" charset="0"/>
              </a:rPr>
              <a:t>. Nucleoside Composition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19</a:t>
            </a:fld>
            <a:endParaRPr lang="en-US">
              <a:solidFill>
                <a:schemeClr val="tx1"/>
              </a:solidFill>
            </a:endParaRPr>
          </a:p>
        </p:txBody>
      </p:sp>
      <p:sp>
        <p:nvSpPr>
          <p:cNvPr id="7" name="Rectangle 4"/>
          <p:cNvSpPr txBox="1">
            <a:spLocks noChangeArrowheads="1"/>
          </p:cNvSpPr>
          <p:nvPr/>
        </p:nvSpPr>
        <p:spPr>
          <a:xfrm>
            <a:off x="381000" y="10668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Book Antiqua" pitchFamily="18" charset="0"/>
                <a:ea typeface="ＭＳ Ｐゴシック" pitchFamily="34" charset="-128"/>
              </a:rPr>
              <a:t>Have two of the three characteristic components of nucleotides</a:t>
            </a:r>
          </a:p>
          <a:p>
            <a:pPr marL="0" indent="0">
              <a:buNone/>
            </a:pPr>
            <a:endParaRPr lang="en-US" sz="1000" dirty="0">
              <a:latin typeface="Book Antiqua" pitchFamily="18" charset="0"/>
              <a:ea typeface="ＭＳ Ｐゴシック" pitchFamily="34" charset="-128"/>
            </a:endParaRPr>
          </a:p>
          <a:p>
            <a:pPr marL="457200" indent="-457200">
              <a:buAutoNum type="alphaUcPeriod"/>
            </a:pPr>
            <a:r>
              <a:rPr lang="en-US" sz="2400" dirty="0" err="1" smtClean="0">
                <a:latin typeface="Book Antiqua" pitchFamily="18" charset="0"/>
                <a:ea typeface="ＭＳ Ｐゴシック" pitchFamily="34" charset="-128"/>
              </a:rPr>
              <a:t>Nucleobase</a:t>
            </a:r>
            <a:r>
              <a:rPr lang="en-US" sz="2400" dirty="0" smtClean="0">
                <a:latin typeface="Book Antiqua" pitchFamily="18" charset="0"/>
                <a:ea typeface="ＭＳ Ｐゴシック" pitchFamily="34" charset="-128"/>
              </a:rPr>
              <a:t> (Nitrogen-containing base)</a:t>
            </a:r>
          </a:p>
          <a:p>
            <a:pPr marL="457200" indent="-457200">
              <a:buAutoNum type="alphaUcPeriod"/>
            </a:pPr>
            <a:endParaRPr lang="en-US" sz="1000" dirty="0" smtClean="0">
              <a:latin typeface="Book Antiqua" pitchFamily="18" charset="0"/>
              <a:ea typeface="ＭＳ Ｐゴシック" pitchFamily="34" charset="-128"/>
            </a:endParaRPr>
          </a:p>
          <a:p>
            <a:pPr marL="457200" indent="-457200">
              <a:buAutoNum type="alphaUcPeriod"/>
            </a:pPr>
            <a:r>
              <a:rPr lang="en-US" sz="2400" dirty="0" smtClean="0">
                <a:latin typeface="Book Antiqua" pitchFamily="18" charset="0"/>
                <a:ea typeface="ＭＳ Ｐゴシック" pitchFamily="34" charset="-128"/>
              </a:rPr>
              <a:t>Pentose</a:t>
            </a:r>
          </a:p>
          <a:p>
            <a:pPr marL="0" indent="0">
              <a:buNone/>
            </a:pPr>
            <a:endParaRPr lang="en-US" sz="1000" dirty="0" smtClean="0">
              <a:latin typeface="Book Antiqua" pitchFamily="18" charset="0"/>
              <a:ea typeface="ＭＳ Ｐゴシック" pitchFamily="34" charset="-128"/>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411950223"/>
              </p:ext>
            </p:extLst>
          </p:nvPr>
        </p:nvGraphicFramePr>
        <p:xfrm>
          <a:off x="1967532" y="3435024"/>
          <a:ext cx="6414468" cy="3118176"/>
        </p:xfrm>
        <a:graphic>
          <a:graphicData uri="http://schemas.openxmlformats.org/presentationml/2006/ole">
            <mc:AlternateContent xmlns:mc="http://schemas.openxmlformats.org/markup-compatibility/2006">
              <mc:Choice xmlns:v="urn:schemas-microsoft-com:vml" Requires="v">
                <p:oleObj spid="_x0000_s17454" name="CS ChemDraw Drawing" r:id="rId4" imgW="2138156" imgH="1039392" progId="ChemDraw.Document.6.0">
                  <p:embed/>
                </p:oleObj>
              </mc:Choice>
              <mc:Fallback>
                <p:oleObj name="CS ChemDraw Drawing" r:id="rId4" imgW="2138156" imgH="1039392" progId="ChemDraw.Document.6.0">
                  <p:embed/>
                  <p:pic>
                    <p:nvPicPr>
                      <p:cNvPr id="0" name=""/>
                      <p:cNvPicPr/>
                      <p:nvPr/>
                    </p:nvPicPr>
                    <p:blipFill>
                      <a:blip r:embed="rId5"/>
                      <a:stretch>
                        <a:fillRect/>
                      </a:stretch>
                    </p:blipFill>
                    <p:spPr>
                      <a:xfrm>
                        <a:off x="1967532" y="3435024"/>
                        <a:ext cx="6414468" cy="3118176"/>
                      </a:xfrm>
                      <a:prstGeom prst="rect">
                        <a:avLst/>
                      </a:prstGeom>
                    </p:spPr>
                  </p:pic>
                </p:oleObj>
              </mc:Fallback>
            </mc:AlternateContent>
          </a:graphicData>
        </a:graphic>
      </p:graphicFrame>
    </p:spTree>
    <p:extLst>
      <p:ext uri="{BB962C8B-B14F-4D97-AF65-F5344CB8AC3E}">
        <p14:creationId xmlns:p14="http://schemas.microsoft.com/office/powerpoint/2010/main" val="3018733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sharendipity.com/b/58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54582"/>
            <a:ext cx="5077968" cy="3874618"/>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p:nvGrpSpPr>
        <p:grpSpPr>
          <a:xfrm>
            <a:off x="2133600" y="5410200"/>
            <a:ext cx="1012153" cy="876300"/>
            <a:chOff x="2235017" y="5239512"/>
            <a:chExt cx="1012153" cy="876300"/>
          </a:xfrm>
        </p:grpSpPr>
        <p:grpSp>
          <p:nvGrpSpPr>
            <p:cNvPr id="25" name="Group 24"/>
            <p:cNvGrpSpPr/>
            <p:nvPr/>
          </p:nvGrpSpPr>
          <p:grpSpPr>
            <a:xfrm>
              <a:off x="2370870" y="5239512"/>
              <a:ext cx="876300" cy="876300"/>
              <a:chOff x="152400" y="4076700"/>
              <a:chExt cx="876300" cy="876300"/>
            </a:xfrm>
          </p:grpSpPr>
          <p:sp>
            <p:nvSpPr>
              <p:cNvPr id="23" name="Oval 22"/>
              <p:cNvSpPr/>
              <p:nvPr/>
            </p:nvSpPr>
            <p:spPr>
              <a:xfrm>
                <a:off x="190500" y="4191000"/>
                <a:ext cx="838200" cy="7620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52400" y="4076700"/>
                <a:ext cx="4572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 name="Straight Connector 28"/>
            <p:cNvCxnSpPr/>
            <p:nvPr/>
          </p:nvCxnSpPr>
          <p:spPr>
            <a:xfrm flipH="1">
              <a:off x="2235017" y="5638800"/>
              <a:ext cx="203383" cy="132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23160" y="5638800"/>
              <a:ext cx="184058" cy="1325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274638"/>
            <a:ext cx="8229600" cy="639762"/>
          </a:xfrm>
        </p:spPr>
        <p:txBody>
          <a:bodyPr>
            <a:noAutofit/>
          </a:bodyPr>
          <a:lstStyle/>
          <a:p>
            <a:pPr algn="l"/>
            <a:r>
              <a:rPr lang="en-US" sz="3700" dirty="0">
                <a:latin typeface="Book Antiqua" pitchFamily="18" charset="0"/>
              </a:rPr>
              <a:t>Fundamental Biology of Life</a:t>
            </a:r>
          </a:p>
        </p:txBody>
      </p:sp>
      <p:sp>
        <p:nvSpPr>
          <p:cNvPr id="3" name="Content Placeholder 2"/>
          <p:cNvSpPr>
            <a:spLocks noGrp="1"/>
          </p:cNvSpPr>
          <p:nvPr>
            <p:ph idx="1"/>
          </p:nvPr>
        </p:nvSpPr>
        <p:spPr>
          <a:xfrm>
            <a:off x="533400" y="5250689"/>
            <a:ext cx="8229600" cy="944563"/>
          </a:xfrm>
        </p:spPr>
        <p:txBody>
          <a:bodyPr>
            <a:normAutofit/>
          </a:bodyPr>
          <a:lstStyle/>
          <a:p>
            <a:pPr marL="0" indent="0" algn="ctr">
              <a:buNone/>
            </a:pPr>
            <a:r>
              <a:rPr lang="en-US" sz="2400" b="1" dirty="0">
                <a:latin typeface="Book Antiqua" pitchFamily="18" charset="0"/>
              </a:rPr>
              <a:t>DNA                         RNA                           Protein</a:t>
            </a: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z="1700" b="1">
                <a:solidFill>
                  <a:schemeClr val="tx1"/>
                </a:solidFill>
                <a:latin typeface="Book Antiqua" pitchFamily="18" charset="0"/>
              </a:rPr>
              <a:t>2</a:t>
            </a:fld>
            <a:endParaRPr lang="en-US" sz="1700" b="1">
              <a:solidFill>
                <a:schemeClr val="tx1"/>
              </a:solidFill>
              <a:latin typeface="Book Antiqua" pitchFamily="18" charset="0"/>
            </a:endParaRPr>
          </a:p>
        </p:txBody>
      </p:sp>
      <p:cxnSp>
        <p:nvCxnSpPr>
          <p:cNvPr id="16" name="Straight Arrow Connector 15"/>
          <p:cNvCxnSpPr/>
          <p:nvPr/>
        </p:nvCxnSpPr>
        <p:spPr>
          <a:xfrm>
            <a:off x="2489382" y="5519928"/>
            <a:ext cx="12954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05400" y="5519928"/>
            <a:ext cx="12954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057400" y="4851568"/>
            <a:ext cx="2101941" cy="461661"/>
          </a:xfrm>
          <a:prstGeom prst="rect">
            <a:avLst/>
          </a:prstGeom>
          <a:noFill/>
        </p:spPr>
        <p:txBody>
          <a:bodyPr wrap="square" lIns="91435" tIns="45718" rIns="91435" bIns="45718" rtlCol="0">
            <a:spAutoFit/>
          </a:bodyPr>
          <a:lstStyle/>
          <a:p>
            <a:r>
              <a:rPr lang="en-US" sz="2400" b="1" dirty="0">
                <a:latin typeface="Book Antiqua" pitchFamily="18" charset="0"/>
              </a:rPr>
              <a:t>Transcription</a:t>
            </a:r>
          </a:p>
        </p:txBody>
      </p:sp>
      <p:sp>
        <p:nvSpPr>
          <p:cNvPr id="20" name="TextBox 19"/>
          <p:cNvSpPr txBox="1"/>
          <p:nvPr/>
        </p:nvSpPr>
        <p:spPr>
          <a:xfrm>
            <a:off x="4800600" y="4851568"/>
            <a:ext cx="2085975" cy="461661"/>
          </a:xfrm>
          <a:prstGeom prst="rect">
            <a:avLst/>
          </a:prstGeom>
          <a:noFill/>
        </p:spPr>
        <p:txBody>
          <a:bodyPr wrap="square" lIns="91435" tIns="45718" rIns="91435" bIns="45718" rtlCol="0">
            <a:spAutoFit/>
          </a:bodyPr>
          <a:lstStyle/>
          <a:p>
            <a:r>
              <a:rPr lang="en-US" sz="2400" b="1" dirty="0">
                <a:latin typeface="Book Antiqua" pitchFamily="18" charset="0"/>
              </a:rPr>
              <a:t>Translation</a:t>
            </a:r>
          </a:p>
        </p:txBody>
      </p:sp>
      <p:sp>
        <p:nvSpPr>
          <p:cNvPr id="34" name="TextBox 33"/>
          <p:cNvSpPr txBox="1"/>
          <p:nvPr/>
        </p:nvSpPr>
        <p:spPr>
          <a:xfrm>
            <a:off x="1828800" y="6185068"/>
            <a:ext cx="2209800" cy="461661"/>
          </a:xfrm>
          <a:prstGeom prst="rect">
            <a:avLst/>
          </a:prstGeom>
          <a:noFill/>
        </p:spPr>
        <p:txBody>
          <a:bodyPr wrap="square" lIns="91435" tIns="45718" rIns="91435" bIns="45718" rtlCol="0">
            <a:spAutoFit/>
          </a:bodyPr>
          <a:lstStyle/>
          <a:p>
            <a:r>
              <a:rPr lang="en-US" sz="2400" b="1" dirty="0">
                <a:latin typeface="Book Antiqua" pitchFamily="18" charset="0"/>
              </a:rPr>
              <a:t>Replication</a:t>
            </a:r>
          </a:p>
        </p:txBody>
      </p:sp>
      <p:cxnSp>
        <p:nvCxnSpPr>
          <p:cNvPr id="8" name="Straight Arrow Connector 7"/>
          <p:cNvCxnSpPr/>
          <p:nvPr/>
        </p:nvCxnSpPr>
        <p:spPr>
          <a:xfrm flipH="1">
            <a:off x="2122170" y="1460500"/>
            <a:ext cx="2402205"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30505" y="990600"/>
            <a:ext cx="1979295" cy="1107992"/>
          </a:xfrm>
          <a:prstGeom prst="rect">
            <a:avLst/>
          </a:prstGeom>
          <a:noFill/>
        </p:spPr>
        <p:txBody>
          <a:bodyPr wrap="square" lIns="91435" tIns="45718" rIns="91435" bIns="45718" rtlCol="0">
            <a:spAutoFit/>
          </a:bodyPr>
          <a:lstStyle/>
          <a:p>
            <a:r>
              <a:rPr lang="en-US" sz="2200" b="1" dirty="0">
                <a:latin typeface="Book Antiqua" pitchFamily="18" charset="0"/>
              </a:rPr>
              <a:t>Nucleus:</a:t>
            </a:r>
          </a:p>
          <a:p>
            <a:r>
              <a:rPr lang="en-US" sz="2200" b="1" dirty="0">
                <a:latin typeface="Book Antiqua" pitchFamily="18" charset="0"/>
              </a:rPr>
              <a:t>Site of transcription</a:t>
            </a:r>
          </a:p>
        </p:txBody>
      </p:sp>
      <p:cxnSp>
        <p:nvCxnSpPr>
          <p:cNvPr id="10" name="Straight Arrow Connector 9"/>
          <p:cNvCxnSpPr/>
          <p:nvPr/>
        </p:nvCxnSpPr>
        <p:spPr>
          <a:xfrm>
            <a:off x="5572125" y="2413000"/>
            <a:ext cx="142875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938962" y="2138035"/>
            <a:ext cx="2205038" cy="1938988"/>
          </a:xfrm>
          <a:prstGeom prst="rect">
            <a:avLst/>
          </a:prstGeom>
          <a:noFill/>
        </p:spPr>
        <p:txBody>
          <a:bodyPr wrap="square" lIns="91435" tIns="45718" rIns="91435" bIns="45718" rtlCol="0">
            <a:spAutoFit/>
          </a:bodyPr>
          <a:lstStyle/>
          <a:p>
            <a:r>
              <a:rPr lang="en-US" sz="2400" b="1" dirty="0">
                <a:latin typeface="Book Antiqua" pitchFamily="18" charset="0"/>
              </a:rPr>
              <a:t>Ribosomes on endoplasmic reticulum:</a:t>
            </a:r>
          </a:p>
          <a:p>
            <a:r>
              <a:rPr lang="en-US" sz="2400" b="1" dirty="0">
                <a:latin typeface="Book Antiqua" pitchFamily="18" charset="0"/>
              </a:rPr>
              <a:t>Site of translation</a:t>
            </a:r>
          </a:p>
        </p:txBody>
      </p:sp>
    </p:spTree>
    <p:extLst>
      <p:ext uri="{BB962C8B-B14F-4D97-AF65-F5344CB8AC3E}">
        <p14:creationId xmlns:p14="http://schemas.microsoft.com/office/powerpoint/2010/main" val="3079487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9730"/>
          <a:stretch/>
        </p:blipFill>
        <p:spPr bwMode="auto">
          <a:xfrm>
            <a:off x="293688" y="2590801"/>
            <a:ext cx="8534400" cy="343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4. Nomenclature- </a:t>
            </a:r>
            <a:r>
              <a:rPr lang="en-US" sz="2800" dirty="0" err="1" smtClean="0">
                <a:latin typeface="Book Antiqua" pitchFamily="18" charset="0"/>
              </a:rPr>
              <a:t>Deoxyribonucleotides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20</a:t>
            </a:fld>
            <a:endParaRPr lang="en-US">
              <a:solidFill>
                <a:schemeClr val="tx1"/>
              </a:solidFill>
            </a:endParaRPr>
          </a:p>
        </p:txBody>
      </p:sp>
      <p:sp>
        <p:nvSpPr>
          <p:cNvPr id="8" name="Text Box 12"/>
          <p:cNvSpPr txBox="1">
            <a:spLocks noChangeArrowheads="1"/>
          </p:cNvSpPr>
          <p:nvPr/>
        </p:nvSpPr>
        <p:spPr bwMode="auto">
          <a:xfrm>
            <a:off x="381000" y="1014413"/>
            <a:ext cx="83708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charset="0"/>
                <a:ea typeface="ＭＳ Ｐゴシック" pitchFamily="34" charset="-128"/>
              </a:defRPr>
            </a:lvl1pPr>
            <a:lvl2pPr marL="742950" indent="-285750">
              <a:defRPr sz="1600">
                <a:solidFill>
                  <a:schemeClr val="tx1"/>
                </a:solidFill>
                <a:latin typeface="Times" charset="0"/>
                <a:ea typeface="ＭＳ Ｐゴシック" pitchFamily="34" charset="-128"/>
              </a:defRPr>
            </a:lvl2pPr>
            <a:lvl3pPr marL="1143000" indent="-228600">
              <a:defRPr sz="1600">
                <a:solidFill>
                  <a:schemeClr val="tx1"/>
                </a:solidFill>
                <a:latin typeface="Times" charset="0"/>
                <a:ea typeface="ＭＳ Ｐゴシック" pitchFamily="34" charset="-128"/>
              </a:defRPr>
            </a:lvl3pPr>
            <a:lvl4pPr marL="1600200" indent="-228600">
              <a:defRPr sz="1600">
                <a:solidFill>
                  <a:schemeClr val="tx1"/>
                </a:solidFill>
                <a:latin typeface="Times" charset="0"/>
                <a:ea typeface="ＭＳ Ｐゴシック" pitchFamily="34" charset="-128"/>
              </a:defRPr>
            </a:lvl4pPr>
            <a:lvl5pPr marL="2057400" indent="-228600">
              <a:defRPr sz="16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Times" charset="0"/>
                <a:ea typeface="ＭＳ Ｐゴシック" pitchFamily="34" charset="-128"/>
              </a:defRPr>
            </a:lvl9pPr>
          </a:lstStyle>
          <a:p>
            <a:r>
              <a:rPr lang="en-US" sz="2800" dirty="0">
                <a:latin typeface="Book Antiqua" pitchFamily="18" charset="0"/>
              </a:rPr>
              <a:t>You need to know structures, names, and </a:t>
            </a:r>
            <a:r>
              <a:rPr lang="en-US" sz="2800" dirty="0" smtClean="0">
                <a:latin typeface="Book Antiqua" pitchFamily="18" charset="0"/>
              </a:rPr>
              <a:t>symbols.</a:t>
            </a:r>
            <a:endParaRPr lang="en-US" sz="2800" dirty="0">
              <a:latin typeface="Book Antiqua" pitchFamily="18" charset="0"/>
            </a:endParaRPr>
          </a:p>
        </p:txBody>
      </p:sp>
    </p:spTree>
    <p:extLst>
      <p:ext uri="{BB962C8B-B14F-4D97-AF65-F5344CB8AC3E}">
        <p14:creationId xmlns:p14="http://schemas.microsoft.com/office/powerpoint/2010/main" val="3013658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4. Nomenclature- </a:t>
            </a:r>
            <a:r>
              <a:rPr lang="en-US" sz="2800" dirty="0" err="1" smtClean="0">
                <a:latin typeface="Book Antiqua" pitchFamily="18" charset="0"/>
              </a:rPr>
              <a:t>Ribonucleotides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21</a:t>
            </a:fld>
            <a:endParaRPr lang="en-US">
              <a:solidFill>
                <a:schemeClr val="tx1"/>
              </a:solidFill>
            </a:endParaRPr>
          </a:p>
        </p:txBody>
      </p:sp>
      <p:sp>
        <p:nvSpPr>
          <p:cNvPr id="8" name="Text Box 12"/>
          <p:cNvSpPr txBox="1">
            <a:spLocks noChangeArrowheads="1"/>
          </p:cNvSpPr>
          <p:nvPr/>
        </p:nvSpPr>
        <p:spPr bwMode="auto">
          <a:xfrm>
            <a:off x="381000" y="1014413"/>
            <a:ext cx="83708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charset="0"/>
                <a:ea typeface="ＭＳ Ｐゴシック" pitchFamily="34" charset="-128"/>
              </a:defRPr>
            </a:lvl1pPr>
            <a:lvl2pPr marL="742950" indent="-285750">
              <a:defRPr sz="1600">
                <a:solidFill>
                  <a:schemeClr val="tx1"/>
                </a:solidFill>
                <a:latin typeface="Times" charset="0"/>
                <a:ea typeface="ＭＳ Ｐゴシック" pitchFamily="34" charset="-128"/>
              </a:defRPr>
            </a:lvl2pPr>
            <a:lvl3pPr marL="1143000" indent="-228600">
              <a:defRPr sz="1600">
                <a:solidFill>
                  <a:schemeClr val="tx1"/>
                </a:solidFill>
                <a:latin typeface="Times" charset="0"/>
                <a:ea typeface="ＭＳ Ｐゴシック" pitchFamily="34" charset="-128"/>
              </a:defRPr>
            </a:lvl3pPr>
            <a:lvl4pPr marL="1600200" indent="-228600">
              <a:defRPr sz="1600">
                <a:solidFill>
                  <a:schemeClr val="tx1"/>
                </a:solidFill>
                <a:latin typeface="Times" charset="0"/>
                <a:ea typeface="ＭＳ Ｐゴシック" pitchFamily="34" charset="-128"/>
              </a:defRPr>
            </a:lvl4pPr>
            <a:lvl5pPr marL="2057400" indent="-228600">
              <a:defRPr sz="16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Times" charset="0"/>
                <a:ea typeface="ＭＳ Ｐゴシック" pitchFamily="34" charset="-128"/>
              </a:defRPr>
            </a:lvl9pPr>
          </a:lstStyle>
          <a:p>
            <a:r>
              <a:rPr lang="en-US" sz="2800" dirty="0">
                <a:latin typeface="Book Antiqua" pitchFamily="18" charset="0"/>
              </a:rPr>
              <a:t>You need to know structures, names, and </a:t>
            </a:r>
            <a:r>
              <a:rPr lang="en-US" sz="2800" dirty="0" smtClean="0">
                <a:latin typeface="Book Antiqua" pitchFamily="18" charset="0"/>
              </a:rPr>
              <a:t>symbols.</a:t>
            </a:r>
            <a:endParaRPr lang="en-US" sz="2800" dirty="0">
              <a:latin typeface="Book Antiqua" pitchFamily="18" charset="0"/>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0496"/>
          <a:stretch/>
        </p:blipFill>
        <p:spPr bwMode="auto">
          <a:xfrm>
            <a:off x="304800" y="2286001"/>
            <a:ext cx="8534400" cy="30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622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5. Nucleic Acids can contain Unusual </a:t>
            </a:r>
            <a:r>
              <a:rPr lang="en-US" sz="2800" dirty="0" err="1" smtClean="0">
                <a:latin typeface="Book Antiqua" pitchFamily="18" charset="0"/>
              </a:rPr>
              <a:t>Nucleobases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22</a:t>
            </a:fld>
            <a:endParaRPr lang="en-US">
              <a:solidFill>
                <a:schemeClr val="tx1"/>
              </a:solidFill>
            </a:endParaRPr>
          </a:p>
        </p:txBody>
      </p:sp>
      <p:sp>
        <p:nvSpPr>
          <p:cNvPr id="7" name="Rectangle 4"/>
          <p:cNvSpPr txBox="1">
            <a:spLocks noChangeArrowheads="1"/>
          </p:cNvSpPr>
          <p:nvPr/>
        </p:nvSpPr>
        <p:spPr>
          <a:xfrm>
            <a:off x="381000" y="10668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Book Antiqua" pitchFamily="18" charset="0"/>
                <a:ea typeface="ＭＳ Ｐゴシック" pitchFamily="34" charset="-128"/>
              </a:rPr>
              <a:t>Modification of </a:t>
            </a:r>
            <a:r>
              <a:rPr lang="en-US" sz="2400" dirty="0" err="1" smtClean="0">
                <a:latin typeface="Book Antiqua" pitchFamily="18" charset="0"/>
                <a:ea typeface="ＭＳ Ｐゴシック" pitchFamily="34" charset="-128"/>
              </a:rPr>
              <a:t>nucleobases</a:t>
            </a:r>
            <a:r>
              <a:rPr lang="en-US" sz="2400" dirty="0" smtClean="0">
                <a:latin typeface="Book Antiqua" pitchFamily="18" charset="0"/>
                <a:ea typeface="ＭＳ Ｐゴシック" pitchFamily="34" charset="-128"/>
              </a:rPr>
              <a:t> is done after RNA/DNA synthesis:</a:t>
            </a:r>
          </a:p>
          <a:p>
            <a:pPr marL="0" indent="0">
              <a:buNone/>
            </a:pPr>
            <a:endParaRPr lang="en-US" sz="1000" dirty="0">
              <a:latin typeface="Book Antiqua" pitchFamily="18" charset="0"/>
              <a:ea typeface="ＭＳ Ｐゴシック" pitchFamily="34" charset="-128"/>
            </a:endParaRPr>
          </a:p>
          <a:p>
            <a:pPr lvl="1">
              <a:buFont typeface="Wingdings" pitchFamily="2" charset="2"/>
              <a:buChar char="§"/>
            </a:pPr>
            <a:r>
              <a:rPr lang="en-US" sz="2400" dirty="0" smtClean="0">
                <a:latin typeface="Book Antiqua" pitchFamily="18" charset="0"/>
                <a:ea typeface="ＭＳ Ｐゴシック" pitchFamily="34" charset="-128"/>
              </a:rPr>
              <a:t>5-Methylcytosine is common in eukaryotes, also found in bacteria</a:t>
            </a:r>
          </a:p>
          <a:p>
            <a:pPr lvl="1">
              <a:buFont typeface="Wingdings" pitchFamily="2" charset="2"/>
              <a:buChar char="§"/>
            </a:pPr>
            <a:endParaRPr lang="en-US" sz="1000" dirty="0" smtClean="0">
              <a:latin typeface="Book Antiqua" pitchFamily="18" charset="0"/>
              <a:ea typeface="ＭＳ Ｐゴシック" pitchFamily="34" charset="-128"/>
            </a:endParaRPr>
          </a:p>
          <a:p>
            <a:pPr lvl="1">
              <a:buFont typeface="Wingdings" pitchFamily="2" charset="2"/>
              <a:buChar char="§"/>
            </a:pPr>
            <a:r>
              <a:rPr lang="en-US" sz="2400" dirty="0" smtClean="0">
                <a:latin typeface="Book Antiqua" pitchFamily="18" charset="0"/>
                <a:ea typeface="ＭＳ Ｐゴシック" pitchFamily="34" charset="-128"/>
              </a:rPr>
              <a:t>N</a:t>
            </a:r>
            <a:r>
              <a:rPr lang="en-US" sz="2400" baseline="30000" dirty="0" smtClean="0">
                <a:latin typeface="Book Antiqua" pitchFamily="18" charset="0"/>
                <a:ea typeface="ＭＳ Ｐゴシック" pitchFamily="34" charset="-128"/>
              </a:rPr>
              <a:t>6</a:t>
            </a:r>
            <a:r>
              <a:rPr lang="en-US" sz="2400" dirty="0" smtClean="0">
                <a:latin typeface="Book Antiqua" pitchFamily="18" charset="0"/>
                <a:ea typeface="ＭＳ Ｐゴシック" pitchFamily="34" charset="-128"/>
              </a:rPr>
              <a:t>-Methyladenosine is common in bacteria but not found in eukaryotes</a:t>
            </a:r>
          </a:p>
          <a:p>
            <a:pPr lvl="1">
              <a:buFont typeface="Wingdings" pitchFamily="2" charset="2"/>
              <a:buChar char="§"/>
            </a:pPr>
            <a:endParaRPr lang="en-US" sz="2400" dirty="0" smtClean="0">
              <a:latin typeface="Book Antiqua" pitchFamily="18" charset="0"/>
              <a:ea typeface="ＭＳ Ｐゴシック" pitchFamily="34" charset="-128"/>
            </a:endParaRPr>
          </a:p>
          <a:p>
            <a:pPr marL="0" indent="0">
              <a:buNone/>
            </a:pPr>
            <a:r>
              <a:rPr lang="en-US" sz="2400" dirty="0" smtClean="0">
                <a:latin typeface="Book Antiqua" pitchFamily="18" charset="0"/>
                <a:ea typeface="ＭＳ Ｐゴシック" pitchFamily="34" charset="-128"/>
              </a:rPr>
              <a:t>Modifications serve an </a:t>
            </a:r>
            <a:r>
              <a:rPr lang="en-US" sz="2400" b="1" dirty="0" smtClean="0">
                <a:latin typeface="Book Antiqua" pitchFamily="18" charset="0"/>
                <a:ea typeface="ＭＳ Ｐゴシック" pitchFamily="34" charset="-128"/>
              </a:rPr>
              <a:t>epigenetic marker </a:t>
            </a:r>
            <a:r>
              <a:rPr lang="en-US" sz="2400" dirty="0" smtClean="0">
                <a:latin typeface="Book Antiqua" pitchFamily="18" charset="0"/>
                <a:ea typeface="ＭＳ Ｐゴシック" pitchFamily="34" charset="-128"/>
              </a:rPr>
              <a:t>role:</a:t>
            </a:r>
          </a:p>
          <a:p>
            <a:pPr marL="0" indent="0">
              <a:buNone/>
            </a:pPr>
            <a:endParaRPr lang="en-US" sz="1000" dirty="0" smtClean="0">
              <a:latin typeface="Book Antiqua" pitchFamily="18" charset="0"/>
              <a:ea typeface="ＭＳ Ｐゴシック" pitchFamily="34" charset="-128"/>
            </a:endParaRPr>
          </a:p>
          <a:p>
            <a:pPr lvl="1">
              <a:buFont typeface="Wingdings" pitchFamily="2" charset="2"/>
              <a:buChar char="§"/>
            </a:pPr>
            <a:r>
              <a:rPr lang="en-US" sz="2400" dirty="0" smtClean="0">
                <a:latin typeface="Book Antiqua" pitchFamily="18" charset="0"/>
                <a:ea typeface="ＭＳ Ｐゴシック" pitchFamily="34" charset="-128"/>
              </a:rPr>
              <a:t>Way to mark own DNA so that cells can degrade foreign DNA (prokaryotes); a defense mechanism</a:t>
            </a:r>
          </a:p>
          <a:p>
            <a:pPr lvl="1">
              <a:buFont typeface="Wingdings" pitchFamily="2" charset="2"/>
              <a:buChar char="§"/>
            </a:pPr>
            <a:endParaRPr lang="en-US" sz="1000" dirty="0" smtClean="0">
              <a:latin typeface="Book Antiqua" pitchFamily="18" charset="0"/>
              <a:ea typeface="ＭＳ Ｐゴシック" pitchFamily="34" charset="-128"/>
            </a:endParaRPr>
          </a:p>
          <a:p>
            <a:pPr lvl="1">
              <a:buFont typeface="Wingdings" pitchFamily="2" charset="2"/>
              <a:buChar char="§"/>
            </a:pPr>
            <a:r>
              <a:rPr lang="en-US" sz="2400" dirty="0" smtClean="0">
                <a:latin typeface="Book Antiqua" pitchFamily="18" charset="0"/>
                <a:ea typeface="ＭＳ Ｐゴシック" pitchFamily="34" charset="-128"/>
              </a:rPr>
              <a:t>Way to mark which genes should be active (eukaryotes)</a:t>
            </a:r>
          </a:p>
        </p:txBody>
      </p:sp>
    </p:spTree>
    <p:extLst>
      <p:ext uri="{BB962C8B-B14F-4D97-AF65-F5344CB8AC3E}">
        <p14:creationId xmlns:p14="http://schemas.microsoft.com/office/powerpoint/2010/main" val="2389834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5. Nucleic Acids can contain Unusual </a:t>
            </a:r>
            <a:r>
              <a:rPr lang="en-US" sz="2800" dirty="0" err="1">
                <a:latin typeface="Book Antiqua" pitchFamily="18" charset="0"/>
              </a:rPr>
              <a:t>Nucleobases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23</a:t>
            </a:fld>
            <a:endParaRPr lang="en-US">
              <a:solidFill>
                <a:schemeClr val="tx1"/>
              </a:solidFill>
            </a:endParaRPr>
          </a:p>
        </p:txBody>
      </p:sp>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8877"/>
          <a:stretch/>
        </p:blipFill>
        <p:spPr bwMode="auto">
          <a:xfrm>
            <a:off x="1440180" y="1173876"/>
            <a:ext cx="6103620" cy="537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83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2339975"/>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Nucleic Acids</a:t>
            </a:r>
          </a:p>
          <a:p>
            <a:pPr algn="ctr">
              <a:tabLst>
                <a:tab pos="2060575" algn="l"/>
              </a:tabLst>
            </a:pP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173037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48768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24</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446221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1</a:t>
            </a:r>
            <a:r>
              <a:rPr lang="en-US" sz="2800" dirty="0" smtClean="0">
                <a:latin typeface="Book Antiqua" pitchFamily="18" charset="0"/>
              </a:rPr>
              <a:t>. Nucleic Acids- General Function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25</a:t>
            </a:fld>
            <a:endParaRPr lang="en-US">
              <a:solidFill>
                <a:schemeClr val="tx1"/>
              </a:solidFill>
            </a:endParaRPr>
          </a:p>
        </p:txBody>
      </p:sp>
      <p:sp>
        <p:nvSpPr>
          <p:cNvPr id="7" name="Rectangle 4"/>
          <p:cNvSpPr txBox="1">
            <a:spLocks noChangeArrowheads="1"/>
          </p:cNvSpPr>
          <p:nvPr/>
        </p:nvSpPr>
        <p:spPr>
          <a:xfrm>
            <a:off x="381000" y="10668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Book Antiqua" pitchFamily="18" charset="0"/>
                <a:ea typeface="ＭＳ Ｐゴシック" pitchFamily="34" charset="-128"/>
              </a:rPr>
              <a:t>Nucleic acids are biologically occurring polynucleotides in which the nucleotide residues are linked in a specific sequence by </a:t>
            </a:r>
            <a:r>
              <a:rPr lang="en-US" sz="2400" dirty="0" err="1" smtClean="0">
                <a:latin typeface="Book Antiqua" pitchFamily="18" charset="0"/>
                <a:ea typeface="ＭＳ Ｐゴシック" pitchFamily="34" charset="-128"/>
              </a:rPr>
              <a:t>phosphodiester</a:t>
            </a:r>
            <a:r>
              <a:rPr lang="en-US" sz="2400" dirty="0" smtClean="0">
                <a:latin typeface="Book Antiqua" pitchFamily="18" charset="0"/>
                <a:ea typeface="ＭＳ Ｐゴシック" pitchFamily="34" charset="-128"/>
              </a:rPr>
              <a:t> bonds. </a:t>
            </a:r>
          </a:p>
          <a:p>
            <a:pPr marL="0" indent="0">
              <a:buNone/>
            </a:pPr>
            <a:endParaRPr lang="en-US" sz="1000" dirty="0" smtClean="0">
              <a:latin typeface="Book Antiqua" pitchFamily="18" charset="0"/>
              <a:ea typeface="ＭＳ Ｐゴシック" pitchFamily="34" charset="-128"/>
            </a:endParaRPr>
          </a:p>
          <a:p>
            <a:pPr marL="0" indent="0">
              <a:buNone/>
            </a:pPr>
            <a:r>
              <a:rPr lang="en-US" sz="2400" dirty="0" smtClean="0">
                <a:latin typeface="Book Antiqua" pitchFamily="18" charset="0"/>
                <a:ea typeface="ＭＳ Ｐゴシック" pitchFamily="34" charset="-128"/>
              </a:rPr>
              <a:t>They participate in:</a:t>
            </a:r>
          </a:p>
          <a:p>
            <a:pPr marL="0" indent="0">
              <a:buNone/>
            </a:pPr>
            <a:endParaRPr lang="en-US" sz="1000" dirty="0">
              <a:latin typeface="Book Antiqua" pitchFamily="18" charset="0"/>
              <a:ea typeface="ＭＳ Ｐゴシック" pitchFamily="34" charset="-128"/>
            </a:endParaRPr>
          </a:p>
          <a:p>
            <a:pPr marL="457200" indent="-457200">
              <a:buAutoNum type="alphaUcPeriod"/>
            </a:pPr>
            <a:r>
              <a:rPr lang="en-US" sz="2400" dirty="0" smtClean="0">
                <a:latin typeface="Book Antiqua" pitchFamily="18" charset="0"/>
                <a:ea typeface="ＭＳ Ｐゴシック" pitchFamily="34" charset="-128"/>
              </a:rPr>
              <a:t>Storage of genetic information (Deoxyribonucleic acid; DNA)</a:t>
            </a:r>
          </a:p>
          <a:p>
            <a:pPr marL="457200" indent="-457200">
              <a:buAutoNum type="alphaUcPeriod"/>
            </a:pPr>
            <a:endParaRPr lang="en-US" sz="1000" dirty="0" smtClean="0">
              <a:latin typeface="Book Antiqua" pitchFamily="18" charset="0"/>
              <a:ea typeface="ＭＳ Ｐゴシック" pitchFamily="34" charset="-128"/>
            </a:endParaRPr>
          </a:p>
          <a:p>
            <a:pPr marL="457200" indent="-457200">
              <a:buAutoNum type="alphaUcPeriod"/>
            </a:pPr>
            <a:r>
              <a:rPr lang="en-US" sz="2400" dirty="0" smtClean="0">
                <a:latin typeface="Book Antiqua" pitchFamily="18" charset="0"/>
                <a:ea typeface="ＭＳ Ｐゴシック" pitchFamily="34" charset="-128"/>
              </a:rPr>
              <a:t>Transmission of genetic information (messenger ribonucleic acid; mRNA)</a:t>
            </a:r>
          </a:p>
          <a:p>
            <a:pPr marL="457200" indent="-457200">
              <a:buAutoNum type="alphaUcPeriod"/>
            </a:pPr>
            <a:endParaRPr lang="en-US" sz="1000" dirty="0" smtClean="0">
              <a:latin typeface="Book Antiqua" pitchFamily="18" charset="0"/>
              <a:ea typeface="ＭＳ Ｐゴシック" pitchFamily="34" charset="-128"/>
            </a:endParaRPr>
          </a:p>
          <a:p>
            <a:pPr marL="457200" indent="-457200">
              <a:buAutoNum type="alphaUcPeriod"/>
            </a:pPr>
            <a:r>
              <a:rPr lang="en-US" sz="2400" dirty="0" smtClean="0">
                <a:latin typeface="Book Antiqua" pitchFamily="18" charset="0"/>
                <a:ea typeface="ＭＳ Ｐゴシック" pitchFamily="34" charset="-128"/>
              </a:rPr>
              <a:t>Processing of genetic information (ribozymes)</a:t>
            </a:r>
          </a:p>
          <a:p>
            <a:pPr marL="457200" indent="-457200">
              <a:buAutoNum type="alphaUcPeriod"/>
            </a:pPr>
            <a:endParaRPr lang="en-US" sz="1000" dirty="0" smtClean="0">
              <a:latin typeface="Book Antiqua" pitchFamily="18" charset="0"/>
              <a:ea typeface="ＭＳ Ｐゴシック" pitchFamily="34" charset="-128"/>
            </a:endParaRPr>
          </a:p>
          <a:p>
            <a:pPr marL="457200" indent="-457200">
              <a:buAutoNum type="alphaUcPeriod"/>
            </a:pPr>
            <a:r>
              <a:rPr lang="en-US" sz="2400" dirty="0" smtClean="0">
                <a:latin typeface="Book Antiqua" pitchFamily="18" charset="0"/>
                <a:ea typeface="ＭＳ Ｐゴシック" pitchFamily="34" charset="-128"/>
              </a:rPr>
              <a:t>Protein synthesis (transfer RNA (</a:t>
            </a:r>
            <a:r>
              <a:rPr lang="en-US" sz="2400" dirty="0" err="1" smtClean="0">
                <a:latin typeface="Book Antiqua" pitchFamily="18" charset="0"/>
                <a:ea typeface="ＭＳ Ｐゴシック" pitchFamily="34" charset="-128"/>
              </a:rPr>
              <a:t>tRNA</a:t>
            </a:r>
            <a:r>
              <a:rPr lang="en-US" sz="2400" dirty="0" smtClean="0">
                <a:latin typeface="Book Antiqua" pitchFamily="18" charset="0"/>
                <a:ea typeface="ＭＳ Ｐゴシック" pitchFamily="34" charset="-128"/>
              </a:rPr>
              <a:t>) and ribosomal RNA (</a:t>
            </a:r>
            <a:r>
              <a:rPr lang="en-US" sz="2400" dirty="0" err="1" smtClean="0">
                <a:latin typeface="Book Antiqua" pitchFamily="18" charset="0"/>
                <a:ea typeface="ＭＳ Ｐゴシック" pitchFamily="34" charset="-128"/>
              </a:rPr>
              <a:t>rRNA</a:t>
            </a:r>
            <a:r>
              <a:rPr lang="en-US" sz="2400" dirty="0" smtClean="0">
                <a:latin typeface="Book Antiqua" pitchFamily="18" charset="0"/>
                <a:ea typeface="ＭＳ Ｐゴシック" pitchFamily="34" charset="-128"/>
              </a:rPr>
              <a:t>))</a:t>
            </a:r>
          </a:p>
          <a:p>
            <a:pPr marL="457200" indent="-457200">
              <a:buAutoNum type="alphaUcPeriod"/>
            </a:pPr>
            <a:endParaRPr lang="en-US" sz="1000" dirty="0" smtClean="0">
              <a:latin typeface="Book Antiqua" pitchFamily="18" charset="0"/>
              <a:ea typeface="ＭＳ Ｐゴシック" pitchFamily="34" charset="-128"/>
            </a:endParaRPr>
          </a:p>
          <a:p>
            <a:pPr marL="0" indent="0">
              <a:buNone/>
            </a:pPr>
            <a:endParaRPr lang="en-US" sz="2400" dirty="0">
              <a:latin typeface="Book Antiqua" pitchFamily="18" charset="0"/>
              <a:ea typeface="ＭＳ Ｐゴシック" pitchFamily="34" charset="-128"/>
            </a:endParaRPr>
          </a:p>
        </p:txBody>
      </p:sp>
    </p:spTree>
    <p:extLst>
      <p:ext uri="{BB962C8B-B14F-4D97-AF65-F5344CB8AC3E}">
        <p14:creationId xmlns:p14="http://schemas.microsoft.com/office/powerpoint/2010/main" val="589798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 Levels of Nucleic Acid Structure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26</a:t>
            </a:fld>
            <a:endParaRPr lang="en-US">
              <a:solidFill>
                <a:schemeClr val="tx1"/>
              </a:solidFill>
            </a:endParaRPr>
          </a:p>
        </p:txBody>
      </p:sp>
      <p:sp>
        <p:nvSpPr>
          <p:cNvPr id="7" name="Rectangle 4"/>
          <p:cNvSpPr txBox="1">
            <a:spLocks noChangeArrowheads="1"/>
          </p:cNvSpPr>
          <p:nvPr/>
        </p:nvSpPr>
        <p:spPr>
          <a:xfrm>
            <a:off x="381000" y="10668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AutoNum type="alphaUcPeriod"/>
            </a:pPr>
            <a:r>
              <a:rPr lang="en-US" sz="2400" dirty="0" smtClean="0">
                <a:latin typeface="Book Antiqua" pitchFamily="18" charset="0"/>
                <a:ea typeface="ＭＳ Ｐゴシック" pitchFamily="34" charset="-128"/>
              </a:rPr>
              <a:t>Primary Level</a:t>
            </a:r>
          </a:p>
          <a:p>
            <a:pPr lvl="1">
              <a:buFont typeface="Wingdings" pitchFamily="2" charset="2"/>
              <a:buChar char="§"/>
            </a:pPr>
            <a:r>
              <a:rPr lang="en-US" sz="2400" dirty="0" smtClean="0">
                <a:latin typeface="Book Antiqua" pitchFamily="18" charset="0"/>
                <a:ea typeface="ＭＳ Ｐゴシック" pitchFamily="34" charset="-128"/>
              </a:rPr>
              <a:t>The nucleotide sequence of a nucleotide strand and its covalent structure</a:t>
            </a:r>
          </a:p>
          <a:p>
            <a:pPr marL="457200" indent="-457200">
              <a:buAutoNum type="alphaUcPeriod"/>
            </a:pPr>
            <a:r>
              <a:rPr lang="en-US" sz="2400" dirty="0" smtClean="0">
                <a:latin typeface="Book Antiqua" pitchFamily="18" charset="0"/>
                <a:ea typeface="ＭＳ Ｐゴシック" pitchFamily="34" charset="-128"/>
              </a:rPr>
              <a:t>Secondary Level</a:t>
            </a:r>
          </a:p>
          <a:p>
            <a:pPr lvl="1">
              <a:buFont typeface="Wingdings" pitchFamily="2" charset="2"/>
              <a:buChar char="§"/>
            </a:pPr>
            <a:r>
              <a:rPr lang="en-US" sz="2400" dirty="0" smtClean="0">
                <a:latin typeface="Book Antiqua" pitchFamily="18" charset="0"/>
                <a:ea typeface="ＭＳ Ｐゴシック" pitchFamily="34" charset="-128"/>
              </a:rPr>
              <a:t>Any regular, stable structure taken up by some or all of the nucleotides in a nucleic acid</a:t>
            </a:r>
          </a:p>
          <a:p>
            <a:pPr lvl="1">
              <a:buFont typeface="Wingdings" pitchFamily="2" charset="2"/>
              <a:buChar char="§"/>
            </a:pPr>
            <a:endParaRPr lang="en-US" sz="1000" dirty="0">
              <a:latin typeface="Book Antiqua" pitchFamily="18" charset="0"/>
              <a:ea typeface="ＭＳ Ｐゴシック" pitchFamily="34" charset="-128"/>
            </a:endParaRPr>
          </a:p>
          <a:p>
            <a:pPr marL="0" lvl="1" indent="0">
              <a:spcBef>
                <a:spcPts val="0"/>
              </a:spcBef>
              <a:buNone/>
            </a:pPr>
            <a:r>
              <a:rPr lang="en-US" sz="2400" dirty="0" smtClean="0">
                <a:latin typeface="Book Antiqua" pitchFamily="18" charset="0"/>
                <a:ea typeface="ＭＳ Ｐゴシック" pitchFamily="34" charset="-128"/>
              </a:rPr>
              <a:t>C. Tertiary Level</a:t>
            </a:r>
          </a:p>
          <a:p>
            <a:pPr marL="742950" lvl="2" indent="-342900">
              <a:spcBef>
                <a:spcPts val="0"/>
              </a:spcBef>
              <a:buFont typeface="Wingdings" pitchFamily="2" charset="2"/>
              <a:buChar char="§"/>
            </a:pPr>
            <a:r>
              <a:rPr lang="en-US" dirty="0" smtClean="0">
                <a:latin typeface="Book Antiqua" pitchFamily="18" charset="0"/>
                <a:ea typeface="ＭＳ Ｐゴシック" pitchFamily="34" charset="-128"/>
              </a:rPr>
              <a:t>The complex folding of large chromosomes within eukaryotic chromatin (Chapter 24)</a:t>
            </a:r>
          </a:p>
          <a:p>
            <a:pPr marL="0" indent="0">
              <a:buNone/>
            </a:pPr>
            <a:endParaRPr lang="en-US" sz="2400" dirty="0">
              <a:latin typeface="Book Antiqua" pitchFamily="18" charset="0"/>
              <a:ea typeface="ＭＳ Ｐゴシック" pitchFamily="34" charset="-128"/>
            </a:endParaRPr>
          </a:p>
        </p:txBody>
      </p:sp>
    </p:spTree>
    <p:extLst>
      <p:ext uri="{BB962C8B-B14F-4D97-AF65-F5344CB8AC3E}">
        <p14:creationId xmlns:p14="http://schemas.microsoft.com/office/powerpoint/2010/main" val="3436385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2339975"/>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Primary Level of Nucleic Acid</a:t>
            </a:r>
          </a:p>
          <a:p>
            <a:pPr algn="ctr">
              <a:tabLst>
                <a:tab pos="2060575" algn="l"/>
              </a:tabLst>
            </a:pPr>
            <a:r>
              <a:rPr lang="en-US" sz="3400" b="1" dirty="0" smtClean="0">
                <a:latin typeface="Book Antiqua" pitchFamily="18" charset="0"/>
              </a:rPr>
              <a:t>Structure</a:t>
            </a:r>
          </a:p>
          <a:p>
            <a:pPr algn="ctr">
              <a:tabLst>
                <a:tab pos="2060575" algn="l"/>
              </a:tabLst>
            </a:pP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173037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48768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27</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4187697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DNA and RNA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28</a:t>
            </a:fld>
            <a:endParaRPr lang="en-US">
              <a:solidFill>
                <a:schemeClr val="tx1"/>
              </a:solidFill>
            </a:endParaRPr>
          </a:p>
        </p:txBody>
      </p:sp>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6786"/>
          <a:stretch/>
        </p:blipFill>
        <p:spPr bwMode="auto">
          <a:xfrm>
            <a:off x="2209800" y="1066800"/>
            <a:ext cx="4517136" cy="580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210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1</a:t>
            </a:r>
            <a:r>
              <a:rPr lang="en-US" sz="2800" dirty="0" smtClean="0">
                <a:latin typeface="Book Antiqua" pitchFamily="18" charset="0"/>
              </a:rPr>
              <a:t>. General Structure of Nucleotide Strands in </a:t>
            </a:r>
            <a:br>
              <a:rPr lang="en-US" sz="2800" dirty="0" smtClean="0">
                <a:latin typeface="Book Antiqua" pitchFamily="18" charset="0"/>
              </a:rPr>
            </a:br>
            <a:r>
              <a:rPr lang="en-US" sz="2800" dirty="0" smtClean="0">
                <a:latin typeface="Book Antiqua" pitchFamily="18" charset="0"/>
              </a:rPr>
              <a:t>    Nucleic Acid </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29</a:t>
            </a:fld>
            <a:endParaRPr lang="en-US">
              <a:solidFill>
                <a:schemeClr val="tx1"/>
              </a:solidFill>
            </a:endParaRPr>
          </a:p>
        </p:txBody>
      </p:sp>
      <p:sp>
        <p:nvSpPr>
          <p:cNvPr id="7" name="Rectangle 4"/>
          <p:cNvSpPr txBox="1">
            <a:spLocks noChangeArrowheads="1"/>
          </p:cNvSpPr>
          <p:nvPr/>
        </p:nvSpPr>
        <p:spPr>
          <a:xfrm>
            <a:off x="381000" y="10668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Book Antiqua" pitchFamily="18" charset="0"/>
                <a:ea typeface="ＭＳ Ｐゴシック" pitchFamily="34" charset="-128"/>
              </a:rPr>
              <a:t>The successive nucleotides of both DNA and RNA are covalently linked through phosphate-group “bridges,” in which the 5’-phosphate group of one nucleotide unit is joined to the 3’-hydroxyl group of the next nucleotide.</a:t>
            </a:r>
          </a:p>
          <a:p>
            <a:pPr marL="0" indent="0">
              <a:buNone/>
            </a:pPr>
            <a:endParaRPr lang="en-US" sz="1000" dirty="0">
              <a:latin typeface="Book Antiqua" pitchFamily="18" charset="0"/>
              <a:ea typeface="ＭＳ Ｐゴシック" pitchFamily="34" charset="-128"/>
            </a:endParaRPr>
          </a:p>
          <a:p>
            <a:pPr marL="457200" indent="-457200">
              <a:buAutoNum type="alphaUcPeriod"/>
            </a:pPr>
            <a:r>
              <a:rPr lang="en-US" sz="2400" dirty="0" smtClean="0">
                <a:latin typeface="Book Antiqua" pitchFamily="18" charset="0"/>
                <a:ea typeface="ＭＳ Ｐゴシック" pitchFamily="34" charset="-128"/>
              </a:rPr>
              <a:t>The covalent backbones of nucleic acids consist of </a:t>
            </a:r>
            <a:br>
              <a:rPr lang="en-US" sz="2400" dirty="0" smtClean="0">
                <a:latin typeface="Book Antiqua" pitchFamily="18" charset="0"/>
                <a:ea typeface="ＭＳ Ｐゴシック" pitchFamily="34" charset="-128"/>
              </a:rPr>
            </a:br>
            <a:r>
              <a:rPr lang="en-US" sz="2400" dirty="0" smtClean="0">
                <a:latin typeface="Book Antiqua" pitchFamily="18" charset="0"/>
                <a:ea typeface="ＭＳ Ｐゴシック" pitchFamily="34" charset="-128"/>
              </a:rPr>
              <a:t>alternating phosphate and pentose residues</a:t>
            </a:r>
          </a:p>
          <a:p>
            <a:pPr lvl="1">
              <a:buFont typeface="Wingdings" pitchFamily="2" charset="2"/>
              <a:buChar char="§"/>
            </a:pPr>
            <a:r>
              <a:rPr lang="en-US" sz="2400" dirty="0" smtClean="0">
                <a:latin typeface="Book Antiqua" pitchFamily="18" charset="0"/>
                <a:ea typeface="ＭＳ Ｐゴシック" pitchFamily="34" charset="-128"/>
              </a:rPr>
              <a:t>The backbone is hydrophilic</a:t>
            </a:r>
          </a:p>
          <a:p>
            <a:pPr lvl="1">
              <a:buFont typeface="Wingdings" pitchFamily="2" charset="2"/>
              <a:buChar char="§"/>
            </a:pPr>
            <a:r>
              <a:rPr lang="en-US" sz="2400" dirty="0" smtClean="0">
                <a:latin typeface="Book Antiqua" pitchFamily="18" charset="0"/>
                <a:ea typeface="ＭＳ Ｐゴシック" pitchFamily="34" charset="-128"/>
              </a:rPr>
              <a:t>The hydroxyl groups of the sugar residues form hydrogen bonds with water</a:t>
            </a:r>
          </a:p>
          <a:p>
            <a:pPr lvl="1">
              <a:buFont typeface="Wingdings" pitchFamily="2" charset="2"/>
              <a:buChar char="§"/>
            </a:pPr>
            <a:r>
              <a:rPr lang="en-US" sz="2400" dirty="0" smtClean="0">
                <a:latin typeface="Book Antiqua" pitchFamily="18" charset="0"/>
                <a:ea typeface="ＭＳ Ｐゴシック" pitchFamily="34" charset="-128"/>
              </a:rPr>
              <a:t>The phosphate groups are completely ionized and negatively charged at pH 7</a:t>
            </a:r>
          </a:p>
          <a:p>
            <a:pPr marL="457200" indent="-457200">
              <a:buAutoNum type="alphaUcPeriod"/>
            </a:pPr>
            <a:endParaRPr lang="en-US" sz="1000" dirty="0">
              <a:latin typeface="Book Antiqua" pitchFamily="18" charset="0"/>
              <a:ea typeface="ＭＳ Ｐゴシック" pitchFamily="34" charset="-128"/>
            </a:endParaRPr>
          </a:p>
          <a:p>
            <a:pPr marL="0" indent="0">
              <a:buNone/>
            </a:pPr>
            <a:endParaRPr lang="en-US" sz="2400" dirty="0">
              <a:latin typeface="Book Antiqua" pitchFamily="18" charset="0"/>
              <a:ea typeface="ＭＳ Ｐゴシック" pitchFamily="34" charset="-128"/>
            </a:endParaRPr>
          </a:p>
        </p:txBody>
      </p:sp>
    </p:spTree>
    <p:extLst>
      <p:ext uri="{BB962C8B-B14F-4D97-AF65-F5344CB8AC3E}">
        <p14:creationId xmlns:p14="http://schemas.microsoft.com/office/powerpoint/2010/main" val="3158124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2339975"/>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Nucleotides (Nucleosides)</a:t>
            </a:r>
          </a:p>
          <a:p>
            <a:pPr algn="ctr">
              <a:tabLst>
                <a:tab pos="2060575" algn="l"/>
              </a:tabLst>
            </a:pP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173037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48768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3</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4292366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 </a:t>
            </a:r>
            <a:r>
              <a:rPr lang="en-US" sz="2800" dirty="0">
                <a:latin typeface="Book Antiqua" pitchFamily="18" charset="0"/>
              </a:rPr>
              <a:t>General Structure of Nucleotide Strands in </a:t>
            </a:r>
            <a:br>
              <a:rPr lang="en-US" sz="2800" dirty="0">
                <a:latin typeface="Book Antiqua" pitchFamily="18" charset="0"/>
              </a:rPr>
            </a:br>
            <a:r>
              <a:rPr lang="en-US" sz="2800" dirty="0">
                <a:latin typeface="Book Antiqua" pitchFamily="18" charset="0"/>
              </a:rPr>
              <a:t>    Nucleic Acid </a:t>
            </a: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30</a:t>
            </a:fld>
            <a:endParaRPr lang="en-US">
              <a:solidFill>
                <a:schemeClr val="tx1"/>
              </a:solidFill>
            </a:endParaRPr>
          </a:p>
        </p:txBody>
      </p:sp>
      <p:sp>
        <p:nvSpPr>
          <p:cNvPr id="3" name="TextBox 2"/>
          <p:cNvSpPr txBox="1"/>
          <p:nvPr/>
        </p:nvSpPr>
        <p:spPr>
          <a:xfrm>
            <a:off x="152400" y="1295400"/>
            <a:ext cx="8839200" cy="5632311"/>
          </a:xfrm>
          <a:prstGeom prst="rect">
            <a:avLst/>
          </a:prstGeom>
          <a:noFill/>
        </p:spPr>
        <p:txBody>
          <a:bodyPr wrap="square" rtlCol="0">
            <a:spAutoFit/>
          </a:bodyPr>
          <a:lstStyle/>
          <a:p>
            <a:r>
              <a:rPr lang="en-US" sz="2400" dirty="0" smtClean="0">
                <a:latin typeface="Book Antiqua" pitchFamily="18" charset="0"/>
              </a:rPr>
              <a:t>B. </a:t>
            </a:r>
            <a:r>
              <a:rPr lang="en-US" sz="2400" dirty="0">
                <a:latin typeface="Book Antiqua" pitchFamily="18" charset="0"/>
                <a:ea typeface="ＭＳ Ｐゴシック" pitchFamily="34" charset="-128"/>
              </a:rPr>
              <a:t>The </a:t>
            </a:r>
            <a:r>
              <a:rPr lang="en-US" sz="2400" dirty="0" err="1">
                <a:latin typeface="Book Antiqua" pitchFamily="18" charset="0"/>
                <a:ea typeface="ＭＳ Ｐゴシック" pitchFamily="34" charset="-128"/>
              </a:rPr>
              <a:t>nucleobases</a:t>
            </a:r>
            <a:r>
              <a:rPr lang="en-US" sz="2400" dirty="0">
                <a:latin typeface="Book Antiqua" pitchFamily="18" charset="0"/>
                <a:ea typeface="ＭＳ Ｐゴシック" pitchFamily="34" charset="-128"/>
              </a:rPr>
              <a:t> may be regarded as side </a:t>
            </a:r>
            <a:r>
              <a:rPr lang="en-US" sz="2400" dirty="0" smtClean="0">
                <a:latin typeface="Book Antiqua" pitchFamily="18" charset="0"/>
                <a:ea typeface="ＭＳ Ｐゴシック" pitchFamily="34" charset="-128"/>
              </a:rPr>
              <a:t>groups</a:t>
            </a:r>
          </a:p>
          <a:p>
            <a:endParaRPr lang="en-US" sz="2400" dirty="0" smtClean="0">
              <a:latin typeface="Book Antiqua" pitchFamily="18" charset="0"/>
            </a:endParaRPr>
          </a:p>
          <a:p>
            <a:r>
              <a:rPr lang="en-US" sz="2400" dirty="0" smtClean="0">
                <a:latin typeface="Book Antiqua" pitchFamily="18" charset="0"/>
              </a:rPr>
              <a:t>C. All </a:t>
            </a:r>
            <a:r>
              <a:rPr lang="en-US" sz="2400" dirty="0" err="1" smtClean="0">
                <a:latin typeface="Book Antiqua" pitchFamily="18" charset="0"/>
              </a:rPr>
              <a:t>phosphodiester</a:t>
            </a:r>
            <a:r>
              <a:rPr lang="en-US" sz="2400" dirty="0" smtClean="0">
                <a:latin typeface="Book Antiqua" pitchFamily="18" charset="0"/>
              </a:rPr>
              <a:t> linkages have the same orientation </a:t>
            </a:r>
            <a:br>
              <a:rPr lang="en-US" sz="2400" dirty="0" smtClean="0">
                <a:latin typeface="Book Antiqua" pitchFamily="18" charset="0"/>
              </a:rPr>
            </a:br>
            <a:r>
              <a:rPr lang="en-US" sz="2400" dirty="0" smtClean="0">
                <a:latin typeface="Book Antiqua" pitchFamily="18" charset="0"/>
              </a:rPr>
              <a:t>    along the chain with distinct 5’ and 3’ ends. </a:t>
            </a:r>
          </a:p>
          <a:p>
            <a:endParaRPr lang="en-US" sz="2400" dirty="0">
              <a:latin typeface="Book Antiqua" pitchFamily="18" charset="0"/>
            </a:endParaRPr>
          </a:p>
          <a:p>
            <a:r>
              <a:rPr lang="en-US" sz="2400" dirty="0" smtClean="0">
                <a:latin typeface="Book Antiqua" pitchFamily="18" charset="0"/>
              </a:rPr>
              <a:t>D. The 5’ end lacks a nucleotide at the 5’ position and the 3’ end </a:t>
            </a:r>
            <a:br>
              <a:rPr lang="en-US" sz="2400" dirty="0" smtClean="0">
                <a:latin typeface="Book Antiqua" pitchFamily="18" charset="0"/>
              </a:rPr>
            </a:br>
            <a:r>
              <a:rPr lang="en-US" sz="2400" dirty="0" smtClean="0">
                <a:latin typeface="Book Antiqua" pitchFamily="18" charset="0"/>
              </a:rPr>
              <a:t>     lacks a nucleotide at the 3’ position.</a:t>
            </a:r>
          </a:p>
          <a:p>
            <a:endParaRPr lang="en-US" sz="24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Other groups may be present on one or both ends.</a:t>
            </a:r>
          </a:p>
          <a:p>
            <a:pPr lvl="1"/>
            <a:endParaRPr lang="en-US" sz="2400" dirty="0" smtClean="0">
              <a:latin typeface="Book Antiqua" pitchFamily="18" charset="0"/>
            </a:endParaRPr>
          </a:p>
          <a:p>
            <a:pPr marL="0" lvl="1"/>
            <a:r>
              <a:rPr lang="en-US" sz="2400" dirty="0" smtClean="0">
                <a:latin typeface="Book Antiqua" pitchFamily="18" charset="0"/>
              </a:rPr>
              <a:t>E. The nucleotide sequences are arranged as linear polymers</a:t>
            </a:r>
          </a:p>
          <a:p>
            <a:pPr marL="0" lvl="1"/>
            <a:endParaRPr lang="en-US" sz="2400" dirty="0" smtClean="0">
              <a:latin typeface="Book Antiqua" pitchFamily="18" charset="0"/>
            </a:endParaRPr>
          </a:p>
          <a:p>
            <a:pPr marL="800100" lvl="2" indent="-342900">
              <a:buFont typeface="Wingdings" pitchFamily="2" charset="2"/>
              <a:buChar char="§"/>
            </a:pPr>
            <a:r>
              <a:rPr lang="en-US" sz="2400" dirty="0" smtClean="0">
                <a:latin typeface="Book Antiqua" pitchFamily="18" charset="0"/>
              </a:rPr>
              <a:t>No branching or cross-links</a:t>
            </a:r>
          </a:p>
          <a:p>
            <a:pPr marL="800100" lvl="1" indent="-342900">
              <a:buFont typeface="Wingdings" pitchFamily="2" charset="2"/>
              <a:buChar char="§"/>
            </a:pPr>
            <a:endParaRPr lang="en-US" sz="2400" dirty="0" smtClean="0">
              <a:latin typeface="Book Antiqua" pitchFamily="18" charset="0"/>
            </a:endParaRPr>
          </a:p>
          <a:p>
            <a:endParaRPr lang="en-US" sz="2400" dirty="0">
              <a:latin typeface="Book Antiqua" pitchFamily="18" charset="0"/>
            </a:endParaRPr>
          </a:p>
        </p:txBody>
      </p:sp>
    </p:spTree>
    <p:extLst>
      <p:ext uri="{BB962C8B-B14F-4D97-AF65-F5344CB8AC3E}">
        <p14:creationId xmlns:p14="http://schemas.microsoft.com/office/powerpoint/2010/main" val="2311709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 </a:t>
            </a:r>
            <a:r>
              <a:rPr lang="en-US" sz="2800" dirty="0">
                <a:latin typeface="Book Antiqua" pitchFamily="18" charset="0"/>
              </a:rPr>
              <a:t>General Structure of Nucleotide Strands in </a:t>
            </a:r>
            <a:br>
              <a:rPr lang="en-US" sz="2800" dirty="0">
                <a:latin typeface="Book Antiqua" pitchFamily="18" charset="0"/>
              </a:rPr>
            </a:br>
            <a:r>
              <a:rPr lang="en-US" sz="2800" dirty="0">
                <a:latin typeface="Book Antiqua" pitchFamily="18" charset="0"/>
              </a:rPr>
              <a:t>    Nucleic Acid </a:t>
            </a: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31</a:t>
            </a:fld>
            <a:endParaRPr lang="en-US">
              <a:solidFill>
                <a:schemeClr val="tx1"/>
              </a:solidFill>
            </a:endParaRPr>
          </a:p>
        </p:txBody>
      </p:sp>
      <p:sp>
        <p:nvSpPr>
          <p:cNvPr id="3" name="TextBox 2"/>
          <p:cNvSpPr txBox="1"/>
          <p:nvPr/>
        </p:nvSpPr>
        <p:spPr>
          <a:xfrm>
            <a:off x="152400" y="1295400"/>
            <a:ext cx="8839200" cy="3046988"/>
          </a:xfrm>
          <a:prstGeom prst="rect">
            <a:avLst/>
          </a:prstGeom>
          <a:noFill/>
        </p:spPr>
        <p:txBody>
          <a:bodyPr wrap="square" rtlCol="0">
            <a:spAutoFit/>
          </a:bodyPr>
          <a:lstStyle/>
          <a:p>
            <a:r>
              <a:rPr lang="en-US" sz="2400" dirty="0" smtClean="0">
                <a:latin typeface="Book Antiqua" pitchFamily="18" charset="0"/>
              </a:rPr>
              <a:t>F. The DNA backbone is fairly stable</a:t>
            </a:r>
          </a:p>
          <a:p>
            <a:endParaRPr lang="en-US" sz="24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Hydrolysis accelerated by enzymes (</a:t>
            </a:r>
            <a:r>
              <a:rPr lang="en-US" sz="2400" dirty="0" err="1" smtClean="0">
                <a:latin typeface="Book Antiqua" pitchFamily="18" charset="0"/>
              </a:rPr>
              <a:t>DNAse</a:t>
            </a:r>
            <a:r>
              <a:rPr lang="en-US" sz="2400" dirty="0" smtClean="0">
                <a:latin typeface="Book Antiqua" pitchFamily="18" charset="0"/>
              </a:rPr>
              <a:t>)</a:t>
            </a:r>
          </a:p>
          <a:p>
            <a:pPr marL="800100" lvl="1" indent="-342900">
              <a:buFont typeface="Wingdings" pitchFamily="2" charset="2"/>
              <a:buChar char="§"/>
            </a:pPr>
            <a:endParaRPr lang="en-US" sz="24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DNA’s half-life is 521 years</a:t>
            </a:r>
          </a:p>
          <a:p>
            <a:pPr marL="800100" lvl="1" indent="-342900">
              <a:buFont typeface="Wingdings" pitchFamily="2" charset="2"/>
              <a:buChar char="§"/>
            </a:pPr>
            <a:endParaRPr lang="en-US" sz="24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DNA strands of a reasonable length could last 1 million years if preserved properly</a:t>
            </a:r>
          </a:p>
        </p:txBody>
      </p:sp>
    </p:spTree>
    <p:extLst>
      <p:ext uri="{BB962C8B-B14F-4D97-AF65-F5344CB8AC3E}">
        <p14:creationId xmlns:p14="http://schemas.microsoft.com/office/powerpoint/2010/main" val="1310269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Is Jurassic Park Possible??????????????????????????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32</a:t>
            </a:fld>
            <a:endParaRPr lang="en-US">
              <a:solidFill>
                <a:schemeClr val="tx1"/>
              </a:solidFill>
            </a:endParaRPr>
          </a:p>
        </p:txBody>
      </p:sp>
      <p:pic>
        <p:nvPicPr>
          <p:cNvPr id="18434" name="Picture 2" descr="http://cynicritics.files.wordpress.com/2011/05/jurassic_park_t_rex_wallpaper_by_keeperxi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524000"/>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957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 </a:t>
            </a:r>
            <a:r>
              <a:rPr lang="en-US" sz="2800" dirty="0">
                <a:latin typeface="Book Antiqua" pitchFamily="18" charset="0"/>
              </a:rPr>
              <a:t>General Structure of Nucleotide Strands in </a:t>
            </a:r>
            <a:br>
              <a:rPr lang="en-US" sz="2800" dirty="0">
                <a:latin typeface="Book Antiqua" pitchFamily="18" charset="0"/>
              </a:rPr>
            </a:br>
            <a:r>
              <a:rPr lang="en-US" sz="2800" dirty="0">
                <a:latin typeface="Book Antiqua" pitchFamily="18" charset="0"/>
              </a:rPr>
              <a:t>    Nucleic Acid </a:t>
            </a: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33</a:t>
            </a:fld>
            <a:endParaRPr lang="en-US">
              <a:solidFill>
                <a:schemeClr val="tx1"/>
              </a:solidFill>
            </a:endParaRPr>
          </a:p>
        </p:txBody>
      </p:sp>
      <p:sp>
        <p:nvSpPr>
          <p:cNvPr id="3" name="TextBox 2"/>
          <p:cNvSpPr txBox="1"/>
          <p:nvPr/>
        </p:nvSpPr>
        <p:spPr>
          <a:xfrm>
            <a:off x="152400" y="1295400"/>
            <a:ext cx="8839200" cy="2308324"/>
          </a:xfrm>
          <a:prstGeom prst="rect">
            <a:avLst/>
          </a:prstGeom>
          <a:noFill/>
        </p:spPr>
        <p:txBody>
          <a:bodyPr wrap="square" rtlCol="0">
            <a:spAutoFit/>
          </a:bodyPr>
          <a:lstStyle/>
          <a:p>
            <a:r>
              <a:rPr lang="en-US" sz="2400" dirty="0" smtClean="0">
                <a:latin typeface="Book Antiqua" pitchFamily="18" charset="0"/>
              </a:rPr>
              <a:t>G. The RNA backbone is unstable</a:t>
            </a:r>
          </a:p>
          <a:p>
            <a:endParaRPr lang="en-US" sz="24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In water, RNA lasts for a few years</a:t>
            </a:r>
          </a:p>
          <a:p>
            <a:pPr marL="800100" lvl="1" indent="-342900">
              <a:buFont typeface="Wingdings" pitchFamily="2" charset="2"/>
              <a:buChar char="§"/>
            </a:pPr>
            <a:endParaRPr lang="en-US" sz="24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In cells, mRNA is degraded in few hours</a:t>
            </a:r>
          </a:p>
          <a:p>
            <a:endParaRPr lang="en-US" sz="2400" dirty="0">
              <a:latin typeface="Book Antiqua" pitchFamily="18" charset="0"/>
            </a:endParaRPr>
          </a:p>
        </p:txBody>
      </p:sp>
    </p:spTree>
    <p:extLst>
      <p:ext uri="{BB962C8B-B14F-4D97-AF65-F5344CB8AC3E}">
        <p14:creationId xmlns:p14="http://schemas.microsoft.com/office/powerpoint/2010/main" val="31720729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 Hydrolysis of RNA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34</a:t>
            </a:fld>
            <a:endParaRPr lang="en-US">
              <a:solidFill>
                <a:schemeClr val="tx1"/>
              </a:solidFill>
            </a:endParaRPr>
          </a:p>
        </p:txBody>
      </p:sp>
      <p:sp>
        <p:nvSpPr>
          <p:cNvPr id="3" name="TextBox 2"/>
          <p:cNvSpPr txBox="1"/>
          <p:nvPr/>
        </p:nvSpPr>
        <p:spPr>
          <a:xfrm>
            <a:off x="152400" y="1295400"/>
            <a:ext cx="8839200" cy="4893647"/>
          </a:xfrm>
          <a:prstGeom prst="rect">
            <a:avLst/>
          </a:prstGeom>
          <a:noFill/>
        </p:spPr>
        <p:txBody>
          <a:bodyPr wrap="square" rtlCol="0">
            <a:spAutoFit/>
          </a:bodyPr>
          <a:lstStyle/>
          <a:p>
            <a:pPr marL="457200" indent="-457200">
              <a:buAutoNum type="alphaUcPeriod"/>
            </a:pPr>
            <a:r>
              <a:rPr lang="en-US" sz="2400" dirty="0" smtClean="0">
                <a:latin typeface="Book Antiqua" pitchFamily="18" charset="0"/>
              </a:rPr>
              <a:t>RNA is unstable under alkaline conditions</a:t>
            </a:r>
          </a:p>
          <a:p>
            <a:pPr marL="457200" indent="-457200">
              <a:buAutoNum type="alphaUcPeriod"/>
            </a:pPr>
            <a:endParaRPr lang="en-US" sz="2400" dirty="0" smtClean="0">
              <a:latin typeface="Book Antiqua" pitchFamily="18" charset="0"/>
            </a:endParaRPr>
          </a:p>
          <a:p>
            <a:pPr marL="457200" indent="-457200">
              <a:buAutoNum type="alphaUcPeriod"/>
            </a:pPr>
            <a:r>
              <a:rPr lang="en-US" sz="2400" dirty="0" smtClean="0">
                <a:latin typeface="Book Antiqua" pitchFamily="18" charset="0"/>
              </a:rPr>
              <a:t>In the body hydrolysis is catalyzed by enzymes called </a:t>
            </a:r>
            <a:r>
              <a:rPr lang="en-US" sz="2400" dirty="0" err="1" smtClean="0">
                <a:latin typeface="Book Antiqua" pitchFamily="18" charset="0"/>
              </a:rPr>
              <a:t>RNases</a:t>
            </a:r>
            <a:endParaRPr lang="en-US" sz="2400" dirty="0" smtClean="0">
              <a:latin typeface="Book Antiqua" pitchFamily="18" charset="0"/>
            </a:endParaRPr>
          </a:p>
          <a:p>
            <a:pPr marL="457200" indent="-457200">
              <a:buAutoNum type="alphaUcPeriod"/>
            </a:pPr>
            <a:endParaRPr lang="en-US" sz="2400" dirty="0" smtClean="0">
              <a:latin typeface="Book Antiqua" pitchFamily="18" charset="0"/>
            </a:endParaRPr>
          </a:p>
          <a:p>
            <a:pPr marL="914400" lvl="1" indent="-457200">
              <a:buFont typeface="Wingdings" pitchFamily="2" charset="2"/>
              <a:buChar char="§"/>
            </a:pPr>
            <a:r>
              <a:rPr lang="en-US" sz="2400" b="1" dirty="0" err="1" smtClean="0">
                <a:latin typeface="Book Antiqua" pitchFamily="18" charset="0"/>
              </a:rPr>
              <a:t>Rnase</a:t>
            </a:r>
            <a:r>
              <a:rPr lang="en-US" sz="2400" b="1" dirty="0" smtClean="0">
                <a:latin typeface="Book Antiqua" pitchFamily="18" charset="0"/>
              </a:rPr>
              <a:t> P</a:t>
            </a:r>
            <a:r>
              <a:rPr lang="en-US" sz="2400" dirty="0" smtClean="0">
                <a:latin typeface="Book Antiqua" pitchFamily="18" charset="0"/>
              </a:rPr>
              <a:t> is a ribozyme (enzyme made of RNA) that processes </a:t>
            </a:r>
            <a:r>
              <a:rPr lang="en-US" sz="2400" dirty="0" err="1" smtClean="0">
                <a:latin typeface="Book Antiqua" pitchFamily="18" charset="0"/>
              </a:rPr>
              <a:t>tRNA</a:t>
            </a:r>
            <a:r>
              <a:rPr lang="en-US" sz="2400" dirty="0" smtClean="0">
                <a:latin typeface="Book Antiqua" pitchFamily="18" charset="0"/>
              </a:rPr>
              <a:t> </a:t>
            </a:r>
            <a:r>
              <a:rPr lang="en-US" sz="2400" dirty="0" err="1" smtClean="0">
                <a:latin typeface="Book Antiqua" pitchFamily="18" charset="0"/>
              </a:rPr>
              <a:t>precurors</a:t>
            </a:r>
            <a:endParaRPr lang="en-US" sz="2400" dirty="0" smtClean="0">
              <a:latin typeface="Book Antiqua" pitchFamily="18" charset="0"/>
            </a:endParaRPr>
          </a:p>
          <a:p>
            <a:pPr marL="914400" lvl="1" indent="-457200">
              <a:buFont typeface="Wingdings" pitchFamily="2" charset="2"/>
              <a:buChar char="§"/>
            </a:pPr>
            <a:endParaRPr lang="en-US" sz="2400" dirty="0">
              <a:latin typeface="Book Antiqua" pitchFamily="18" charset="0"/>
            </a:endParaRPr>
          </a:p>
          <a:p>
            <a:pPr marL="914400" lvl="1" indent="-457200">
              <a:buFont typeface="Wingdings" pitchFamily="2" charset="2"/>
              <a:buChar char="§"/>
            </a:pPr>
            <a:r>
              <a:rPr lang="en-US" sz="2400" b="1" dirty="0" smtClean="0">
                <a:latin typeface="Book Antiqua" pitchFamily="18" charset="0"/>
              </a:rPr>
              <a:t>Dicer</a:t>
            </a:r>
            <a:r>
              <a:rPr lang="en-US" sz="2400" dirty="0" smtClean="0">
                <a:latin typeface="Book Antiqua" pitchFamily="18" charset="0"/>
              </a:rPr>
              <a:t> is an enzyme that cleaves double-stranded RNA into oligonucleotides (50 or fewer nucleotides)</a:t>
            </a:r>
          </a:p>
          <a:p>
            <a:pPr marL="914400" lvl="1" indent="-457200">
              <a:buFont typeface="Wingdings" pitchFamily="2" charset="2"/>
              <a:buChar char="§"/>
            </a:pPr>
            <a:endParaRPr lang="en-US" sz="2400" dirty="0" smtClean="0">
              <a:latin typeface="Book Antiqua" pitchFamily="18" charset="0"/>
            </a:endParaRPr>
          </a:p>
          <a:p>
            <a:pPr lvl="2"/>
            <a:r>
              <a:rPr lang="en-US" sz="2400" dirty="0" smtClean="0">
                <a:latin typeface="Book Antiqua" pitchFamily="18" charset="0"/>
              </a:rPr>
              <a:t>- Helpful in defense against viral genomes</a:t>
            </a:r>
          </a:p>
          <a:p>
            <a:endParaRPr lang="en-US" sz="2400" dirty="0">
              <a:latin typeface="Book Antiqua" pitchFamily="18" charset="0"/>
            </a:endParaRPr>
          </a:p>
        </p:txBody>
      </p:sp>
    </p:spTree>
    <p:extLst>
      <p:ext uri="{BB962C8B-B14F-4D97-AF65-F5344CB8AC3E}">
        <p14:creationId xmlns:p14="http://schemas.microsoft.com/office/powerpoint/2010/main" val="40769518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I. Mechanism of Base-catalyzed RNA Hydrolysis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35</a:t>
            </a:fld>
            <a:endParaRPr lang="en-US">
              <a:solidFill>
                <a:schemeClr val="tx1"/>
              </a:solidFill>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8051"/>
          <a:stretch/>
        </p:blipFill>
        <p:spPr bwMode="auto">
          <a:xfrm>
            <a:off x="304800" y="1219200"/>
            <a:ext cx="8534400" cy="512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6485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3</a:t>
            </a:r>
            <a:r>
              <a:rPr lang="en-US" sz="2800" dirty="0" smtClean="0">
                <a:latin typeface="Book Antiqua" pitchFamily="18" charset="0"/>
              </a:rPr>
              <a:t>. Representation of Nucleotide Sequences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36</a:t>
            </a:fld>
            <a:endParaRPr lang="en-US">
              <a:solidFill>
                <a:schemeClr val="tx1"/>
              </a:solidFill>
            </a:endParaRPr>
          </a:p>
        </p:txBody>
      </p:sp>
      <p:sp>
        <p:nvSpPr>
          <p:cNvPr id="7" name="Rectangle 4"/>
          <p:cNvSpPr txBox="1">
            <a:spLocks noChangeArrowheads="1"/>
          </p:cNvSpPr>
          <p:nvPr/>
        </p:nvSpPr>
        <p:spPr>
          <a:xfrm>
            <a:off x="381000" y="10668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Book Antiqua" pitchFamily="18" charset="0"/>
                <a:ea typeface="ＭＳ Ｐゴシック" pitchFamily="34" charset="-128"/>
              </a:rPr>
              <a:t>By convention , the sequence of a single strand of nucleic acid is always written with the 5’-end at the left and the 3’-end at the right. </a:t>
            </a:r>
          </a:p>
          <a:p>
            <a:pPr marL="0" indent="0">
              <a:buNone/>
            </a:pPr>
            <a:endParaRPr lang="en-US" sz="1000" dirty="0">
              <a:latin typeface="Book Antiqua" pitchFamily="18" charset="0"/>
              <a:ea typeface="ＭＳ Ｐゴシック" pitchFamily="34" charset="-128"/>
            </a:endParaRPr>
          </a:p>
          <a:p>
            <a:pPr marL="0" indent="0" algn="ctr">
              <a:buNone/>
            </a:pPr>
            <a:r>
              <a:rPr lang="en-US" sz="2400" dirty="0" smtClean="0">
                <a:latin typeface="Book Antiqua" pitchFamily="18" charset="0"/>
                <a:ea typeface="ＭＳ Ｐゴシック" pitchFamily="34" charset="-128"/>
              </a:rPr>
              <a:t>5’                    3’</a:t>
            </a:r>
          </a:p>
          <a:p>
            <a:pPr marL="0" indent="0" algn="ctr">
              <a:buNone/>
            </a:pPr>
            <a:endParaRPr lang="en-US" sz="1000" dirty="0">
              <a:latin typeface="Book Antiqua" pitchFamily="18" charset="0"/>
              <a:ea typeface="ＭＳ Ｐゴシック" pitchFamily="34" charset="-128"/>
            </a:endParaRPr>
          </a:p>
          <a:p>
            <a:pPr marL="0" indent="0">
              <a:buNone/>
            </a:pPr>
            <a:r>
              <a:rPr lang="en-US" sz="2400" dirty="0" smtClean="0">
                <a:latin typeface="Book Antiqua" pitchFamily="18" charset="0"/>
                <a:ea typeface="ＭＳ Ｐゴシック" pitchFamily="34" charset="-128"/>
              </a:rPr>
              <a:t>For a nucleic acid that consists of the AGCTA sequence, you can write the following :</a:t>
            </a:r>
          </a:p>
          <a:p>
            <a:pPr marL="0" indent="0">
              <a:buNone/>
            </a:pPr>
            <a:r>
              <a:rPr lang="en-US" sz="2400" dirty="0" smtClean="0">
                <a:latin typeface="Book Antiqua" pitchFamily="18" charset="0"/>
                <a:ea typeface="ＭＳ Ｐゴシック" pitchFamily="34" charset="-128"/>
              </a:rPr>
              <a:t>P = phosphate group; OH = 3’ end</a:t>
            </a:r>
          </a:p>
          <a:p>
            <a:pPr lvl="1">
              <a:buFont typeface="Wingdings" pitchFamily="2" charset="2"/>
              <a:buChar char="§"/>
            </a:pPr>
            <a:r>
              <a:rPr lang="en-US" sz="2400" dirty="0" err="1" smtClean="0">
                <a:latin typeface="Book Antiqua" pitchFamily="18" charset="0"/>
                <a:ea typeface="ＭＳ Ｐゴシック" pitchFamily="34" charset="-128"/>
              </a:rPr>
              <a:t>pA</a:t>
            </a:r>
            <a:r>
              <a:rPr lang="en-US" sz="2400" dirty="0" smtClean="0">
                <a:latin typeface="Book Antiqua" pitchFamily="18" charset="0"/>
                <a:ea typeface="ＭＳ Ｐゴシック" pitchFamily="34" charset="-128"/>
              </a:rPr>
              <a:t>-G-C-T-A</a:t>
            </a:r>
            <a:r>
              <a:rPr lang="en-US" sz="2400" baseline="-25000" dirty="0" smtClean="0">
                <a:latin typeface="Book Antiqua" pitchFamily="18" charset="0"/>
                <a:ea typeface="ＭＳ Ｐゴシック" pitchFamily="34" charset="-128"/>
              </a:rPr>
              <a:t>OH</a:t>
            </a:r>
          </a:p>
          <a:p>
            <a:pPr lvl="1">
              <a:buFont typeface="Wingdings" pitchFamily="2" charset="2"/>
              <a:buChar char="§"/>
            </a:pPr>
            <a:r>
              <a:rPr lang="en-US" sz="2400" dirty="0" err="1" smtClean="0">
                <a:latin typeface="Book Antiqua" pitchFamily="18" charset="0"/>
                <a:ea typeface="ＭＳ Ｐゴシック" pitchFamily="34" charset="-128"/>
              </a:rPr>
              <a:t>pApGpCpTpA</a:t>
            </a:r>
            <a:endParaRPr lang="en-US" sz="2400" dirty="0" smtClean="0">
              <a:latin typeface="Book Antiqua" pitchFamily="18" charset="0"/>
              <a:ea typeface="ＭＳ Ｐゴシック" pitchFamily="34" charset="-128"/>
            </a:endParaRPr>
          </a:p>
          <a:p>
            <a:pPr lvl="1">
              <a:buFont typeface="Wingdings" pitchFamily="2" charset="2"/>
              <a:buChar char="§"/>
            </a:pPr>
            <a:r>
              <a:rPr lang="en-US" sz="2400" dirty="0" err="1" smtClean="0">
                <a:latin typeface="Book Antiqua" pitchFamily="18" charset="0"/>
                <a:ea typeface="ＭＳ Ｐゴシック" pitchFamily="34" charset="-128"/>
              </a:rPr>
              <a:t>pAGCTA</a:t>
            </a:r>
            <a:endParaRPr lang="en-US" sz="2400" dirty="0" smtClean="0">
              <a:latin typeface="Book Antiqua" pitchFamily="18" charset="0"/>
              <a:ea typeface="ＭＳ Ｐゴシック" pitchFamily="34" charset="-128"/>
            </a:endParaRPr>
          </a:p>
          <a:p>
            <a:pPr lvl="1">
              <a:buFont typeface="Wingdings" pitchFamily="2" charset="2"/>
              <a:buChar char="§"/>
            </a:pPr>
            <a:r>
              <a:rPr lang="en-US" sz="2400" dirty="0" smtClean="0">
                <a:latin typeface="Book Antiqua" pitchFamily="18" charset="0"/>
                <a:ea typeface="ＭＳ Ｐゴシック" pitchFamily="34" charset="-128"/>
              </a:rPr>
              <a:t>5’-AGCTA-3’</a:t>
            </a:r>
            <a:endParaRPr lang="en-US" sz="2400" dirty="0" smtClean="0">
              <a:latin typeface="Book Antiqua" pitchFamily="18" charset="0"/>
              <a:ea typeface="ＭＳ Ｐゴシック" pitchFamily="34" charset="-128"/>
            </a:endParaRPr>
          </a:p>
          <a:p>
            <a:pPr marL="457200" lvl="1" indent="0">
              <a:buNone/>
            </a:pPr>
            <a:endParaRPr lang="en-US" sz="2400" dirty="0" smtClean="0">
              <a:latin typeface="Book Antiqua" pitchFamily="18" charset="0"/>
              <a:ea typeface="ＭＳ Ｐゴシック" pitchFamily="34" charset="-128"/>
            </a:endParaRPr>
          </a:p>
          <a:p>
            <a:pPr marL="0" indent="0">
              <a:buNone/>
            </a:pPr>
            <a:endParaRPr lang="en-US" sz="2400" dirty="0">
              <a:latin typeface="Book Antiqua" pitchFamily="18" charset="0"/>
              <a:ea typeface="ＭＳ Ｐゴシック" pitchFamily="34" charset="-128"/>
            </a:endParaRPr>
          </a:p>
        </p:txBody>
      </p:sp>
      <p:cxnSp>
        <p:nvCxnSpPr>
          <p:cNvPr id="4" name="Straight Arrow Connector 3"/>
          <p:cNvCxnSpPr/>
          <p:nvPr/>
        </p:nvCxnSpPr>
        <p:spPr>
          <a:xfrm>
            <a:off x="3962400" y="2667000"/>
            <a:ext cx="1295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834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457200" y="2339975"/>
            <a:ext cx="81534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Secondary Level of Nucleic Acid</a:t>
            </a:r>
          </a:p>
          <a:p>
            <a:pPr algn="ctr">
              <a:tabLst>
                <a:tab pos="2060575" algn="l"/>
              </a:tabLst>
            </a:pPr>
            <a:r>
              <a:rPr lang="en-US" sz="3400" b="1" dirty="0" smtClean="0">
                <a:latin typeface="Book Antiqua" pitchFamily="18" charset="0"/>
              </a:rPr>
              <a:t>Structure (DNA)</a:t>
            </a:r>
          </a:p>
          <a:p>
            <a:pPr algn="ctr">
              <a:tabLst>
                <a:tab pos="2060575" algn="l"/>
              </a:tabLst>
            </a:pPr>
            <a:endParaRPr lang="en-US" sz="3400" dirty="0">
              <a:latin typeface="Book Antiqua" pitchFamily="18" charset="0"/>
            </a:endParaRPr>
          </a:p>
          <a:p>
            <a:pPr algn="ctr">
              <a:tabLst>
                <a:tab pos="2060575" algn="l"/>
              </a:tabLst>
            </a:pPr>
            <a:r>
              <a:rPr lang="en-US" sz="3400" dirty="0">
                <a:latin typeface="Book Antiqua" pitchFamily="18" charset="0"/>
              </a:rPr>
              <a:t> </a:t>
            </a:r>
          </a:p>
        </p:txBody>
      </p:sp>
      <p:sp>
        <p:nvSpPr>
          <p:cNvPr id="2053" name="Line 6"/>
          <p:cNvSpPr>
            <a:spLocks noChangeShapeType="1"/>
          </p:cNvSpPr>
          <p:nvPr/>
        </p:nvSpPr>
        <p:spPr bwMode="auto">
          <a:xfrm>
            <a:off x="609600" y="173037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48768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37</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21912020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1. Discovery of DNA Structure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38</a:t>
            </a:fld>
            <a:endParaRPr lang="en-US">
              <a:solidFill>
                <a:schemeClr val="tx1"/>
              </a:solidFill>
            </a:endParaRPr>
          </a:p>
        </p:txBody>
      </p:sp>
      <p:sp>
        <p:nvSpPr>
          <p:cNvPr id="3" name="TextBox 2"/>
          <p:cNvSpPr txBox="1"/>
          <p:nvPr/>
        </p:nvSpPr>
        <p:spPr>
          <a:xfrm>
            <a:off x="152400" y="1295400"/>
            <a:ext cx="8839200" cy="5459956"/>
          </a:xfrm>
          <a:prstGeom prst="rect">
            <a:avLst/>
          </a:prstGeom>
          <a:noFill/>
        </p:spPr>
        <p:txBody>
          <a:bodyPr wrap="square" rtlCol="0">
            <a:spAutoFit/>
          </a:bodyPr>
          <a:lstStyle/>
          <a:p>
            <a:pPr marL="520700" lvl="1" indent="-63500">
              <a:lnSpc>
                <a:spcPct val="90000"/>
              </a:lnSpc>
              <a:defRPr/>
            </a:pPr>
            <a:r>
              <a:rPr lang="en-US" sz="2400" dirty="0" smtClean="0">
                <a:latin typeface="Book Antiqua" pitchFamily="18" charset="0"/>
                <a:ea typeface="ＭＳ Ｐゴシック" pitchFamily="34" charset="-128"/>
              </a:rPr>
              <a:t>“</a:t>
            </a:r>
            <a:r>
              <a:rPr lang="en-US" sz="2400" i="1" dirty="0">
                <a:latin typeface="Book Antiqua" pitchFamily="18" charset="0"/>
                <a:ea typeface="ＭＳ Ｐゴシック" pitchFamily="34" charset="-128"/>
              </a:rPr>
              <a:t>This structure has novel features which are of considerable biological interest</a:t>
            </a:r>
            <a:r>
              <a:rPr lang="en-US" sz="2400" dirty="0">
                <a:latin typeface="Book Antiqua" pitchFamily="18" charset="0"/>
                <a:ea typeface="ＭＳ Ｐゴシック" pitchFamily="34" charset="-128"/>
              </a:rPr>
              <a:t>”</a:t>
            </a:r>
          </a:p>
          <a:p>
            <a:pPr lvl="2">
              <a:lnSpc>
                <a:spcPct val="90000"/>
              </a:lnSpc>
              <a:defRPr/>
            </a:pPr>
            <a:r>
              <a:rPr lang="en-US" sz="2400" dirty="0">
                <a:latin typeface="Book Antiqua" pitchFamily="18" charset="0"/>
                <a:ea typeface="ＭＳ Ｐゴシック" pitchFamily="34" charset="-128"/>
              </a:rPr>
              <a:t>―Watson and Crick, </a:t>
            </a:r>
            <a:r>
              <a:rPr lang="en-US" sz="2400" i="1" dirty="0">
                <a:latin typeface="Book Antiqua" pitchFamily="18" charset="0"/>
                <a:ea typeface="ＭＳ Ｐゴシック" pitchFamily="34" charset="-128"/>
              </a:rPr>
              <a:t>Nature,</a:t>
            </a:r>
            <a:r>
              <a:rPr lang="en-US" sz="2400" dirty="0">
                <a:latin typeface="Book Antiqua" pitchFamily="18" charset="0"/>
                <a:ea typeface="ＭＳ Ｐゴシック" pitchFamily="34" charset="-128"/>
              </a:rPr>
              <a:t> 1953</a:t>
            </a:r>
          </a:p>
          <a:p>
            <a:endParaRPr lang="en-US" sz="2400" dirty="0" smtClean="0">
              <a:latin typeface="Book Antiqua" pitchFamily="18" charset="0"/>
            </a:endParaRPr>
          </a:p>
          <a:p>
            <a:pPr marL="457200" indent="-457200">
              <a:buAutoNum type="alphaUcPeriod"/>
            </a:pPr>
            <a:endParaRPr lang="en-US" sz="2400" dirty="0">
              <a:latin typeface="Book Antiqua" pitchFamily="18" charset="0"/>
            </a:endParaRPr>
          </a:p>
          <a:p>
            <a:pPr marL="457200" indent="-457200">
              <a:buAutoNum type="alphaUcPeriod"/>
            </a:pPr>
            <a:r>
              <a:rPr lang="en-US" sz="2400" dirty="0" smtClean="0">
                <a:latin typeface="Book Antiqua" pitchFamily="18" charset="0"/>
              </a:rPr>
              <a:t>One of the most important discoveries in biology</a:t>
            </a:r>
          </a:p>
          <a:p>
            <a:pPr marL="457200" indent="-457200">
              <a:buAutoNum type="alphaUcPeriod"/>
            </a:pPr>
            <a:endParaRPr lang="en-US" sz="1000" dirty="0" smtClean="0">
              <a:latin typeface="Book Antiqua" pitchFamily="18" charset="0"/>
            </a:endParaRPr>
          </a:p>
          <a:p>
            <a:pPr marL="457200" indent="-457200">
              <a:buAutoNum type="alphaUcPeriod"/>
            </a:pPr>
            <a:r>
              <a:rPr lang="en-US" sz="2400" dirty="0" smtClean="0">
                <a:latin typeface="Book Antiqua" pitchFamily="18" charset="0"/>
              </a:rPr>
              <a:t>The pathway to discovery illustrates important factors about science</a:t>
            </a:r>
          </a:p>
          <a:p>
            <a:pPr marL="457200" indent="-457200">
              <a:buAutoNum type="alphaUcPeriod"/>
            </a:pPr>
            <a:endParaRPr lang="en-US" sz="10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Missteps in modeling</a:t>
            </a:r>
          </a:p>
          <a:p>
            <a:pPr marL="914400" lvl="1" indent="-457200">
              <a:buFont typeface="Wingdings" pitchFamily="2" charset="2"/>
              <a:buChar char="§"/>
            </a:pPr>
            <a:r>
              <a:rPr lang="en-US" sz="2400" dirty="0" smtClean="0">
                <a:latin typeface="Book Antiqua" pitchFamily="18" charset="0"/>
              </a:rPr>
              <a:t>Value of knowledge</a:t>
            </a:r>
          </a:p>
          <a:p>
            <a:pPr marL="914400" lvl="1" indent="-457200">
              <a:buFont typeface="Wingdings" pitchFamily="2" charset="2"/>
              <a:buChar char="§"/>
            </a:pPr>
            <a:r>
              <a:rPr lang="en-US" sz="2400" dirty="0" smtClean="0">
                <a:latin typeface="Book Antiqua" pitchFamily="18" charset="0"/>
              </a:rPr>
              <a:t>Value of collaboration</a:t>
            </a:r>
          </a:p>
          <a:p>
            <a:pPr marL="914400" lvl="1" indent="-457200">
              <a:buFont typeface="Wingdings" pitchFamily="2" charset="2"/>
              <a:buChar char="§"/>
            </a:pPr>
            <a:r>
              <a:rPr lang="en-US" sz="2400" dirty="0" smtClean="0">
                <a:latin typeface="Book Antiqua" pitchFamily="18" charset="0"/>
              </a:rPr>
              <a:t>Cost of sharing data too early</a:t>
            </a:r>
          </a:p>
          <a:p>
            <a:pPr marL="914400" lvl="1" indent="-457200">
              <a:buFont typeface="Wingdings" pitchFamily="2" charset="2"/>
              <a:buChar char="§"/>
            </a:pPr>
            <a:endParaRPr lang="en-US" sz="2400" dirty="0">
              <a:latin typeface="Book Antiqua" pitchFamily="18" charset="0"/>
            </a:endParaRPr>
          </a:p>
          <a:p>
            <a:endParaRPr lang="en-US" sz="2400" dirty="0">
              <a:latin typeface="Book Antiqua" pitchFamily="18" charset="0"/>
            </a:endParaRPr>
          </a:p>
        </p:txBody>
      </p:sp>
    </p:spTree>
    <p:extLst>
      <p:ext uri="{BB962C8B-B14F-4D97-AF65-F5344CB8AC3E}">
        <p14:creationId xmlns:p14="http://schemas.microsoft.com/office/powerpoint/2010/main" val="3509871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 Covalent Structure of DNA (1868-1935)</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39</a:t>
            </a:fld>
            <a:endParaRPr lang="en-US">
              <a:solidFill>
                <a:schemeClr val="tx1"/>
              </a:solidFill>
            </a:endParaRPr>
          </a:p>
        </p:txBody>
      </p:sp>
      <p:sp>
        <p:nvSpPr>
          <p:cNvPr id="7" name="AutoShape 2"/>
          <p:cNvSpPr>
            <a:spLocks noChangeArrowheads="1"/>
          </p:cNvSpPr>
          <p:nvPr/>
        </p:nvSpPr>
        <p:spPr bwMode="auto">
          <a:xfrm flipH="1">
            <a:off x="1524000" y="990600"/>
            <a:ext cx="3200400" cy="2895600"/>
          </a:xfrm>
          <a:prstGeom prst="parallelogram">
            <a:avLst>
              <a:gd name="adj" fmla="val 27632"/>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8" name="AutoShape 3"/>
          <p:cNvSpPr>
            <a:spLocks noChangeArrowheads="1"/>
          </p:cNvSpPr>
          <p:nvPr/>
        </p:nvSpPr>
        <p:spPr bwMode="auto">
          <a:xfrm flipH="1">
            <a:off x="2362200" y="3962400"/>
            <a:ext cx="3200400" cy="2895600"/>
          </a:xfrm>
          <a:prstGeom prst="parallelogram">
            <a:avLst>
              <a:gd name="adj" fmla="val 27632"/>
            </a:avLst>
          </a:prstGeom>
          <a:solidFill>
            <a:schemeClr val="accent1">
              <a:alpha val="50195"/>
            </a:schemeClr>
          </a:solidFill>
          <a:ln w="9525">
            <a:solidFill>
              <a:schemeClr val="tx1"/>
            </a:solidFill>
            <a:miter lim="800000"/>
            <a:headEnd/>
            <a:tailEnd/>
          </a:ln>
        </p:spPr>
        <p:txBody>
          <a:bodyPr wrap="none" anchor="ctr"/>
          <a:lstStyle/>
          <a:p>
            <a:endParaRPr lang="en-US"/>
          </a:p>
        </p:txBody>
      </p:sp>
      <p:sp>
        <p:nvSpPr>
          <p:cNvPr id="9" name="Rectangle 5"/>
          <p:cNvSpPr txBox="1">
            <a:spLocks noChangeArrowheads="1"/>
          </p:cNvSpPr>
          <p:nvPr/>
        </p:nvSpPr>
        <p:spPr>
          <a:xfrm>
            <a:off x="5029200" y="1447800"/>
            <a:ext cx="39624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pPr>
            <a:r>
              <a:rPr lang="en-US" sz="2200" dirty="0" smtClean="0">
                <a:latin typeface="Book Antiqua" pitchFamily="18" charset="0"/>
                <a:ea typeface="ＭＳ Ｐゴシック" pitchFamily="34" charset="-128"/>
              </a:rPr>
              <a:t>Friedrich </a:t>
            </a:r>
            <a:r>
              <a:rPr lang="en-US" sz="2200" dirty="0" err="1" smtClean="0">
                <a:latin typeface="Book Antiqua" pitchFamily="18" charset="0"/>
                <a:ea typeface="ＭＳ Ｐゴシック" pitchFamily="34" charset="-128"/>
              </a:rPr>
              <a:t>Miescher</a:t>
            </a:r>
            <a:r>
              <a:rPr lang="en-US" sz="2200" dirty="0" smtClean="0">
                <a:latin typeface="Book Antiqua" pitchFamily="18" charset="0"/>
                <a:ea typeface="ＭＳ Ｐゴシック" pitchFamily="34" charset="-128"/>
              </a:rPr>
              <a:t> (1868) isolates “</a:t>
            </a:r>
            <a:r>
              <a:rPr lang="en-US" sz="2200" dirty="0" err="1" smtClean="0">
                <a:latin typeface="Book Antiqua" pitchFamily="18" charset="0"/>
                <a:ea typeface="ＭＳ Ｐゴシック" pitchFamily="34" charset="-128"/>
              </a:rPr>
              <a:t>nuclein</a:t>
            </a:r>
            <a:r>
              <a:rPr lang="en-US" sz="2200" dirty="0" smtClean="0">
                <a:latin typeface="Book Antiqua" pitchFamily="18" charset="0"/>
                <a:ea typeface="ＭＳ Ｐゴシック" pitchFamily="34" charset="-128"/>
              </a:rPr>
              <a:t>” from cell nuclei</a:t>
            </a:r>
          </a:p>
          <a:p>
            <a:pPr>
              <a:buFont typeface="Wingdings" pitchFamily="2" charset="2"/>
              <a:buChar char="§"/>
            </a:pPr>
            <a:endParaRPr lang="en-US" sz="2200" dirty="0" smtClean="0">
              <a:latin typeface="Book Antiqua" pitchFamily="18" charset="0"/>
              <a:ea typeface="ＭＳ Ｐゴシック" pitchFamily="34" charset="-128"/>
            </a:endParaRPr>
          </a:p>
          <a:p>
            <a:pPr>
              <a:buFont typeface="Wingdings" pitchFamily="2" charset="2"/>
              <a:buChar char="§"/>
            </a:pPr>
            <a:r>
              <a:rPr lang="en-US" sz="2200" dirty="0" smtClean="0">
                <a:latin typeface="Book Antiqua" pitchFamily="18" charset="0"/>
                <a:ea typeface="ＭＳ Ｐゴシック" pitchFamily="34" charset="-128"/>
              </a:rPr>
              <a:t>Hydrolysis of </a:t>
            </a:r>
            <a:r>
              <a:rPr lang="en-US" sz="2200" dirty="0" err="1" smtClean="0">
                <a:latin typeface="Book Antiqua" pitchFamily="18" charset="0"/>
                <a:ea typeface="ＭＳ Ｐゴシック" pitchFamily="34" charset="-128"/>
              </a:rPr>
              <a:t>nuclein</a:t>
            </a:r>
            <a:endParaRPr lang="en-US" sz="2200" dirty="0" smtClean="0">
              <a:latin typeface="Book Antiqua" pitchFamily="18" charset="0"/>
              <a:ea typeface="ＭＳ Ｐゴシック" pitchFamily="34" charset="-128"/>
            </a:endParaRPr>
          </a:p>
          <a:p>
            <a:pPr marL="457200" lvl="1" indent="0">
              <a:buNone/>
            </a:pPr>
            <a:r>
              <a:rPr lang="en-US" sz="2200" dirty="0" smtClean="0">
                <a:latin typeface="Book Antiqua" pitchFamily="18" charset="0"/>
                <a:ea typeface="ＭＳ Ｐゴシック" pitchFamily="34" charset="-128"/>
              </a:rPr>
              <a:t>- phosphate</a:t>
            </a:r>
            <a:endParaRPr lang="en-US" sz="2200" dirty="0" smtClean="0">
              <a:latin typeface="Book Antiqua" pitchFamily="18" charset="0"/>
              <a:ea typeface="ＭＳ Ｐゴシック" pitchFamily="34" charset="-128"/>
            </a:endParaRPr>
          </a:p>
          <a:p>
            <a:pPr marL="457200" lvl="1" indent="0">
              <a:buNone/>
            </a:pPr>
            <a:r>
              <a:rPr lang="en-US" sz="2200" dirty="0" smtClean="0">
                <a:latin typeface="Book Antiqua" pitchFamily="18" charset="0"/>
                <a:ea typeface="ＭＳ Ｐゴシック" pitchFamily="34" charset="-128"/>
              </a:rPr>
              <a:t>- pentose</a:t>
            </a:r>
            <a:endParaRPr lang="en-US" sz="2200" dirty="0" smtClean="0">
              <a:latin typeface="Book Antiqua" pitchFamily="18" charset="0"/>
              <a:ea typeface="ＭＳ Ｐゴシック" pitchFamily="34" charset="-128"/>
            </a:endParaRPr>
          </a:p>
          <a:p>
            <a:pPr marL="457200" lvl="1" indent="0">
              <a:buNone/>
            </a:pPr>
            <a:r>
              <a:rPr lang="en-US" sz="2200" dirty="0" smtClean="0">
                <a:latin typeface="Book Antiqua" pitchFamily="18" charset="0"/>
                <a:ea typeface="ＭＳ Ｐゴシック" pitchFamily="34" charset="-128"/>
              </a:rPr>
              <a:t>- and </a:t>
            </a:r>
            <a:r>
              <a:rPr lang="en-US" sz="2200" dirty="0" smtClean="0">
                <a:latin typeface="Book Antiqua" pitchFamily="18" charset="0"/>
                <a:ea typeface="ＭＳ Ｐゴシック" pitchFamily="34" charset="-128"/>
              </a:rPr>
              <a:t>a </a:t>
            </a:r>
            <a:r>
              <a:rPr lang="en-US" sz="2200" dirty="0" err="1" smtClean="0">
                <a:latin typeface="Book Antiqua" pitchFamily="18" charset="0"/>
                <a:ea typeface="ＭＳ Ｐゴシック" pitchFamily="34" charset="-128"/>
              </a:rPr>
              <a:t>nucleobase</a:t>
            </a:r>
            <a:endParaRPr lang="en-US" sz="2200" dirty="0" smtClean="0">
              <a:latin typeface="Book Antiqua" pitchFamily="18" charset="0"/>
              <a:ea typeface="ＭＳ Ｐゴシック" pitchFamily="34" charset="-128"/>
            </a:endParaRPr>
          </a:p>
          <a:p>
            <a:pPr lvl="1">
              <a:buFont typeface="Wingdings" pitchFamily="2" charset="2"/>
              <a:buChar char="§"/>
            </a:pPr>
            <a:endParaRPr lang="en-US" sz="2200" dirty="0" smtClean="0">
              <a:latin typeface="Book Antiqua" pitchFamily="18" charset="0"/>
              <a:ea typeface="ＭＳ Ｐゴシック" pitchFamily="34" charset="-128"/>
            </a:endParaRPr>
          </a:p>
          <a:p>
            <a:pPr>
              <a:buFont typeface="Wingdings" pitchFamily="2" charset="2"/>
              <a:buChar char="§"/>
            </a:pPr>
            <a:r>
              <a:rPr lang="en-US" sz="2200" dirty="0" smtClean="0">
                <a:latin typeface="Book Antiqua" pitchFamily="18" charset="0"/>
                <a:ea typeface="ＭＳ Ｐゴシック" pitchFamily="34" charset="-128"/>
              </a:rPr>
              <a:t>Chemical analysis</a:t>
            </a:r>
          </a:p>
          <a:p>
            <a:pPr marL="457200" lvl="1" indent="0">
              <a:buNone/>
            </a:pPr>
            <a:r>
              <a:rPr lang="en-US" sz="2200" dirty="0" smtClean="0">
                <a:latin typeface="Book Antiqua" pitchFamily="18" charset="0"/>
                <a:ea typeface="ＭＳ Ｐゴシック" pitchFamily="34" charset="-128"/>
              </a:rPr>
              <a:t>- </a:t>
            </a:r>
            <a:r>
              <a:rPr lang="en-US" sz="2200" dirty="0" err="1" smtClean="0">
                <a:latin typeface="Book Antiqua" pitchFamily="18" charset="0"/>
                <a:ea typeface="ＭＳ Ｐゴシック" pitchFamily="34" charset="-128"/>
              </a:rPr>
              <a:t>phosphodiester</a:t>
            </a:r>
            <a:r>
              <a:rPr lang="en-US" sz="2200" dirty="0" smtClean="0">
                <a:latin typeface="Book Antiqua" pitchFamily="18" charset="0"/>
                <a:ea typeface="ＭＳ Ｐゴシック" pitchFamily="34" charset="-128"/>
              </a:rPr>
              <a:t> </a:t>
            </a:r>
            <a:r>
              <a:rPr lang="en-US" sz="2200" dirty="0" smtClean="0">
                <a:latin typeface="Book Antiqua" pitchFamily="18" charset="0"/>
                <a:ea typeface="ＭＳ Ｐゴシック" pitchFamily="34" charset="-128"/>
              </a:rPr>
              <a:t>linkages</a:t>
            </a:r>
          </a:p>
          <a:p>
            <a:pPr marL="457200" lvl="1" indent="0">
              <a:buNone/>
            </a:pPr>
            <a:r>
              <a:rPr lang="en-US" sz="2200" dirty="0" smtClean="0">
                <a:latin typeface="Book Antiqua" pitchFamily="18" charset="0"/>
                <a:ea typeface="ＭＳ Ｐゴシック" pitchFamily="34" charset="-128"/>
              </a:rPr>
              <a:t>- pentose </a:t>
            </a:r>
            <a:r>
              <a:rPr lang="en-US" sz="2200" dirty="0" smtClean="0">
                <a:latin typeface="Book Antiqua" pitchFamily="18" charset="0"/>
                <a:ea typeface="ＭＳ Ｐゴシック" pitchFamily="34" charset="-128"/>
              </a:rPr>
              <a:t>is </a:t>
            </a:r>
            <a:r>
              <a:rPr lang="en-US" sz="2200" dirty="0" err="1" smtClean="0">
                <a:latin typeface="Book Antiqua" pitchFamily="18" charset="0"/>
                <a:ea typeface="ＭＳ Ｐゴシック" pitchFamily="34" charset="-128"/>
              </a:rPr>
              <a:t>ribofuranoside</a:t>
            </a:r>
            <a:endParaRPr lang="en-US" sz="2200" dirty="0" smtClean="0">
              <a:latin typeface="Book Antiqua" pitchFamily="18" charset="0"/>
              <a:ea typeface="ＭＳ Ｐゴシック" pitchFamily="34" charset="-128"/>
            </a:endParaRPr>
          </a:p>
        </p:txBody>
      </p:sp>
      <p:graphicFrame>
        <p:nvGraphicFramePr>
          <p:cNvPr id="10" name="Object 2"/>
          <p:cNvGraphicFramePr>
            <a:graphicFrameLocks noChangeAspect="1"/>
          </p:cNvGraphicFramePr>
          <p:nvPr>
            <p:extLst>
              <p:ext uri="{D42A27DB-BD31-4B8C-83A1-F6EECF244321}">
                <p14:modId xmlns:p14="http://schemas.microsoft.com/office/powerpoint/2010/main" val="4170023009"/>
              </p:ext>
            </p:extLst>
          </p:nvPr>
        </p:nvGraphicFramePr>
        <p:xfrm>
          <a:off x="2743200" y="4114800"/>
          <a:ext cx="2636838" cy="2743200"/>
        </p:xfrm>
        <a:graphic>
          <a:graphicData uri="http://schemas.openxmlformats.org/presentationml/2006/ole">
            <mc:AlternateContent xmlns:mc="http://schemas.openxmlformats.org/markup-compatibility/2006">
              <mc:Choice xmlns:v="urn:schemas-microsoft-com:vml" Requires="v">
                <p:oleObj spid="_x0000_s39976" name="ISIS/Draw Sketch" r:id="rId4" imgW="3516434" imgH="3660144" progId="ISISServer">
                  <p:embed/>
                </p:oleObj>
              </mc:Choice>
              <mc:Fallback>
                <p:oleObj name="ISIS/Draw Sketch" r:id="rId4" imgW="3516434" imgH="3660144" progId="ISISServe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114800"/>
                        <a:ext cx="263683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7"/>
          <p:cNvSpPr txBox="1">
            <a:spLocks noChangeArrowheads="1"/>
          </p:cNvSpPr>
          <p:nvPr/>
        </p:nvSpPr>
        <p:spPr bwMode="auto">
          <a:xfrm>
            <a:off x="-107604" y="2895600"/>
            <a:ext cx="23936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charset="0"/>
                <a:ea typeface="ＭＳ Ｐゴシック" pitchFamily="34" charset="-128"/>
              </a:defRPr>
            </a:lvl1pPr>
            <a:lvl2pPr marL="742950" indent="-285750">
              <a:defRPr sz="1600">
                <a:solidFill>
                  <a:schemeClr val="tx1"/>
                </a:solidFill>
                <a:latin typeface="Times" charset="0"/>
                <a:ea typeface="ＭＳ Ｐゴシック" pitchFamily="34" charset="-128"/>
              </a:defRPr>
            </a:lvl2pPr>
            <a:lvl3pPr marL="1143000" indent="-228600">
              <a:defRPr sz="1600">
                <a:solidFill>
                  <a:schemeClr val="tx1"/>
                </a:solidFill>
                <a:latin typeface="Times" charset="0"/>
                <a:ea typeface="ＭＳ Ｐゴシック" pitchFamily="34" charset="-128"/>
              </a:defRPr>
            </a:lvl3pPr>
            <a:lvl4pPr marL="1600200" indent="-228600">
              <a:defRPr sz="1600">
                <a:solidFill>
                  <a:schemeClr val="tx1"/>
                </a:solidFill>
                <a:latin typeface="Times" charset="0"/>
                <a:ea typeface="ＭＳ Ｐゴシック" pitchFamily="34" charset="-128"/>
              </a:defRPr>
            </a:lvl4pPr>
            <a:lvl5pPr marL="2057400" indent="-228600">
              <a:defRPr sz="16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Times" charset="0"/>
                <a:ea typeface="ＭＳ Ｐゴシック" pitchFamily="34" charset="-128"/>
              </a:defRPr>
            </a:lvl9pPr>
          </a:lstStyle>
          <a:p>
            <a:pPr algn="ctr"/>
            <a:r>
              <a:rPr lang="en-US" sz="2000" dirty="0">
                <a:latin typeface="Book Antiqua" pitchFamily="18" charset="0"/>
              </a:rPr>
              <a:t>Structure of DNA: </a:t>
            </a:r>
          </a:p>
          <a:p>
            <a:pPr algn="ctr"/>
            <a:r>
              <a:rPr lang="en-US" sz="2000" dirty="0">
                <a:solidFill>
                  <a:srgbClr val="0F0FFF"/>
                </a:solidFill>
                <a:latin typeface="Book Antiqua" pitchFamily="18" charset="0"/>
              </a:rPr>
              <a:t>1929</a:t>
            </a:r>
          </a:p>
          <a:p>
            <a:pPr algn="ctr"/>
            <a:r>
              <a:rPr lang="en-US" sz="2000" dirty="0">
                <a:latin typeface="Book Antiqua" pitchFamily="18" charset="0"/>
              </a:rPr>
              <a:t>(</a:t>
            </a:r>
            <a:r>
              <a:rPr lang="en-US" sz="2000" dirty="0" err="1">
                <a:latin typeface="Book Antiqua" pitchFamily="18" charset="0"/>
              </a:rPr>
              <a:t>Levene</a:t>
            </a:r>
            <a:r>
              <a:rPr lang="en-US" sz="2000" dirty="0">
                <a:latin typeface="Book Antiqua" pitchFamily="18" charset="0"/>
              </a:rPr>
              <a:t> &amp; London)</a:t>
            </a:r>
            <a:endParaRPr lang="en-US" sz="2000" dirty="0">
              <a:solidFill>
                <a:srgbClr val="0F0FFF"/>
              </a:solidFill>
              <a:latin typeface="Book Antiqua" pitchFamily="18" charset="0"/>
            </a:endParaRPr>
          </a:p>
        </p:txBody>
      </p:sp>
      <p:sp>
        <p:nvSpPr>
          <p:cNvPr id="12" name="Text Box 8"/>
          <p:cNvSpPr txBox="1">
            <a:spLocks noChangeArrowheads="1"/>
          </p:cNvSpPr>
          <p:nvPr/>
        </p:nvSpPr>
        <p:spPr bwMode="auto">
          <a:xfrm>
            <a:off x="265583" y="5638800"/>
            <a:ext cx="249619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charset="0"/>
                <a:ea typeface="ＭＳ Ｐゴシック" pitchFamily="34" charset="-128"/>
              </a:defRPr>
            </a:lvl1pPr>
            <a:lvl2pPr marL="742950" indent="-285750">
              <a:defRPr sz="1600">
                <a:solidFill>
                  <a:schemeClr val="tx1"/>
                </a:solidFill>
                <a:latin typeface="Times" charset="0"/>
                <a:ea typeface="ＭＳ Ｐゴシック" pitchFamily="34" charset="-128"/>
              </a:defRPr>
            </a:lvl2pPr>
            <a:lvl3pPr marL="1143000" indent="-228600">
              <a:defRPr sz="1600">
                <a:solidFill>
                  <a:schemeClr val="tx1"/>
                </a:solidFill>
                <a:latin typeface="Times" charset="0"/>
                <a:ea typeface="ＭＳ Ｐゴシック" pitchFamily="34" charset="-128"/>
              </a:defRPr>
            </a:lvl3pPr>
            <a:lvl4pPr marL="1600200" indent="-228600">
              <a:defRPr sz="1600">
                <a:solidFill>
                  <a:schemeClr val="tx1"/>
                </a:solidFill>
                <a:latin typeface="Times" charset="0"/>
                <a:ea typeface="ＭＳ Ｐゴシック" pitchFamily="34" charset="-128"/>
              </a:defRPr>
            </a:lvl4pPr>
            <a:lvl5pPr marL="2057400" indent="-228600">
              <a:defRPr sz="16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Times" charset="0"/>
                <a:ea typeface="ＭＳ Ｐゴシック" pitchFamily="34" charset="-128"/>
              </a:defRPr>
            </a:lvl9pPr>
          </a:lstStyle>
          <a:p>
            <a:pPr algn="ctr"/>
            <a:r>
              <a:rPr lang="en-US" sz="2200" dirty="0">
                <a:latin typeface="Book Antiqua" pitchFamily="18" charset="0"/>
              </a:rPr>
              <a:t>Structure of DNA:</a:t>
            </a:r>
          </a:p>
          <a:p>
            <a:pPr algn="ctr"/>
            <a:r>
              <a:rPr lang="en-US" sz="2200" dirty="0">
                <a:solidFill>
                  <a:srgbClr val="0F0FFF"/>
                </a:solidFill>
                <a:latin typeface="Book Antiqua" pitchFamily="18" charset="0"/>
              </a:rPr>
              <a:t>1935</a:t>
            </a:r>
          </a:p>
          <a:p>
            <a:pPr algn="ctr"/>
            <a:r>
              <a:rPr lang="en-US" sz="2200" dirty="0">
                <a:latin typeface="Book Antiqua" pitchFamily="18" charset="0"/>
              </a:rPr>
              <a:t>(</a:t>
            </a:r>
            <a:r>
              <a:rPr lang="en-US" sz="2200" dirty="0" err="1">
                <a:latin typeface="Book Antiqua" pitchFamily="18" charset="0"/>
              </a:rPr>
              <a:t>Levene</a:t>
            </a:r>
            <a:r>
              <a:rPr lang="en-US" sz="2200" dirty="0">
                <a:latin typeface="Book Antiqua" pitchFamily="18" charset="0"/>
              </a:rPr>
              <a:t> &amp; </a:t>
            </a:r>
            <a:r>
              <a:rPr lang="en-US" sz="2200" dirty="0" err="1">
                <a:latin typeface="Book Antiqua" pitchFamily="18" charset="0"/>
              </a:rPr>
              <a:t>Tipson</a:t>
            </a:r>
            <a:r>
              <a:rPr lang="en-US" sz="2200" dirty="0">
                <a:latin typeface="Book Antiqua" pitchFamily="18" charset="0"/>
              </a:rPr>
              <a:t>)</a:t>
            </a:r>
          </a:p>
        </p:txBody>
      </p:sp>
      <p:graphicFrame>
        <p:nvGraphicFramePr>
          <p:cNvPr id="13" name="Object 3"/>
          <p:cNvGraphicFramePr>
            <a:graphicFrameLocks noChangeAspect="1"/>
          </p:cNvGraphicFramePr>
          <p:nvPr>
            <p:extLst>
              <p:ext uri="{D42A27DB-BD31-4B8C-83A1-F6EECF244321}">
                <p14:modId xmlns:p14="http://schemas.microsoft.com/office/powerpoint/2010/main" val="2491840453"/>
              </p:ext>
            </p:extLst>
          </p:nvPr>
        </p:nvGraphicFramePr>
        <p:xfrm>
          <a:off x="2133600" y="1219200"/>
          <a:ext cx="1835150" cy="2514600"/>
        </p:xfrm>
        <a:graphic>
          <a:graphicData uri="http://schemas.openxmlformats.org/presentationml/2006/ole">
            <mc:AlternateContent xmlns:mc="http://schemas.openxmlformats.org/markup-compatibility/2006">
              <mc:Choice xmlns:v="urn:schemas-microsoft-com:vml" Requires="v">
                <p:oleObj spid="_x0000_s39977" name="ISIS/Draw Sketch" r:id="rId6" imgW="2081530" imgH="2862580" progId="ISISServer">
                  <p:embed/>
                </p:oleObj>
              </mc:Choice>
              <mc:Fallback>
                <p:oleObj name="ISIS/Draw Sketch" r:id="rId6" imgW="2081530" imgH="2862580" progId="ISISServer">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1219200"/>
                        <a:ext cx="183515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82461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1</a:t>
            </a:r>
            <a:r>
              <a:rPr lang="en-US" sz="2800" dirty="0" smtClean="0">
                <a:latin typeface="Book Antiqua" pitchFamily="18" charset="0"/>
              </a:rPr>
              <a:t>. Nucleotides- General Function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a:t>
            </a:fld>
            <a:endParaRPr lang="en-US">
              <a:solidFill>
                <a:schemeClr val="tx1"/>
              </a:solidFill>
            </a:endParaRPr>
          </a:p>
        </p:txBody>
      </p:sp>
      <p:sp>
        <p:nvSpPr>
          <p:cNvPr id="7" name="Rectangle 4"/>
          <p:cNvSpPr txBox="1">
            <a:spLocks noChangeArrowheads="1"/>
          </p:cNvSpPr>
          <p:nvPr/>
        </p:nvSpPr>
        <p:spPr>
          <a:xfrm>
            <a:off x="381000" y="10668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Book Antiqua" pitchFamily="18" charset="0"/>
                <a:ea typeface="ＭＳ Ｐゴシック" pitchFamily="34" charset="-128"/>
              </a:rPr>
              <a:t>Participate in:</a:t>
            </a:r>
            <a:endParaRPr lang="en-US" sz="2400" dirty="0">
              <a:latin typeface="Book Antiqua" pitchFamily="18" charset="0"/>
              <a:ea typeface="ＭＳ Ｐゴシック" pitchFamily="34" charset="-128"/>
            </a:endParaRPr>
          </a:p>
          <a:p>
            <a:pPr marL="457200" indent="-457200">
              <a:buAutoNum type="alphaUcPeriod"/>
            </a:pPr>
            <a:r>
              <a:rPr lang="en-US" sz="2400" dirty="0" smtClean="0">
                <a:latin typeface="Book Antiqua" pitchFamily="18" charset="0"/>
                <a:ea typeface="ＭＳ Ｐゴシック" pitchFamily="34" charset="-128"/>
              </a:rPr>
              <a:t>Energy exchange processes in metabolism (ATP)</a:t>
            </a:r>
          </a:p>
          <a:p>
            <a:pPr marL="457200" indent="-457200">
              <a:buAutoNum type="alphaUcPeriod"/>
            </a:pPr>
            <a:endParaRPr lang="en-US" sz="1000" dirty="0" smtClean="0">
              <a:latin typeface="Book Antiqua" pitchFamily="18" charset="0"/>
              <a:ea typeface="ＭＳ Ｐゴシック" pitchFamily="34" charset="-128"/>
            </a:endParaRPr>
          </a:p>
          <a:p>
            <a:pPr marL="457200" indent="-457200">
              <a:buAutoNum type="alphaUcPeriod"/>
            </a:pPr>
            <a:r>
              <a:rPr lang="en-US" sz="2400" dirty="0" smtClean="0">
                <a:latin typeface="Book Antiqua" pitchFamily="18" charset="0"/>
                <a:ea typeface="ＭＳ Ｐゴシック" pitchFamily="34" charset="-128"/>
              </a:rPr>
              <a:t>Metabolic intermediates</a:t>
            </a:r>
          </a:p>
          <a:p>
            <a:pPr marL="457200" indent="-457200">
              <a:buAutoNum type="alphaUcPeriod"/>
            </a:pPr>
            <a:endParaRPr lang="en-US" sz="1000" dirty="0" smtClean="0">
              <a:latin typeface="Book Antiqua" pitchFamily="18" charset="0"/>
              <a:ea typeface="ＭＳ Ｐゴシック" pitchFamily="34" charset="-128"/>
            </a:endParaRPr>
          </a:p>
          <a:p>
            <a:pPr marL="457200" indent="-457200">
              <a:buAutoNum type="alphaUcPeriod"/>
            </a:pPr>
            <a:r>
              <a:rPr lang="en-US" sz="2400" dirty="0" smtClean="0">
                <a:latin typeface="Book Antiqua" pitchFamily="18" charset="0"/>
                <a:ea typeface="ＭＳ Ｐゴシック" pitchFamily="34" charset="-128"/>
              </a:rPr>
              <a:t>Cellular response to extracellular stimuli and intracellular signal transduction (</a:t>
            </a:r>
            <a:r>
              <a:rPr lang="en-US" sz="2400" dirty="0" err="1" smtClean="0">
                <a:latin typeface="Book Antiqua" pitchFamily="18" charset="0"/>
                <a:ea typeface="ＭＳ Ｐゴシック" pitchFamily="34" charset="-128"/>
              </a:rPr>
              <a:t>cAMP</a:t>
            </a:r>
            <a:r>
              <a:rPr lang="en-US" sz="2400" dirty="0" smtClean="0">
                <a:latin typeface="Book Antiqua" pitchFamily="18" charset="0"/>
                <a:ea typeface="ＭＳ Ｐゴシック" pitchFamily="34" charset="-128"/>
              </a:rPr>
              <a:t>)</a:t>
            </a:r>
          </a:p>
          <a:p>
            <a:pPr marL="457200" indent="-457200">
              <a:buAutoNum type="alphaUcPeriod"/>
            </a:pPr>
            <a:endParaRPr lang="en-US" sz="1000" dirty="0" smtClean="0">
              <a:latin typeface="Book Antiqua" pitchFamily="18" charset="0"/>
              <a:ea typeface="ＭＳ Ｐゴシック" pitchFamily="34" charset="-128"/>
            </a:endParaRPr>
          </a:p>
          <a:p>
            <a:pPr marL="457200" indent="-457200">
              <a:buAutoNum type="alphaUcPeriod"/>
            </a:pPr>
            <a:r>
              <a:rPr lang="en-US" sz="2400" dirty="0" smtClean="0">
                <a:latin typeface="Book Antiqua" pitchFamily="18" charset="0"/>
                <a:ea typeface="ＭＳ Ｐゴシック" pitchFamily="34" charset="-128"/>
              </a:rPr>
              <a:t>Structural components of enzyme and enzyme cofactors (NAD</a:t>
            </a:r>
            <a:r>
              <a:rPr lang="en-US" sz="2400" baseline="30000" dirty="0" smtClean="0">
                <a:latin typeface="Book Antiqua" pitchFamily="18" charset="0"/>
                <a:ea typeface="ＭＳ Ｐゴシック" pitchFamily="34" charset="-128"/>
              </a:rPr>
              <a:t>+</a:t>
            </a:r>
            <a:r>
              <a:rPr lang="en-US" sz="2400" dirty="0" smtClean="0">
                <a:latin typeface="Book Antiqua" pitchFamily="18" charset="0"/>
                <a:ea typeface="ＭＳ Ｐゴシック" pitchFamily="34" charset="-128"/>
              </a:rPr>
              <a:t>)</a:t>
            </a:r>
          </a:p>
          <a:p>
            <a:pPr marL="457200" indent="-457200">
              <a:buAutoNum type="alphaUcPeriod"/>
            </a:pPr>
            <a:endParaRPr lang="en-US" sz="1000" dirty="0" smtClean="0">
              <a:latin typeface="Book Antiqua" pitchFamily="18" charset="0"/>
              <a:ea typeface="ＭＳ Ｐゴシック" pitchFamily="34" charset="-128"/>
            </a:endParaRPr>
          </a:p>
          <a:p>
            <a:pPr marL="457200" indent="-457200">
              <a:buAutoNum type="alphaUcPeriod"/>
            </a:pPr>
            <a:r>
              <a:rPr lang="en-US" sz="2400" dirty="0" smtClean="0">
                <a:latin typeface="Book Antiqua" pitchFamily="18" charset="0"/>
                <a:ea typeface="ＭＳ Ｐゴシック" pitchFamily="34" charset="-128"/>
              </a:rPr>
              <a:t>The constituents of nucleic acids, the molecular repositories of genetic information</a:t>
            </a:r>
          </a:p>
          <a:p>
            <a:pPr marL="0" indent="0">
              <a:buNone/>
            </a:pPr>
            <a:r>
              <a:rPr lang="en-US" sz="2400" dirty="0">
                <a:latin typeface="Book Antiqua" pitchFamily="18" charset="0"/>
                <a:ea typeface="ＭＳ Ｐゴシック" pitchFamily="34" charset="-128"/>
              </a:rPr>
              <a:t> </a:t>
            </a:r>
            <a:r>
              <a:rPr lang="en-US" sz="2400" dirty="0" smtClean="0">
                <a:latin typeface="Book Antiqua" pitchFamily="18" charset="0"/>
                <a:ea typeface="ＭＳ Ｐゴシック" pitchFamily="34" charset="-128"/>
              </a:rPr>
              <a:t>     I. Deoxyribonucleic acid (DNA)</a:t>
            </a:r>
          </a:p>
          <a:p>
            <a:pPr marL="0" indent="0">
              <a:buNone/>
            </a:pPr>
            <a:r>
              <a:rPr lang="en-US" sz="2400" dirty="0">
                <a:latin typeface="Book Antiqua" pitchFamily="18" charset="0"/>
                <a:ea typeface="ＭＳ Ｐゴシック" pitchFamily="34" charset="-128"/>
              </a:rPr>
              <a:t> </a:t>
            </a:r>
            <a:r>
              <a:rPr lang="en-US" sz="2400" dirty="0" smtClean="0">
                <a:latin typeface="Book Antiqua" pitchFamily="18" charset="0"/>
                <a:ea typeface="ＭＳ Ｐゴシック" pitchFamily="34" charset="-128"/>
              </a:rPr>
              <a:t>     II. Ribonucleic acid (RNA)  </a:t>
            </a:r>
            <a:endParaRPr lang="en-US" sz="2400" dirty="0">
              <a:latin typeface="Book Antiqua" pitchFamily="18" charset="0"/>
              <a:ea typeface="ＭＳ Ｐゴシック" pitchFamily="34" charset="-128"/>
            </a:endParaRPr>
          </a:p>
        </p:txBody>
      </p:sp>
    </p:spTree>
    <p:extLst>
      <p:ext uri="{BB962C8B-B14F-4D97-AF65-F5344CB8AC3E}">
        <p14:creationId xmlns:p14="http://schemas.microsoft.com/office/powerpoint/2010/main" val="26113923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3</a:t>
            </a:r>
            <a:r>
              <a:rPr lang="en-US" sz="2800" dirty="0" smtClean="0">
                <a:latin typeface="Book Antiqua" pitchFamily="18" charset="0"/>
              </a:rPr>
              <a:t>. DNA Molecules have Distinctive Base </a:t>
            </a:r>
            <a:br>
              <a:rPr lang="en-US" sz="2800" dirty="0" smtClean="0">
                <a:latin typeface="Book Antiqua" pitchFamily="18" charset="0"/>
              </a:rPr>
            </a:br>
            <a:r>
              <a:rPr lang="en-US" sz="2800" dirty="0" smtClean="0">
                <a:latin typeface="Book Antiqua" pitchFamily="18" charset="0"/>
              </a:rPr>
              <a:t>    Compositions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40</a:t>
            </a:fld>
            <a:endParaRPr lang="en-US">
              <a:solidFill>
                <a:schemeClr val="tx1"/>
              </a:solidFill>
            </a:endParaRPr>
          </a:p>
        </p:txBody>
      </p:sp>
      <p:sp>
        <p:nvSpPr>
          <p:cNvPr id="3" name="TextBox 2"/>
          <p:cNvSpPr txBox="1"/>
          <p:nvPr/>
        </p:nvSpPr>
        <p:spPr>
          <a:xfrm>
            <a:off x="152400" y="1066800"/>
            <a:ext cx="8839200" cy="6155531"/>
          </a:xfrm>
          <a:prstGeom prst="rect">
            <a:avLst/>
          </a:prstGeom>
          <a:noFill/>
        </p:spPr>
        <p:txBody>
          <a:bodyPr wrap="square" rtlCol="0">
            <a:spAutoFit/>
          </a:bodyPr>
          <a:lstStyle/>
          <a:p>
            <a:r>
              <a:rPr lang="en-US" sz="2400" dirty="0" smtClean="0">
                <a:latin typeface="Book Antiqua" pitchFamily="18" charset="0"/>
              </a:rPr>
              <a:t>Erwin Chargaff and colleagues (late 1940s) found that the four nucleotide bases of DNA occur in different ratios in the DNAs of different organisms and that the amounts of certain bases are closely related.</a:t>
            </a:r>
          </a:p>
          <a:p>
            <a:pPr marL="457200" indent="-457200">
              <a:buAutoNum type="alphaUcPeriod"/>
            </a:pPr>
            <a:endParaRPr lang="en-US" sz="2400" dirty="0">
              <a:latin typeface="Book Antiqua" pitchFamily="18" charset="0"/>
            </a:endParaRPr>
          </a:p>
          <a:p>
            <a:pPr marL="457200" indent="-457200">
              <a:buAutoNum type="alphaUcPeriod"/>
            </a:pPr>
            <a:r>
              <a:rPr lang="en-US" sz="2400" dirty="0" smtClean="0">
                <a:latin typeface="Book Antiqua" pitchFamily="18" charset="0"/>
              </a:rPr>
              <a:t>The base composition of DNA generally varies from one species to another.</a:t>
            </a:r>
          </a:p>
          <a:p>
            <a:pPr marL="457200" indent="-457200">
              <a:buAutoNum type="alphaUcPeriod"/>
            </a:pPr>
            <a:endParaRPr lang="en-US" sz="1000" dirty="0" smtClean="0">
              <a:latin typeface="Book Antiqua" pitchFamily="18" charset="0"/>
            </a:endParaRPr>
          </a:p>
          <a:p>
            <a:pPr marL="457200" indent="-457200">
              <a:buAutoNum type="alphaUcPeriod"/>
            </a:pPr>
            <a:r>
              <a:rPr lang="en-US" sz="2400" dirty="0" smtClean="0">
                <a:latin typeface="Book Antiqua" pitchFamily="18" charset="0"/>
              </a:rPr>
              <a:t>DNA isolated from different tissues of the same species have the same base composition</a:t>
            </a:r>
            <a:r>
              <a:rPr lang="en-US" sz="2400" dirty="0" smtClean="0">
                <a:latin typeface="Book Antiqua" pitchFamily="18" charset="0"/>
              </a:rPr>
              <a:t>.</a:t>
            </a:r>
          </a:p>
          <a:p>
            <a:pPr marL="457200" indent="-457200">
              <a:buAutoNum type="alphaUcPeriod"/>
            </a:pPr>
            <a:endParaRPr lang="en-US" sz="2400" dirty="0" smtClean="0">
              <a:latin typeface="Book Antiqua" pitchFamily="18" charset="0"/>
            </a:endParaRPr>
          </a:p>
          <a:p>
            <a:pPr marL="457200" indent="-457200">
              <a:buAutoNum type="alphaUcPeriod"/>
            </a:pPr>
            <a:r>
              <a:rPr lang="en-US" sz="2400" dirty="0" smtClean="0">
                <a:latin typeface="Book Antiqua" pitchFamily="18" charset="0"/>
              </a:rPr>
              <a:t>In all cellular DNA</a:t>
            </a:r>
          </a:p>
          <a:p>
            <a:pPr algn="ctr"/>
            <a:r>
              <a:rPr lang="en-US" sz="2400" dirty="0" smtClean="0">
                <a:latin typeface="Book Antiqua" pitchFamily="18" charset="0"/>
              </a:rPr>
              <a:t># of A = # of </a:t>
            </a:r>
            <a:r>
              <a:rPr lang="en-US" sz="2400" dirty="0" smtClean="0">
                <a:latin typeface="Book Antiqua" pitchFamily="18" charset="0"/>
              </a:rPr>
              <a:t>T</a:t>
            </a:r>
          </a:p>
          <a:p>
            <a:pPr algn="ctr"/>
            <a:r>
              <a:rPr lang="en-US" sz="2400" dirty="0" smtClean="0">
                <a:latin typeface="Book Antiqua" pitchFamily="18" charset="0"/>
              </a:rPr>
              <a:t># of G = # of </a:t>
            </a:r>
            <a:r>
              <a:rPr lang="en-US" sz="2400" dirty="0" smtClean="0">
                <a:latin typeface="Book Antiqua" pitchFamily="18" charset="0"/>
              </a:rPr>
              <a:t>C</a:t>
            </a:r>
          </a:p>
          <a:p>
            <a:pPr algn="ctr"/>
            <a:r>
              <a:rPr lang="en-US" sz="2400" dirty="0" smtClean="0">
                <a:latin typeface="Book Antiqua" pitchFamily="18" charset="0"/>
              </a:rPr>
              <a:t># of purines (A + G) = # of </a:t>
            </a:r>
            <a:r>
              <a:rPr lang="en-US" sz="2400" dirty="0" err="1" smtClean="0">
                <a:latin typeface="Book Antiqua" pitchFamily="18" charset="0"/>
              </a:rPr>
              <a:t>pyrimdines</a:t>
            </a:r>
            <a:r>
              <a:rPr lang="en-US" sz="2400" dirty="0" smtClean="0">
                <a:latin typeface="Book Antiqua" pitchFamily="18" charset="0"/>
              </a:rPr>
              <a:t> (T + C)</a:t>
            </a:r>
          </a:p>
          <a:p>
            <a:pPr lvl="1"/>
            <a:endParaRPr lang="en-US" sz="2400" dirty="0">
              <a:latin typeface="Book Antiqua" pitchFamily="18" charset="0"/>
            </a:endParaRPr>
          </a:p>
          <a:p>
            <a:endParaRPr lang="en-US" sz="2400" dirty="0">
              <a:latin typeface="Book Antiqua" pitchFamily="18" charset="0"/>
            </a:endParaRPr>
          </a:p>
        </p:txBody>
      </p:sp>
    </p:spTree>
    <p:extLst>
      <p:ext uri="{BB962C8B-B14F-4D97-AF65-F5344CB8AC3E}">
        <p14:creationId xmlns:p14="http://schemas.microsoft.com/office/powerpoint/2010/main" val="35016816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rotWithShape="1">
          <a:blip r:embed="rId3">
            <a:extLst>
              <a:ext uri="{28A0092B-C50C-407E-A947-70E740481C1C}">
                <a14:useLocalDpi xmlns:a14="http://schemas.microsoft.com/office/drawing/2010/main" val="0"/>
              </a:ext>
            </a:extLst>
          </a:blip>
          <a:srcRect r="51282" b="7805"/>
          <a:stretch/>
        </p:blipFill>
        <p:spPr bwMode="auto">
          <a:xfrm>
            <a:off x="4695669" y="927502"/>
            <a:ext cx="3914931" cy="5930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4. X-Ray Diffraction Pattern of DNA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41</a:t>
            </a:fld>
            <a:endParaRPr lang="en-US">
              <a:solidFill>
                <a:schemeClr val="tx1"/>
              </a:solidFill>
            </a:endParaRPr>
          </a:p>
        </p:txBody>
      </p:sp>
      <p:pic>
        <p:nvPicPr>
          <p:cNvPr id="7"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7854"/>
          <a:stretch/>
        </p:blipFill>
        <p:spPr bwMode="auto">
          <a:xfrm>
            <a:off x="407831" y="2395470"/>
            <a:ext cx="4267200" cy="278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012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5. The Nobel Prize for Solving the Structure of </a:t>
            </a:r>
            <a:br>
              <a:rPr lang="en-US" sz="2800" dirty="0" smtClean="0">
                <a:latin typeface="Book Antiqua" pitchFamily="18" charset="0"/>
              </a:rPr>
            </a:br>
            <a:r>
              <a:rPr lang="en-US" sz="2800" dirty="0" smtClean="0">
                <a:latin typeface="Book Antiqua" pitchFamily="18" charset="0"/>
              </a:rPr>
              <a:t>    DNA goes to…</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42</a:t>
            </a:fld>
            <a:endParaRPr lang="en-US">
              <a:solidFill>
                <a:schemeClr val="tx1"/>
              </a:solidFill>
            </a:endParaRPr>
          </a:p>
        </p:txBody>
      </p:sp>
      <p:pic>
        <p:nvPicPr>
          <p:cNvPr id="9" name="Picture 1"/>
          <p:cNvPicPr>
            <a:picLocks noChangeAspect="1"/>
          </p:cNvPicPr>
          <p:nvPr/>
        </p:nvPicPr>
        <p:blipFill rotWithShape="1">
          <a:blip r:embed="rId3">
            <a:extLst>
              <a:ext uri="{28A0092B-C50C-407E-A947-70E740481C1C}">
                <a14:useLocalDpi xmlns:a14="http://schemas.microsoft.com/office/drawing/2010/main" val="0"/>
              </a:ext>
            </a:extLst>
          </a:blip>
          <a:srcRect b="7805"/>
          <a:stretch/>
        </p:blipFill>
        <p:spPr bwMode="auto">
          <a:xfrm>
            <a:off x="0" y="1676400"/>
            <a:ext cx="6012180" cy="451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rotWithShape="1">
          <a:blip r:embed="rId4">
            <a:extLst>
              <a:ext uri="{28A0092B-C50C-407E-A947-70E740481C1C}">
                <a14:useLocalDpi xmlns:a14="http://schemas.microsoft.com/office/drawing/2010/main" val="0"/>
              </a:ext>
            </a:extLst>
          </a:blip>
          <a:srcRect l="51504"/>
          <a:stretch/>
        </p:blipFill>
        <p:spPr bwMode="auto">
          <a:xfrm>
            <a:off x="6221666" y="1676400"/>
            <a:ext cx="2922334" cy="482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0081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6</a:t>
            </a:r>
            <a:r>
              <a:rPr lang="en-US" sz="2800" dirty="0" smtClean="0">
                <a:latin typeface="Book Antiqua" pitchFamily="18" charset="0"/>
              </a:rPr>
              <a:t>. Watson-Crick Model of DNA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43</a:t>
            </a:fld>
            <a:endParaRPr lang="en-US">
              <a:solidFill>
                <a:schemeClr val="tx1"/>
              </a:solidFill>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2005"/>
          <a:stretch/>
        </p:blipFill>
        <p:spPr bwMode="auto">
          <a:xfrm>
            <a:off x="1371600" y="1009947"/>
            <a:ext cx="6224016" cy="577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7417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6</a:t>
            </a:r>
            <a:r>
              <a:rPr lang="en-US" sz="2800" dirty="0" smtClean="0">
                <a:latin typeface="Book Antiqua" pitchFamily="18" charset="0"/>
              </a:rPr>
              <a:t>. Watson-Crick Model of DNA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44</a:t>
            </a:fld>
            <a:endParaRPr lang="en-US">
              <a:solidFill>
                <a:schemeClr val="tx1"/>
              </a:solidFill>
            </a:endParaRPr>
          </a:p>
        </p:txBody>
      </p:sp>
      <p:sp>
        <p:nvSpPr>
          <p:cNvPr id="3" name="TextBox 2"/>
          <p:cNvSpPr txBox="1"/>
          <p:nvPr/>
        </p:nvSpPr>
        <p:spPr>
          <a:xfrm>
            <a:off x="381000" y="1143000"/>
            <a:ext cx="8458200" cy="5632311"/>
          </a:xfrm>
          <a:prstGeom prst="rect">
            <a:avLst/>
          </a:prstGeom>
          <a:noFill/>
        </p:spPr>
        <p:txBody>
          <a:bodyPr wrap="square" rtlCol="0">
            <a:spAutoFit/>
          </a:bodyPr>
          <a:lstStyle/>
          <a:p>
            <a:r>
              <a:rPr lang="en-US" sz="2400" dirty="0" smtClean="0">
                <a:latin typeface="Book Antiqua" pitchFamily="18" charset="0"/>
              </a:rPr>
              <a:t>The DNA structure consists of:</a:t>
            </a:r>
          </a:p>
          <a:p>
            <a:endParaRPr lang="en-US" sz="2400" dirty="0" smtClean="0">
              <a:latin typeface="Book Antiqua" pitchFamily="18" charset="0"/>
            </a:endParaRPr>
          </a:p>
          <a:p>
            <a:pPr marL="457200" indent="-457200">
              <a:buAutoNum type="alphaUcPeriod"/>
            </a:pPr>
            <a:r>
              <a:rPr lang="en-US" sz="2400" dirty="0" smtClean="0">
                <a:latin typeface="Book Antiqua" pitchFamily="18" charset="0"/>
              </a:rPr>
              <a:t>Right-handed double </a:t>
            </a:r>
            <a:r>
              <a:rPr lang="en-US" sz="2400" dirty="0" smtClean="0">
                <a:latin typeface="Book Antiqua" pitchFamily="18" charset="0"/>
              </a:rPr>
              <a:t>helix</a:t>
            </a:r>
          </a:p>
          <a:p>
            <a:pPr marL="457200" indent="-457200">
              <a:buAutoNum type="alphaUcPeriod"/>
            </a:pPr>
            <a:endParaRPr lang="en-US" sz="2400" dirty="0" smtClean="0">
              <a:latin typeface="Book Antiqua" pitchFamily="18" charset="0"/>
            </a:endParaRPr>
          </a:p>
          <a:p>
            <a:pPr marL="457200" indent="-457200">
              <a:buAutoNum type="alphaUcPeriod"/>
            </a:pPr>
            <a:r>
              <a:rPr lang="en-US" sz="2400" dirty="0" smtClean="0">
                <a:latin typeface="Book Antiqua" pitchFamily="18" charset="0"/>
              </a:rPr>
              <a:t>Hydrophilic backbone of alternating </a:t>
            </a:r>
            <a:r>
              <a:rPr lang="en-US" sz="2400" dirty="0" err="1" smtClean="0">
                <a:latin typeface="Book Antiqua" pitchFamily="18" charset="0"/>
              </a:rPr>
              <a:t>deoxyribose</a:t>
            </a:r>
            <a:r>
              <a:rPr lang="en-US" sz="2400" dirty="0" smtClean="0">
                <a:latin typeface="Book Antiqua" pitchFamily="18" charset="0"/>
              </a:rPr>
              <a:t> and phosphate groups faces outwards and interacts with </a:t>
            </a:r>
            <a:r>
              <a:rPr lang="en-US" sz="2400" dirty="0" smtClean="0">
                <a:latin typeface="Book Antiqua" pitchFamily="18" charset="0"/>
              </a:rPr>
              <a:t>H</a:t>
            </a:r>
            <a:r>
              <a:rPr lang="en-US" sz="2400" baseline="-25000" dirty="0" smtClean="0">
                <a:latin typeface="Book Antiqua" pitchFamily="18" charset="0"/>
              </a:rPr>
              <a:t>2</a:t>
            </a:r>
            <a:r>
              <a:rPr lang="en-US" sz="2400" dirty="0" smtClean="0">
                <a:latin typeface="Book Antiqua" pitchFamily="18" charset="0"/>
              </a:rPr>
              <a:t>O</a:t>
            </a:r>
          </a:p>
          <a:p>
            <a:pPr marL="457200" indent="-457200">
              <a:buAutoNum type="alphaUcPeriod"/>
            </a:pPr>
            <a:endParaRPr lang="en-US" sz="2400" dirty="0">
              <a:latin typeface="Book Antiqua" pitchFamily="18" charset="0"/>
            </a:endParaRPr>
          </a:p>
          <a:p>
            <a:pPr marL="457200" indent="-457200">
              <a:buAutoNum type="alphaUcPeriod"/>
            </a:pPr>
            <a:r>
              <a:rPr lang="en-US" sz="2400" dirty="0" smtClean="0">
                <a:latin typeface="Book Antiqua" pitchFamily="18" charset="0"/>
              </a:rPr>
              <a:t>The </a:t>
            </a:r>
            <a:r>
              <a:rPr lang="en-US" sz="2400" dirty="0" err="1" smtClean="0">
                <a:latin typeface="Book Antiqua" pitchFamily="18" charset="0"/>
              </a:rPr>
              <a:t>furanose</a:t>
            </a:r>
            <a:r>
              <a:rPr lang="en-US" sz="2400" dirty="0" smtClean="0">
                <a:latin typeface="Book Antiqua" pitchFamily="18" charset="0"/>
              </a:rPr>
              <a:t> ring of each </a:t>
            </a:r>
            <a:r>
              <a:rPr lang="en-US" sz="2400" dirty="0" err="1" smtClean="0">
                <a:latin typeface="Book Antiqua" pitchFamily="18" charset="0"/>
              </a:rPr>
              <a:t>deoxyribose</a:t>
            </a:r>
            <a:r>
              <a:rPr lang="en-US" sz="2400" dirty="0" smtClean="0">
                <a:latin typeface="Book Antiqua" pitchFamily="18" charset="0"/>
              </a:rPr>
              <a:t> in the C-2’ </a:t>
            </a:r>
            <a:r>
              <a:rPr lang="en-US" sz="2400" dirty="0" err="1" smtClean="0">
                <a:latin typeface="Book Antiqua" pitchFamily="18" charset="0"/>
              </a:rPr>
              <a:t>endo</a:t>
            </a:r>
            <a:r>
              <a:rPr lang="en-US" sz="2400" dirty="0" smtClean="0">
                <a:latin typeface="Book Antiqua" pitchFamily="18" charset="0"/>
              </a:rPr>
              <a:t> conformation</a:t>
            </a:r>
          </a:p>
          <a:p>
            <a:pPr marL="457200" indent="-457200">
              <a:buAutoNum type="alphaUcPeriod"/>
            </a:pPr>
            <a:endParaRPr lang="en-US" sz="2400" dirty="0">
              <a:latin typeface="Book Antiqua" pitchFamily="18" charset="0"/>
            </a:endParaRPr>
          </a:p>
          <a:p>
            <a:pPr marL="457200" indent="-457200">
              <a:buAutoNum type="alphaUcPeriod"/>
            </a:pPr>
            <a:r>
              <a:rPr lang="en-US" sz="2400" dirty="0" smtClean="0">
                <a:latin typeface="Book Antiqua" pitchFamily="18" charset="0"/>
              </a:rPr>
              <a:t>The purine and pyrimidine bases, which are hydrophobic and relatively insoluble in water, stacked inside the double helix stabilized by </a:t>
            </a:r>
            <a:r>
              <a:rPr lang="en-US" sz="2400" b="1" dirty="0" smtClean="0">
                <a:latin typeface="Book Antiqua" pitchFamily="18" charset="0"/>
              </a:rPr>
              <a:t>hydrophobic interactions </a:t>
            </a:r>
            <a:r>
              <a:rPr lang="en-US" sz="2400" dirty="0" smtClean="0">
                <a:latin typeface="Book Antiqua" pitchFamily="18" charset="0"/>
              </a:rPr>
              <a:t>and perpendicular to the long axis</a:t>
            </a:r>
            <a:endParaRPr lang="en-US" sz="2400" dirty="0" smtClean="0">
              <a:latin typeface="Book Antiqua" pitchFamily="18" charset="0"/>
            </a:endParaRPr>
          </a:p>
          <a:p>
            <a:pPr marL="457200" indent="-457200">
              <a:buAutoNum type="alphaUcPeriod"/>
            </a:pPr>
            <a:endParaRPr lang="en-US" sz="2400" dirty="0">
              <a:latin typeface="Book Antiqua" pitchFamily="18" charset="0"/>
            </a:endParaRPr>
          </a:p>
        </p:txBody>
      </p:sp>
    </p:spTree>
    <p:extLst>
      <p:ext uri="{BB962C8B-B14F-4D97-AF65-F5344CB8AC3E}">
        <p14:creationId xmlns:p14="http://schemas.microsoft.com/office/powerpoint/2010/main" val="3777423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6</a:t>
            </a:r>
            <a:r>
              <a:rPr lang="en-US" sz="2800" dirty="0" smtClean="0">
                <a:latin typeface="Book Antiqua" pitchFamily="18" charset="0"/>
              </a:rPr>
              <a:t>. Watson-Crick Model of DNA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45</a:t>
            </a:fld>
            <a:endParaRPr lang="en-US">
              <a:solidFill>
                <a:schemeClr val="tx1"/>
              </a:solidFill>
            </a:endParaRPr>
          </a:p>
        </p:txBody>
      </p:sp>
      <p:sp>
        <p:nvSpPr>
          <p:cNvPr id="3" name="TextBox 2"/>
          <p:cNvSpPr txBox="1"/>
          <p:nvPr/>
        </p:nvSpPr>
        <p:spPr>
          <a:xfrm>
            <a:off x="381000" y="1143000"/>
            <a:ext cx="8458200" cy="4616648"/>
          </a:xfrm>
          <a:prstGeom prst="rect">
            <a:avLst/>
          </a:prstGeom>
          <a:noFill/>
        </p:spPr>
        <p:txBody>
          <a:bodyPr wrap="square" rtlCol="0">
            <a:spAutoFit/>
          </a:bodyPr>
          <a:lstStyle/>
          <a:p>
            <a:r>
              <a:rPr lang="en-US" sz="2400" dirty="0" smtClean="0">
                <a:latin typeface="Book Antiqua" pitchFamily="18" charset="0"/>
              </a:rPr>
              <a:t>E. </a:t>
            </a:r>
            <a:r>
              <a:rPr lang="en-US" sz="2400" b="1" dirty="0" smtClean="0">
                <a:latin typeface="Book Antiqua" pitchFamily="18" charset="0"/>
              </a:rPr>
              <a:t>Base pairing </a:t>
            </a:r>
            <a:r>
              <a:rPr lang="en-US" sz="2400" dirty="0" smtClean="0">
                <a:latin typeface="Book Antiqua" pitchFamily="18" charset="0"/>
              </a:rPr>
              <a:t>occurs in which a </a:t>
            </a:r>
            <a:r>
              <a:rPr lang="en-US" sz="2400" dirty="0" err="1" smtClean="0">
                <a:latin typeface="Book Antiqua" pitchFamily="18" charset="0"/>
              </a:rPr>
              <a:t>nucleobase</a:t>
            </a:r>
            <a:r>
              <a:rPr lang="en-US" sz="2400" dirty="0" smtClean="0">
                <a:latin typeface="Book Antiqua" pitchFamily="18" charset="0"/>
              </a:rPr>
              <a:t> in one strand </a:t>
            </a:r>
            <a:br>
              <a:rPr lang="en-US" sz="2400" dirty="0" smtClean="0">
                <a:latin typeface="Book Antiqua" pitchFamily="18" charset="0"/>
              </a:rPr>
            </a:br>
            <a:r>
              <a:rPr lang="en-US" sz="2400" dirty="0" smtClean="0">
                <a:latin typeface="Book Antiqua" pitchFamily="18" charset="0"/>
              </a:rPr>
              <a:t>    is paired in the same plane with a base on the other strand </a:t>
            </a:r>
            <a:br>
              <a:rPr lang="en-US" sz="2400" dirty="0" smtClean="0">
                <a:latin typeface="Book Antiqua" pitchFamily="18" charset="0"/>
              </a:rPr>
            </a:br>
            <a:r>
              <a:rPr lang="en-US" sz="2400" dirty="0" smtClean="0">
                <a:latin typeface="Book Antiqua" pitchFamily="18" charset="0"/>
              </a:rPr>
              <a:t>    due to </a:t>
            </a:r>
            <a:r>
              <a:rPr lang="en-US" sz="2400" b="1" dirty="0" smtClean="0">
                <a:latin typeface="Book Antiqua" pitchFamily="18" charset="0"/>
              </a:rPr>
              <a:t>hydrogen bond interactions</a:t>
            </a:r>
            <a:r>
              <a:rPr lang="en-US" sz="2400" dirty="0" smtClean="0">
                <a:latin typeface="Book Antiqua" pitchFamily="18" charset="0"/>
              </a:rPr>
              <a:t>.</a:t>
            </a:r>
          </a:p>
          <a:p>
            <a:r>
              <a:rPr lang="en-US" sz="2400" dirty="0" smtClean="0">
                <a:latin typeface="Book Antiqua" pitchFamily="18" charset="0"/>
              </a:rPr>
              <a:t> </a:t>
            </a:r>
          </a:p>
          <a:p>
            <a:pPr marL="800100" lvl="1" indent="-342900">
              <a:buFont typeface="Wingdings" pitchFamily="2" charset="2"/>
              <a:buChar char="§"/>
            </a:pPr>
            <a:r>
              <a:rPr lang="en-US" sz="2400" dirty="0" smtClean="0">
                <a:latin typeface="Book Antiqua" pitchFamily="18" charset="0"/>
              </a:rPr>
              <a:t>Purine pairs with a pyrimidine</a:t>
            </a:r>
          </a:p>
          <a:p>
            <a:pPr marL="800100" lvl="1" indent="-342900">
              <a:buFont typeface="Wingdings" pitchFamily="2" charset="2"/>
              <a:buChar char="§"/>
            </a:pPr>
            <a:endParaRPr lang="en-US" sz="1000" dirty="0" smtClean="0">
              <a:latin typeface="Book Antiqua" pitchFamily="18" charset="0"/>
            </a:endParaRPr>
          </a:p>
          <a:p>
            <a:pPr marL="1257300" lvl="2" indent="-342900">
              <a:buFontTx/>
              <a:buChar char="-"/>
            </a:pPr>
            <a:r>
              <a:rPr lang="en-US" sz="2400" dirty="0" smtClean="0">
                <a:latin typeface="Book Antiqua" pitchFamily="18" charset="0"/>
              </a:rPr>
              <a:t>A pairs with T</a:t>
            </a:r>
          </a:p>
          <a:p>
            <a:pPr marL="1257300" lvl="2" indent="-342900">
              <a:buFontTx/>
              <a:buChar char="-"/>
            </a:pPr>
            <a:endParaRPr lang="en-US" sz="1000" dirty="0" smtClean="0">
              <a:latin typeface="Book Antiqua" pitchFamily="18" charset="0"/>
            </a:endParaRPr>
          </a:p>
          <a:p>
            <a:pPr marL="1257300" lvl="2" indent="-342900">
              <a:buFontTx/>
              <a:buChar char="-"/>
            </a:pPr>
            <a:r>
              <a:rPr lang="en-US" sz="2400" dirty="0" smtClean="0">
                <a:latin typeface="Book Antiqua" pitchFamily="18" charset="0"/>
              </a:rPr>
              <a:t>C pairs with G</a:t>
            </a:r>
          </a:p>
          <a:p>
            <a:pPr marL="1257300" lvl="2" indent="-342900">
              <a:buFontTx/>
              <a:buChar char="-"/>
            </a:pPr>
            <a:endParaRPr lang="en-US" sz="10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The base pairing of the two strands creates a </a:t>
            </a:r>
            <a:r>
              <a:rPr lang="en-US" sz="2400" b="1" dirty="0" smtClean="0">
                <a:latin typeface="Book Antiqua" pitchFamily="18" charset="0"/>
              </a:rPr>
              <a:t>major groove</a:t>
            </a:r>
            <a:r>
              <a:rPr lang="en-US" sz="2400" dirty="0" smtClean="0">
                <a:latin typeface="Book Antiqua" pitchFamily="18" charset="0"/>
              </a:rPr>
              <a:t> and a </a:t>
            </a:r>
            <a:r>
              <a:rPr lang="en-US" sz="2400" b="1" dirty="0" smtClean="0">
                <a:latin typeface="Book Antiqua" pitchFamily="18" charset="0"/>
              </a:rPr>
              <a:t>minor groove </a:t>
            </a:r>
            <a:r>
              <a:rPr lang="en-US" sz="2400" dirty="0" smtClean="0">
                <a:latin typeface="Book Antiqua" pitchFamily="18" charset="0"/>
              </a:rPr>
              <a:t>on the surface of the duplex</a:t>
            </a:r>
          </a:p>
          <a:p>
            <a:pPr marL="800100" lvl="1" indent="-342900">
              <a:buFont typeface="Wingdings" pitchFamily="2" charset="2"/>
              <a:buChar char="§"/>
            </a:pPr>
            <a:endParaRPr lang="en-US" sz="2400" dirty="0">
              <a:latin typeface="Book Antiqua" pitchFamily="18" charset="0"/>
            </a:endParaRPr>
          </a:p>
        </p:txBody>
      </p:sp>
    </p:spTree>
    <p:extLst>
      <p:ext uri="{BB962C8B-B14F-4D97-AF65-F5344CB8AC3E}">
        <p14:creationId xmlns:p14="http://schemas.microsoft.com/office/powerpoint/2010/main" val="28092885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184"/>
          <a:stretch/>
        </p:blipFill>
        <p:spPr bwMode="auto">
          <a:xfrm>
            <a:off x="838200" y="990600"/>
            <a:ext cx="7522769" cy="578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6</a:t>
            </a:r>
            <a:r>
              <a:rPr lang="en-US" sz="2800" dirty="0" smtClean="0">
                <a:latin typeface="Book Antiqua" pitchFamily="18" charset="0"/>
              </a:rPr>
              <a:t>. Watson-Crick Model of DNA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46</a:t>
            </a:fld>
            <a:endParaRPr lang="en-US">
              <a:solidFill>
                <a:schemeClr val="tx1"/>
              </a:solidFill>
            </a:endParaRPr>
          </a:p>
        </p:txBody>
      </p:sp>
    </p:spTree>
    <p:extLst>
      <p:ext uri="{BB962C8B-B14F-4D97-AF65-F5344CB8AC3E}">
        <p14:creationId xmlns:p14="http://schemas.microsoft.com/office/powerpoint/2010/main" val="26381369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6</a:t>
            </a:r>
            <a:r>
              <a:rPr lang="en-US" sz="2800" dirty="0" smtClean="0">
                <a:latin typeface="Book Antiqua" pitchFamily="18" charset="0"/>
              </a:rPr>
              <a:t>. Watson-Crick Model of DNA</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47</a:t>
            </a:fld>
            <a:endParaRPr lang="en-US">
              <a:solidFill>
                <a:schemeClr val="tx1"/>
              </a:solidFill>
            </a:endParaRPr>
          </a:p>
        </p:txBody>
      </p:sp>
      <p:sp>
        <p:nvSpPr>
          <p:cNvPr id="3" name="TextBox 2"/>
          <p:cNvSpPr txBox="1"/>
          <p:nvPr/>
        </p:nvSpPr>
        <p:spPr>
          <a:xfrm>
            <a:off x="381000" y="1143000"/>
            <a:ext cx="8458200" cy="5262979"/>
          </a:xfrm>
          <a:prstGeom prst="rect">
            <a:avLst/>
          </a:prstGeom>
          <a:noFill/>
        </p:spPr>
        <p:txBody>
          <a:bodyPr wrap="square" rtlCol="0">
            <a:spAutoFit/>
          </a:bodyPr>
          <a:lstStyle/>
          <a:p>
            <a:r>
              <a:rPr lang="en-US" sz="2400" dirty="0" smtClean="0">
                <a:latin typeface="Book Antiqua" pitchFamily="18" charset="0"/>
              </a:rPr>
              <a:t>F. The DNA strands interact in an </a:t>
            </a:r>
            <a:r>
              <a:rPr lang="en-US" sz="2400" b="1" dirty="0" smtClean="0">
                <a:latin typeface="Book Antiqua" pitchFamily="18" charset="0"/>
              </a:rPr>
              <a:t>antiparallel</a:t>
            </a:r>
            <a:r>
              <a:rPr lang="en-US" sz="2400" dirty="0" smtClean="0">
                <a:latin typeface="Book Antiqua" pitchFamily="18" charset="0"/>
              </a:rPr>
              <a:t> orientation </a:t>
            </a:r>
            <a:br>
              <a:rPr lang="en-US" sz="2400" dirty="0" smtClean="0">
                <a:latin typeface="Book Antiqua" pitchFamily="18" charset="0"/>
              </a:rPr>
            </a:br>
            <a:r>
              <a:rPr lang="en-US" sz="2400" dirty="0" smtClean="0">
                <a:latin typeface="Book Antiqua" pitchFamily="18" charset="0"/>
              </a:rPr>
              <a:t>    with the sequences being </a:t>
            </a:r>
            <a:r>
              <a:rPr lang="en-US" sz="2400" b="1" dirty="0" smtClean="0">
                <a:latin typeface="Book Antiqua" pitchFamily="18" charset="0"/>
              </a:rPr>
              <a:t>complementary</a:t>
            </a:r>
            <a:r>
              <a:rPr lang="en-US" sz="2400" dirty="0" smtClean="0">
                <a:latin typeface="Book Antiqua" pitchFamily="18" charset="0"/>
              </a:rPr>
              <a:t> to one another</a:t>
            </a:r>
          </a:p>
          <a:p>
            <a:endParaRPr lang="en-US" sz="2400" dirty="0">
              <a:latin typeface="Book Antiqua" pitchFamily="18" charset="0"/>
            </a:endParaRPr>
          </a:p>
          <a:p>
            <a:pPr algn="ctr"/>
            <a:r>
              <a:rPr lang="en-US" sz="2400" dirty="0" smtClean="0">
                <a:latin typeface="Book Antiqua" pitchFamily="18" charset="0"/>
              </a:rPr>
              <a:t>    5’-ATGCTA-3’</a:t>
            </a:r>
          </a:p>
          <a:p>
            <a:pPr algn="ctr"/>
            <a:r>
              <a:rPr lang="en-US" sz="2400" dirty="0">
                <a:latin typeface="Book Antiqua" pitchFamily="18" charset="0"/>
              </a:rPr>
              <a:t> </a:t>
            </a:r>
            <a:r>
              <a:rPr lang="en-US" sz="2400" dirty="0" smtClean="0">
                <a:latin typeface="Book Antiqua" pitchFamily="18" charset="0"/>
              </a:rPr>
              <a:t>   3’-TACGAT-5’</a:t>
            </a:r>
          </a:p>
          <a:p>
            <a:endParaRPr lang="en-US" sz="2400" dirty="0">
              <a:latin typeface="Book Antiqua" pitchFamily="18" charset="0"/>
            </a:endParaRPr>
          </a:p>
          <a:p>
            <a:r>
              <a:rPr lang="en-US" sz="2400" dirty="0" smtClean="0">
                <a:latin typeface="Book Antiqua" pitchFamily="18" charset="0"/>
              </a:rPr>
              <a:t>G. The stacked bases are 3.4 </a:t>
            </a:r>
            <a:r>
              <a:rPr lang="en-US" sz="2400" dirty="0" smtClean="0">
                <a:latin typeface="Times New Roman" pitchFamily="18" charset="0"/>
                <a:cs typeface="Times New Roman" pitchFamily="18" charset="0"/>
              </a:rPr>
              <a:t>Å</a:t>
            </a:r>
            <a:r>
              <a:rPr lang="en-US" sz="2400" dirty="0" smtClean="0">
                <a:latin typeface="Book Antiqua" pitchFamily="18" charset="0"/>
              </a:rPr>
              <a:t> apart </a:t>
            </a:r>
          </a:p>
          <a:p>
            <a:endParaRPr lang="en-US" sz="2400" dirty="0">
              <a:latin typeface="Book Antiqua" pitchFamily="18" charset="0"/>
            </a:endParaRPr>
          </a:p>
          <a:p>
            <a:r>
              <a:rPr lang="en-US" sz="2400" dirty="0" smtClean="0">
                <a:latin typeface="Book Antiqua" pitchFamily="18" charset="0"/>
              </a:rPr>
              <a:t>H. Each turn of the helix (measured from one minor groove </a:t>
            </a:r>
            <a:br>
              <a:rPr lang="en-US" sz="2400" dirty="0" smtClean="0">
                <a:latin typeface="Book Antiqua" pitchFamily="18" charset="0"/>
              </a:rPr>
            </a:br>
            <a:r>
              <a:rPr lang="en-US" sz="2400" dirty="0" smtClean="0">
                <a:latin typeface="Book Antiqua" pitchFamily="18" charset="0"/>
              </a:rPr>
              <a:t>     to the next minor groove)</a:t>
            </a:r>
          </a:p>
          <a:p>
            <a:endParaRPr lang="en-US" sz="24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Includes </a:t>
            </a:r>
            <a:r>
              <a:rPr lang="en-US" sz="2400" dirty="0" smtClean="0">
                <a:latin typeface="Book Antiqua" pitchFamily="18" charset="0"/>
              </a:rPr>
              <a:t>10.5 base pairs stacked</a:t>
            </a:r>
          </a:p>
          <a:p>
            <a:pPr marL="800100" lvl="1" indent="-342900">
              <a:buFont typeface="Wingdings" pitchFamily="2" charset="2"/>
              <a:buChar char="§"/>
            </a:pPr>
            <a:endParaRPr lang="en-US" sz="24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Covers 36 </a:t>
            </a:r>
            <a:r>
              <a:rPr lang="en-US" sz="2400" dirty="0">
                <a:latin typeface="Times New Roman" pitchFamily="18" charset="0"/>
                <a:cs typeface="Times New Roman" pitchFamily="18" charset="0"/>
              </a:rPr>
              <a:t>Å</a:t>
            </a:r>
            <a:endParaRPr lang="en-US" sz="2400" dirty="0">
              <a:latin typeface="Book Antiqua" pitchFamily="18" charset="0"/>
            </a:endParaRPr>
          </a:p>
        </p:txBody>
      </p:sp>
    </p:spTree>
    <p:extLst>
      <p:ext uri="{BB962C8B-B14F-4D97-AF65-F5344CB8AC3E}">
        <p14:creationId xmlns:p14="http://schemas.microsoft.com/office/powerpoint/2010/main" val="408315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621"/>
          <a:stretch/>
        </p:blipFill>
        <p:spPr bwMode="auto">
          <a:xfrm>
            <a:off x="1143000" y="3048000"/>
            <a:ext cx="6827520" cy="362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639762"/>
          </a:xfrm>
        </p:spPr>
        <p:txBody>
          <a:bodyPr>
            <a:noAutofit/>
          </a:bodyPr>
          <a:lstStyle/>
          <a:p>
            <a:pPr algn="l"/>
            <a:r>
              <a:rPr lang="en-US" sz="2800" dirty="0" smtClean="0">
                <a:latin typeface="Book Antiqua" pitchFamily="18" charset="0"/>
              </a:rPr>
              <a:t>2. Nucleotide Composition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5</a:t>
            </a:fld>
            <a:endParaRPr lang="en-US">
              <a:solidFill>
                <a:schemeClr val="tx1"/>
              </a:solidFill>
            </a:endParaRPr>
          </a:p>
        </p:txBody>
      </p:sp>
      <p:sp>
        <p:nvSpPr>
          <p:cNvPr id="7" name="Rectangle 4"/>
          <p:cNvSpPr txBox="1">
            <a:spLocks noChangeArrowheads="1"/>
          </p:cNvSpPr>
          <p:nvPr/>
        </p:nvSpPr>
        <p:spPr>
          <a:xfrm>
            <a:off x="381000" y="10668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Book Antiqua" pitchFamily="18" charset="0"/>
                <a:ea typeface="ＭＳ Ｐゴシック" pitchFamily="34" charset="-128"/>
              </a:rPr>
              <a:t>Have three characteristic components</a:t>
            </a:r>
          </a:p>
          <a:p>
            <a:pPr marL="0" indent="0">
              <a:buNone/>
            </a:pPr>
            <a:endParaRPr lang="en-US" sz="1000" dirty="0">
              <a:latin typeface="Book Antiqua" pitchFamily="18" charset="0"/>
              <a:ea typeface="ＭＳ Ｐゴシック" pitchFamily="34" charset="-128"/>
            </a:endParaRPr>
          </a:p>
          <a:p>
            <a:pPr marL="457200" indent="-457200">
              <a:buAutoNum type="alphaUcPeriod"/>
            </a:pPr>
            <a:r>
              <a:rPr lang="en-US" sz="2400" dirty="0" err="1" smtClean="0">
                <a:latin typeface="Book Antiqua" pitchFamily="18" charset="0"/>
                <a:ea typeface="ＭＳ Ｐゴシック" pitchFamily="34" charset="-128"/>
              </a:rPr>
              <a:t>Nucleobase</a:t>
            </a:r>
            <a:r>
              <a:rPr lang="en-US" sz="2400" dirty="0" smtClean="0">
                <a:latin typeface="Book Antiqua" pitchFamily="18" charset="0"/>
                <a:ea typeface="ＭＳ Ｐゴシック" pitchFamily="34" charset="-128"/>
              </a:rPr>
              <a:t> (Nitrogen-containing base)</a:t>
            </a:r>
          </a:p>
          <a:p>
            <a:pPr marL="457200" indent="-457200">
              <a:buAutoNum type="alphaUcPeriod"/>
            </a:pPr>
            <a:endParaRPr lang="en-US" sz="1000" dirty="0" smtClean="0">
              <a:latin typeface="Book Antiqua" pitchFamily="18" charset="0"/>
              <a:ea typeface="ＭＳ Ｐゴシック" pitchFamily="34" charset="-128"/>
            </a:endParaRPr>
          </a:p>
          <a:p>
            <a:pPr marL="457200" indent="-457200">
              <a:buAutoNum type="alphaUcPeriod"/>
            </a:pPr>
            <a:r>
              <a:rPr lang="en-US" sz="2400" dirty="0" smtClean="0">
                <a:latin typeface="Book Antiqua" pitchFamily="18" charset="0"/>
                <a:ea typeface="ＭＳ Ｐゴシック" pitchFamily="34" charset="-128"/>
              </a:rPr>
              <a:t>Pentose</a:t>
            </a:r>
          </a:p>
          <a:p>
            <a:pPr marL="457200" indent="-457200">
              <a:buAutoNum type="alphaUcPeriod"/>
            </a:pPr>
            <a:endParaRPr lang="en-US" sz="1000" dirty="0" smtClean="0">
              <a:latin typeface="Book Antiqua" pitchFamily="18" charset="0"/>
              <a:ea typeface="ＭＳ Ｐゴシック" pitchFamily="34" charset="-128"/>
            </a:endParaRPr>
          </a:p>
          <a:p>
            <a:pPr marL="457200" indent="-457200">
              <a:buAutoNum type="alphaUcPeriod"/>
            </a:pPr>
            <a:r>
              <a:rPr lang="en-US" sz="2400" dirty="0" smtClean="0">
                <a:latin typeface="Book Antiqua" pitchFamily="18" charset="0"/>
                <a:ea typeface="ＭＳ Ｐゴシック" pitchFamily="34" charset="-128"/>
              </a:rPr>
              <a:t>Phosphate</a:t>
            </a:r>
            <a:endParaRPr lang="en-US" sz="2400" dirty="0">
              <a:latin typeface="Book Antiqua" pitchFamily="18" charset="0"/>
              <a:ea typeface="ＭＳ Ｐゴシック" pitchFamily="34" charset="-128"/>
            </a:endParaRPr>
          </a:p>
        </p:txBody>
      </p:sp>
      <p:sp>
        <p:nvSpPr>
          <p:cNvPr id="9" name="TextBox 8"/>
          <p:cNvSpPr txBox="1"/>
          <p:nvPr/>
        </p:nvSpPr>
        <p:spPr>
          <a:xfrm>
            <a:off x="7360920" y="3372534"/>
            <a:ext cx="609600" cy="646331"/>
          </a:xfrm>
          <a:prstGeom prst="rect">
            <a:avLst/>
          </a:prstGeom>
          <a:noFill/>
        </p:spPr>
        <p:txBody>
          <a:bodyPr wrap="square" rtlCol="0">
            <a:spAutoFit/>
          </a:bodyPr>
          <a:lstStyle/>
          <a:p>
            <a:r>
              <a:rPr lang="en-US" sz="3600" b="1" dirty="0" smtClean="0">
                <a:latin typeface="Book Antiqua" pitchFamily="18" charset="0"/>
              </a:rPr>
              <a:t>*</a:t>
            </a:r>
            <a:endParaRPr lang="en-US" sz="3600" b="1" dirty="0">
              <a:latin typeface="Book Antiqua" pitchFamily="18" charset="0"/>
            </a:endParaRPr>
          </a:p>
        </p:txBody>
      </p:sp>
    </p:spTree>
    <p:extLst>
      <p:ext uri="{BB962C8B-B14F-4D97-AF65-F5344CB8AC3E}">
        <p14:creationId xmlns:p14="http://schemas.microsoft.com/office/powerpoint/2010/main" val="418571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381000" y="914400"/>
            <a:ext cx="8305800" cy="2438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nSpc>
                <a:spcPct val="120000"/>
              </a:lnSpc>
              <a:buAutoNum type="alphaUcPeriod"/>
            </a:pPr>
            <a:r>
              <a:rPr lang="en-US" sz="2800" dirty="0" smtClean="0">
                <a:latin typeface="Book Antiqua" pitchFamily="18" charset="0"/>
                <a:ea typeface="ＭＳ Ｐゴシック" pitchFamily="34" charset="-128"/>
              </a:rPr>
              <a:t>Derivatives of pyrimidine or purine</a:t>
            </a:r>
          </a:p>
          <a:p>
            <a:pPr marL="514350" indent="-514350">
              <a:lnSpc>
                <a:spcPct val="120000"/>
              </a:lnSpc>
              <a:buAutoNum type="alphaUcPeriod"/>
            </a:pPr>
            <a:endParaRPr lang="en-US" sz="2800" dirty="0">
              <a:latin typeface="Book Antiqua" pitchFamily="18" charset="0"/>
              <a:ea typeface="ＭＳ Ｐゴシック" pitchFamily="34" charset="-128"/>
            </a:endParaRPr>
          </a:p>
          <a:p>
            <a:pPr marL="514350" indent="-514350">
              <a:lnSpc>
                <a:spcPct val="120000"/>
              </a:lnSpc>
              <a:buAutoNum type="alphaUcPeriod"/>
            </a:pPr>
            <a:endParaRPr lang="en-US" sz="2800" dirty="0" smtClean="0">
              <a:latin typeface="Book Antiqua" pitchFamily="18" charset="0"/>
              <a:ea typeface="ＭＳ Ｐゴシック" pitchFamily="34" charset="-128"/>
            </a:endParaRPr>
          </a:p>
          <a:p>
            <a:pPr marL="514350" indent="-514350">
              <a:lnSpc>
                <a:spcPct val="120000"/>
              </a:lnSpc>
              <a:buAutoNum type="alphaUcPeriod"/>
            </a:pPr>
            <a:endParaRPr lang="en-US" sz="2800" dirty="0">
              <a:latin typeface="Book Antiqua" pitchFamily="18" charset="0"/>
              <a:ea typeface="ＭＳ Ｐゴシック" pitchFamily="34" charset="-128"/>
            </a:endParaRPr>
          </a:p>
          <a:p>
            <a:pPr marL="514350" indent="-514350">
              <a:lnSpc>
                <a:spcPct val="120000"/>
              </a:lnSpc>
              <a:buAutoNum type="alphaUcPeriod"/>
            </a:pPr>
            <a:endParaRPr lang="en-US" sz="2800" dirty="0" smtClean="0">
              <a:latin typeface="Book Antiqua" pitchFamily="18" charset="0"/>
              <a:ea typeface="ＭＳ Ｐゴシック" pitchFamily="34" charset="-128"/>
            </a:endParaRPr>
          </a:p>
          <a:p>
            <a:pPr marL="0" indent="0">
              <a:lnSpc>
                <a:spcPct val="120000"/>
              </a:lnSpc>
              <a:buNone/>
            </a:pPr>
            <a:r>
              <a:rPr lang="en-US" sz="2800" dirty="0" smtClean="0">
                <a:latin typeface="Book Antiqua" pitchFamily="18" charset="0"/>
                <a:ea typeface="ＭＳ Ｐゴシック" pitchFamily="34" charset="-128"/>
              </a:rPr>
              <a:t>B.  Nitrogen-containing </a:t>
            </a:r>
            <a:r>
              <a:rPr lang="en-US" sz="2800" dirty="0" err="1" smtClean="0">
                <a:latin typeface="Book Antiqua" pitchFamily="18" charset="0"/>
                <a:ea typeface="ＭＳ Ｐゴシック" pitchFamily="34" charset="-128"/>
              </a:rPr>
              <a:t>heteroaromatic</a:t>
            </a:r>
            <a:r>
              <a:rPr lang="en-US" sz="2800" dirty="0" smtClean="0">
                <a:latin typeface="Book Antiqua" pitchFamily="18" charset="0"/>
                <a:ea typeface="ＭＳ Ｐゴシック" pitchFamily="34" charset="-128"/>
              </a:rPr>
              <a:t> molecules</a:t>
            </a:r>
          </a:p>
          <a:p>
            <a:pPr marL="0" indent="0">
              <a:lnSpc>
                <a:spcPct val="120000"/>
              </a:lnSpc>
              <a:buNone/>
            </a:pPr>
            <a:r>
              <a:rPr lang="en-US" sz="2800" dirty="0" smtClean="0">
                <a:latin typeface="Book Antiqua" pitchFamily="18" charset="0"/>
                <a:ea typeface="ＭＳ Ｐゴシック" pitchFamily="34" charset="-128"/>
              </a:rPr>
              <a:t>C. Planar or almost planar structures</a:t>
            </a:r>
          </a:p>
          <a:p>
            <a:pPr marL="0" indent="0">
              <a:lnSpc>
                <a:spcPct val="120000"/>
              </a:lnSpc>
              <a:buNone/>
            </a:pPr>
            <a:r>
              <a:rPr lang="en-US" sz="2800" dirty="0" smtClean="0">
                <a:latin typeface="Book Antiqua" pitchFamily="18" charset="0"/>
                <a:ea typeface="ＭＳ Ｐゴシック" pitchFamily="34" charset="-128"/>
              </a:rPr>
              <a:t>D. Absorb UV light around 250</a:t>
            </a:r>
            <a:r>
              <a:rPr lang="en-US" sz="2800" dirty="0" smtClean="0">
                <a:latin typeface="Book Antiqua" pitchFamily="18" charset="0"/>
                <a:ea typeface="ＭＳ Ｐゴシック" pitchFamily="34" charset="-128"/>
                <a:cs typeface="Arial" charset="0"/>
              </a:rPr>
              <a:t>–</a:t>
            </a:r>
            <a:r>
              <a:rPr lang="en-US" sz="2800" dirty="0" smtClean="0">
                <a:latin typeface="Book Antiqua" pitchFamily="18" charset="0"/>
                <a:ea typeface="ＭＳ Ｐゴシック" pitchFamily="34" charset="-128"/>
              </a:rPr>
              <a:t>270 nm</a:t>
            </a:r>
          </a:p>
        </p:txBody>
      </p:sp>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I. </a:t>
            </a:r>
            <a:r>
              <a:rPr lang="en-US" sz="2800" dirty="0" err="1" smtClean="0">
                <a:latin typeface="Book Antiqua" pitchFamily="18" charset="0"/>
              </a:rPr>
              <a:t>Nucleobase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6</a:t>
            </a:fld>
            <a:endParaRPr lang="en-US">
              <a:solidFill>
                <a:schemeClr val="tx1"/>
              </a:solidFill>
            </a:endParaRPr>
          </a:p>
        </p:txBody>
      </p:sp>
      <p:sp>
        <p:nvSpPr>
          <p:cNvPr id="7" name="Rectangle 4"/>
          <p:cNvSpPr txBox="1">
            <a:spLocks noChangeArrowheads="1"/>
          </p:cNvSpPr>
          <p:nvPr/>
        </p:nvSpPr>
        <p:spPr>
          <a:xfrm>
            <a:off x="381000" y="10668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latin typeface="Book Antiqua" pitchFamily="18" charset="0"/>
              <a:ea typeface="ＭＳ Ｐゴシック" pitchFamily="34" charset="-128"/>
            </a:endParaRPr>
          </a:p>
          <a:p>
            <a:pPr marL="0" indent="0">
              <a:buNone/>
            </a:pPr>
            <a:endParaRPr lang="en-US" sz="2400" dirty="0" smtClean="0">
              <a:latin typeface="Book Antiqua" pitchFamily="18" charset="0"/>
              <a:ea typeface="ＭＳ Ｐゴシック" pitchFamily="34" charset="-128"/>
            </a:endParaRPr>
          </a:p>
        </p:txBody>
      </p:sp>
      <p:pic>
        <p:nvPicPr>
          <p:cNvPr id="8"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280" b="10686"/>
          <a:stretch/>
        </p:blipFill>
        <p:spPr bwMode="auto">
          <a:xfrm>
            <a:off x="2348706" y="1550987"/>
            <a:ext cx="4522788"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txBox="1">
            <a:spLocks noChangeArrowheads="1"/>
          </p:cNvSpPr>
          <p:nvPr/>
        </p:nvSpPr>
        <p:spPr>
          <a:xfrm>
            <a:off x="533400" y="9906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latin typeface="Book Antiqua" pitchFamily="18" charset="0"/>
              <a:ea typeface="ＭＳ Ｐゴシック" pitchFamily="34" charset="-128"/>
            </a:endParaRPr>
          </a:p>
        </p:txBody>
      </p:sp>
      <p:sp>
        <p:nvSpPr>
          <p:cNvPr id="3" name="TextBox 2"/>
          <p:cNvSpPr txBox="1"/>
          <p:nvPr/>
        </p:nvSpPr>
        <p:spPr>
          <a:xfrm>
            <a:off x="6324600" y="2819400"/>
            <a:ext cx="609600" cy="646331"/>
          </a:xfrm>
          <a:prstGeom prst="rect">
            <a:avLst/>
          </a:prstGeom>
          <a:noFill/>
        </p:spPr>
        <p:txBody>
          <a:bodyPr wrap="square" rtlCol="0">
            <a:spAutoFit/>
          </a:bodyPr>
          <a:lstStyle/>
          <a:p>
            <a:r>
              <a:rPr lang="en-US" sz="3600" b="1" dirty="0" smtClean="0">
                <a:latin typeface="Book Antiqua" pitchFamily="18" charset="0"/>
              </a:rPr>
              <a:t>*</a:t>
            </a:r>
            <a:endParaRPr lang="en-US" sz="3600" b="1" dirty="0">
              <a:latin typeface="Book Antiqua" pitchFamily="18" charset="0"/>
            </a:endParaRPr>
          </a:p>
        </p:txBody>
      </p:sp>
      <p:sp>
        <p:nvSpPr>
          <p:cNvPr id="11" name="TextBox 10"/>
          <p:cNvSpPr txBox="1"/>
          <p:nvPr/>
        </p:nvSpPr>
        <p:spPr>
          <a:xfrm>
            <a:off x="3124200" y="2971800"/>
            <a:ext cx="609600" cy="646331"/>
          </a:xfrm>
          <a:prstGeom prst="rect">
            <a:avLst/>
          </a:prstGeom>
          <a:noFill/>
        </p:spPr>
        <p:txBody>
          <a:bodyPr wrap="square" rtlCol="0">
            <a:spAutoFit/>
          </a:bodyPr>
          <a:lstStyle/>
          <a:p>
            <a:r>
              <a:rPr lang="en-US" sz="3600" b="1" dirty="0" smtClean="0">
                <a:latin typeface="Book Antiqua" pitchFamily="18" charset="0"/>
              </a:rPr>
              <a:t>*</a:t>
            </a:r>
            <a:endParaRPr lang="en-US" sz="3600" b="1" dirty="0">
              <a:latin typeface="Book Antiqua" pitchFamily="18" charset="0"/>
            </a:endParaRPr>
          </a:p>
        </p:txBody>
      </p:sp>
    </p:spTree>
    <p:extLst>
      <p:ext uri="{BB962C8B-B14F-4D97-AF65-F5344CB8AC3E}">
        <p14:creationId xmlns:p14="http://schemas.microsoft.com/office/powerpoint/2010/main" val="3606894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IA. Pyrimidine Bases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7</a:t>
            </a:fld>
            <a:endParaRPr lang="en-US">
              <a:solidFill>
                <a:schemeClr val="tx1"/>
              </a:solidFill>
            </a:endParaRPr>
          </a:p>
        </p:txBody>
      </p:sp>
      <p:sp>
        <p:nvSpPr>
          <p:cNvPr id="7" name="Rectangle 4"/>
          <p:cNvSpPr txBox="1">
            <a:spLocks noChangeArrowheads="1"/>
          </p:cNvSpPr>
          <p:nvPr/>
        </p:nvSpPr>
        <p:spPr>
          <a:xfrm>
            <a:off x="381000" y="10668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latin typeface="Book Antiqua" pitchFamily="18" charset="0"/>
              <a:ea typeface="ＭＳ Ｐゴシック" pitchFamily="34" charset="-128"/>
            </a:endParaRPr>
          </a:p>
          <a:p>
            <a:pPr marL="0" indent="0">
              <a:buNone/>
            </a:pPr>
            <a:endParaRPr lang="en-US" sz="2400" dirty="0" smtClean="0">
              <a:latin typeface="Book Antiqua" pitchFamily="18" charset="0"/>
              <a:ea typeface="ＭＳ Ｐゴシック" pitchFamily="34" charset="-128"/>
            </a:endParaRPr>
          </a:p>
        </p:txBody>
      </p:sp>
      <p:sp>
        <p:nvSpPr>
          <p:cNvPr id="9" name="Rectangle 4"/>
          <p:cNvSpPr txBox="1">
            <a:spLocks noChangeArrowheads="1"/>
          </p:cNvSpPr>
          <p:nvPr/>
        </p:nvSpPr>
        <p:spPr>
          <a:xfrm>
            <a:off x="533400" y="9906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latin typeface="Book Antiqua" pitchFamily="18" charset="0"/>
              <a:ea typeface="ＭＳ Ｐゴシック" pitchFamily="34" charset="-128"/>
            </a:endParaRPr>
          </a:p>
        </p:txBody>
      </p:sp>
      <p:pic>
        <p:nvPicPr>
          <p:cNvPr id="11"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1841"/>
          <a:stretch/>
        </p:blipFill>
        <p:spPr bwMode="auto">
          <a:xfrm>
            <a:off x="304800" y="1577975"/>
            <a:ext cx="85344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66800" y="2769513"/>
            <a:ext cx="304800" cy="430887"/>
          </a:xfrm>
          <a:prstGeom prst="rect">
            <a:avLst/>
          </a:prstGeom>
          <a:noFill/>
        </p:spPr>
        <p:txBody>
          <a:bodyPr wrap="square" rtlCol="0">
            <a:spAutoFit/>
          </a:bodyPr>
          <a:lstStyle/>
          <a:p>
            <a:r>
              <a:rPr lang="en-US" sz="2200" b="1" dirty="0" smtClean="0">
                <a:latin typeface="Book Antiqua" pitchFamily="18" charset="0"/>
              </a:rPr>
              <a:t>3</a:t>
            </a:r>
            <a:endParaRPr lang="en-US" sz="2200" b="1" dirty="0">
              <a:latin typeface="Book Antiqua" pitchFamily="18" charset="0"/>
            </a:endParaRPr>
          </a:p>
        </p:txBody>
      </p:sp>
      <p:sp>
        <p:nvSpPr>
          <p:cNvPr id="12" name="TextBox 11"/>
          <p:cNvSpPr txBox="1"/>
          <p:nvPr/>
        </p:nvSpPr>
        <p:spPr>
          <a:xfrm>
            <a:off x="1066800" y="3276600"/>
            <a:ext cx="304800" cy="430887"/>
          </a:xfrm>
          <a:prstGeom prst="rect">
            <a:avLst/>
          </a:prstGeom>
          <a:noFill/>
        </p:spPr>
        <p:txBody>
          <a:bodyPr wrap="square" rtlCol="0">
            <a:spAutoFit/>
          </a:bodyPr>
          <a:lstStyle/>
          <a:p>
            <a:r>
              <a:rPr lang="en-US" sz="2200" b="1" dirty="0" smtClean="0">
                <a:latin typeface="Book Antiqua" pitchFamily="18" charset="0"/>
              </a:rPr>
              <a:t>2</a:t>
            </a:r>
            <a:endParaRPr lang="en-US" sz="2200" b="1" dirty="0">
              <a:latin typeface="Book Antiqua" pitchFamily="18" charset="0"/>
            </a:endParaRPr>
          </a:p>
        </p:txBody>
      </p:sp>
      <p:sp>
        <p:nvSpPr>
          <p:cNvPr id="13" name="TextBox 12"/>
          <p:cNvSpPr txBox="1"/>
          <p:nvPr/>
        </p:nvSpPr>
        <p:spPr>
          <a:xfrm>
            <a:off x="1447800" y="3455313"/>
            <a:ext cx="304800" cy="430887"/>
          </a:xfrm>
          <a:prstGeom prst="rect">
            <a:avLst/>
          </a:prstGeom>
          <a:noFill/>
        </p:spPr>
        <p:txBody>
          <a:bodyPr wrap="square" rtlCol="0">
            <a:spAutoFit/>
          </a:bodyPr>
          <a:lstStyle/>
          <a:p>
            <a:r>
              <a:rPr lang="en-US" sz="2200" b="1" dirty="0" smtClean="0">
                <a:latin typeface="Book Antiqua" pitchFamily="18" charset="0"/>
              </a:rPr>
              <a:t>1</a:t>
            </a:r>
            <a:endParaRPr lang="en-US" sz="2200" b="1" dirty="0">
              <a:latin typeface="Book Antiqua" pitchFamily="18" charset="0"/>
            </a:endParaRPr>
          </a:p>
        </p:txBody>
      </p:sp>
      <p:sp>
        <p:nvSpPr>
          <p:cNvPr id="14" name="TextBox 13"/>
          <p:cNvSpPr txBox="1"/>
          <p:nvPr/>
        </p:nvSpPr>
        <p:spPr>
          <a:xfrm>
            <a:off x="1524000" y="2540913"/>
            <a:ext cx="304800" cy="430887"/>
          </a:xfrm>
          <a:prstGeom prst="rect">
            <a:avLst/>
          </a:prstGeom>
          <a:noFill/>
        </p:spPr>
        <p:txBody>
          <a:bodyPr wrap="square" rtlCol="0">
            <a:spAutoFit/>
          </a:bodyPr>
          <a:lstStyle/>
          <a:p>
            <a:r>
              <a:rPr lang="en-US" sz="2200" b="1" dirty="0" smtClean="0">
                <a:latin typeface="Book Antiqua" pitchFamily="18" charset="0"/>
              </a:rPr>
              <a:t>4</a:t>
            </a:r>
            <a:endParaRPr lang="en-US" sz="2200" b="1" dirty="0">
              <a:latin typeface="Book Antiqua" pitchFamily="18" charset="0"/>
            </a:endParaRPr>
          </a:p>
        </p:txBody>
      </p:sp>
      <p:sp>
        <p:nvSpPr>
          <p:cNvPr id="15" name="TextBox 14"/>
          <p:cNvSpPr txBox="1"/>
          <p:nvPr/>
        </p:nvSpPr>
        <p:spPr>
          <a:xfrm>
            <a:off x="1828800" y="2743200"/>
            <a:ext cx="304800" cy="430887"/>
          </a:xfrm>
          <a:prstGeom prst="rect">
            <a:avLst/>
          </a:prstGeom>
          <a:noFill/>
        </p:spPr>
        <p:txBody>
          <a:bodyPr wrap="square" rtlCol="0">
            <a:spAutoFit/>
          </a:bodyPr>
          <a:lstStyle/>
          <a:p>
            <a:r>
              <a:rPr lang="en-US" sz="2200" b="1" dirty="0" smtClean="0">
                <a:latin typeface="Book Antiqua" pitchFamily="18" charset="0"/>
              </a:rPr>
              <a:t>5</a:t>
            </a:r>
            <a:endParaRPr lang="en-US" sz="2200" b="1" dirty="0">
              <a:latin typeface="Book Antiqua" pitchFamily="18" charset="0"/>
            </a:endParaRPr>
          </a:p>
        </p:txBody>
      </p:sp>
      <p:sp>
        <p:nvSpPr>
          <p:cNvPr id="16" name="TextBox 15"/>
          <p:cNvSpPr txBox="1"/>
          <p:nvPr/>
        </p:nvSpPr>
        <p:spPr>
          <a:xfrm>
            <a:off x="1828800" y="3276600"/>
            <a:ext cx="304800" cy="430887"/>
          </a:xfrm>
          <a:prstGeom prst="rect">
            <a:avLst/>
          </a:prstGeom>
          <a:noFill/>
        </p:spPr>
        <p:txBody>
          <a:bodyPr wrap="square" rtlCol="0">
            <a:spAutoFit/>
          </a:bodyPr>
          <a:lstStyle/>
          <a:p>
            <a:r>
              <a:rPr lang="en-US" sz="2200" b="1" dirty="0" smtClean="0">
                <a:latin typeface="Book Antiqua" pitchFamily="18" charset="0"/>
              </a:rPr>
              <a:t>6</a:t>
            </a:r>
            <a:endParaRPr lang="en-US" sz="2200" b="1" dirty="0">
              <a:latin typeface="Book Antiqua" pitchFamily="18" charset="0"/>
            </a:endParaRPr>
          </a:p>
        </p:txBody>
      </p:sp>
      <p:sp>
        <p:nvSpPr>
          <p:cNvPr id="17" name="TextBox 16"/>
          <p:cNvSpPr txBox="1"/>
          <p:nvPr/>
        </p:nvSpPr>
        <p:spPr>
          <a:xfrm>
            <a:off x="1689100" y="3732430"/>
            <a:ext cx="609600" cy="646331"/>
          </a:xfrm>
          <a:prstGeom prst="rect">
            <a:avLst/>
          </a:prstGeom>
          <a:noFill/>
        </p:spPr>
        <p:txBody>
          <a:bodyPr wrap="square" rtlCol="0">
            <a:spAutoFit/>
          </a:bodyPr>
          <a:lstStyle/>
          <a:p>
            <a:r>
              <a:rPr lang="en-US" sz="3600" b="1" dirty="0" smtClean="0">
                <a:latin typeface="Book Antiqua" pitchFamily="18" charset="0"/>
              </a:rPr>
              <a:t>*</a:t>
            </a:r>
            <a:endParaRPr lang="en-US" sz="3600" b="1" dirty="0">
              <a:latin typeface="Book Antiqua" pitchFamily="18" charset="0"/>
            </a:endParaRPr>
          </a:p>
        </p:txBody>
      </p:sp>
      <p:sp>
        <p:nvSpPr>
          <p:cNvPr id="18" name="TextBox 17"/>
          <p:cNvSpPr txBox="1"/>
          <p:nvPr/>
        </p:nvSpPr>
        <p:spPr>
          <a:xfrm>
            <a:off x="4343400" y="3733800"/>
            <a:ext cx="609600" cy="646331"/>
          </a:xfrm>
          <a:prstGeom prst="rect">
            <a:avLst/>
          </a:prstGeom>
          <a:noFill/>
        </p:spPr>
        <p:txBody>
          <a:bodyPr wrap="square" rtlCol="0">
            <a:spAutoFit/>
          </a:bodyPr>
          <a:lstStyle/>
          <a:p>
            <a:r>
              <a:rPr lang="en-US" sz="3600" b="1" dirty="0" smtClean="0">
                <a:latin typeface="Book Antiqua" pitchFamily="18" charset="0"/>
              </a:rPr>
              <a:t>*</a:t>
            </a:r>
            <a:endParaRPr lang="en-US" sz="3600" b="1" dirty="0">
              <a:latin typeface="Book Antiqua" pitchFamily="18" charset="0"/>
            </a:endParaRPr>
          </a:p>
        </p:txBody>
      </p:sp>
      <p:sp>
        <p:nvSpPr>
          <p:cNvPr id="19" name="TextBox 18"/>
          <p:cNvSpPr txBox="1"/>
          <p:nvPr/>
        </p:nvSpPr>
        <p:spPr>
          <a:xfrm>
            <a:off x="7848600" y="3733800"/>
            <a:ext cx="609600" cy="646331"/>
          </a:xfrm>
          <a:prstGeom prst="rect">
            <a:avLst/>
          </a:prstGeom>
          <a:noFill/>
        </p:spPr>
        <p:txBody>
          <a:bodyPr wrap="square" rtlCol="0">
            <a:spAutoFit/>
          </a:bodyPr>
          <a:lstStyle/>
          <a:p>
            <a:r>
              <a:rPr lang="en-US" sz="3600" b="1" dirty="0" smtClean="0">
                <a:latin typeface="Book Antiqua" pitchFamily="18" charset="0"/>
              </a:rPr>
              <a:t>*</a:t>
            </a:r>
            <a:endParaRPr lang="en-US" sz="3600" b="1" dirty="0">
              <a:latin typeface="Book Antiqua" pitchFamily="18" charset="0"/>
            </a:endParaRPr>
          </a:p>
        </p:txBody>
      </p:sp>
    </p:spTree>
    <p:extLst>
      <p:ext uri="{BB962C8B-B14F-4D97-AF65-F5344CB8AC3E}">
        <p14:creationId xmlns:p14="http://schemas.microsoft.com/office/powerpoint/2010/main" val="623870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a:xfrm>
            <a:off x="381000" y="1066800"/>
            <a:ext cx="8305800" cy="2438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SzPct val="150000"/>
              <a:buNone/>
            </a:pPr>
            <a:r>
              <a:rPr lang="en-US" sz="2600" dirty="0" smtClean="0">
                <a:latin typeface="Book Antiqua" pitchFamily="18" charset="0"/>
              </a:rPr>
              <a:t>A. Cytosine </a:t>
            </a:r>
            <a:r>
              <a:rPr lang="en-US" sz="2600" dirty="0">
                <a:latin typeface="Book Antiqua" pitchFamily="18" charset="0"/>
              </a:rPr>
              <a:t>is found in both DNA and </a:t>
            </a:r>
            <a:r>
              <a:rPr lang="en-US" sz="2600" dirty="0" smtClean="0">
                <a:latin typeface="Book Antiqua" pitchFamily="18" charset="0"/>
              </a:rPr>
              <a:t>RNA</a:t>
            </a:r>
          </a:p>
          <a:p>
            <a:pPr marL="0" indent="0">
              <a:lnSpc>
                <a:spcPct val="120000"/>
              </a:lnSpc>
              <a:buSzPct val="150000"/>
              <a:buNone/>
            </a:pPr>
            <a:r>
              <a:rPr lang="en-US" sz="2600" dirty="0">
                <a:latin typeface="Book Antiqua" pitchFamily="18" charset="0"/>
              </a:rPr>
              <a:t> </a:t>
            </a:r>
            <a:r>
              <a:rPr lang="en-US" sz="2600" dirty="0" smtClean="0">
                <a:latin typeface="Book Antiqua" pitchFamily="18" charset="0"/>
              </a:rPr>
              <a:t>    Thymine </a:t>
            </a:r>
            <a:r>
              <a:rPr lang="en-US" sz="2600" dirty="0">
                <a:latin typeface="Book Antiqua" pitchFamily="18" charset="0"/>
              </a:rPr>
              <a:t>is found only in DNA</a:t>
            </a:r>
          </a:p>
          <a:p>
            <a:pPr marL="0" indent="0">
              <a:lnSpc>
                <a:spcPct val="120000"/>
              </a:lnSpc>
              <a:buNone/>
            </a:pPr>
            <a:r>
              <a:rPr lang="en-US" sz="2600" dirty="0" smtClean="0">
                <a:latin typeface="Book Antiqua" pitchFamily="18" charset="0"/>
              </a:rPr>
              <a:t>     Uracil </a:t>
            </a:r>
            <a:r>
              <a:rPr lang="en-US" sz="2600" dirty="0">
                <a:latin typeface="Book Antiqua" pitchFamily="18" charset="0"/>
              </a:rPr>
              <a:t>is found only in </a:t>
            </a:r>
            <a:r>
              <a:rPr lang="en-US" sz="2600" dirty="0" smtClean="0">
                <a:latin typeface="Book Antiqua" pitchFamily="18" charset="0"/>
              </a:rPr>
              <a:t>RNA</a:t>
            </a:r>
          </a:p>
          <a:p>
            <a:pPr marL="0" indent="0">
              <a:lnSpc>
                <a:spcPct val="120000"/>
              </a:lnSpc>
              <a:buNone/>
            </a:pPr>
            <a:endParaRPr lang="en-US" sz="1000" dirty="0" smtClean="0">
              <a:latin typeface="Book Antiqua" pitchFamily="18" charset="0"/>
            </a:endParaRPr>
          </a:p>
          <a:p>
            <a:pPr marL="0" indent="0">
              <a:lnSpc>
                <a:spcPct val="120000"/>
              </a:lnSpc>
              <a:buNone/>
            </a:pPr>
            <a:r>
              <a:rPr lang="en-US" sz="2600" dirty="0" smtClean="0">
                <a:latin typeface="Book Antiqua" pitchFamily="18" charset="0"/>
              </a:rPr>
              <a:t>B. All </a:t>
            </a:r>
            <a:r>
              <a:rPr lang="en-US" sz="2600" dirty="0">
                <a:latin typeface="Book Antiqua" pitchFamily="18" charset="0"/>
              </a:rPr>
              <a:t>are good H-bond donors and </a:t>
            </a:r>
            <a:r>
              <a:rPr lang="en-US" sz="2600" dirty="0" smtClean="0">
                <a:latin typeface="Book Antiqua" pitchFamily="18" charset="0"/>
              </a:rPr>
              <a:t>acceptors</a:t>
            </a:r>
          </a:p>
          <a:p>
            <a:pPr marL="0" indent="0">
              <a:lnSpc>
                <a:spcPct val="120000"/>
              </a:lnSpc>
              <a:buNone/>
            </a:pPr>
            <a:endParaRPr lang="en-US" sz="1000" dirty="0" smtClean="0">
              <a:latin typeface="Book Antiqua" pitchFamily="18" charset="0"/>
            </a:endParaRPr>
          </a:p>
          <a:p>
            <a:pPr marL="0" indent="0">
              <a:lnSpc>
                <a:spcPct val="120000"/>
              </a:lnSpc>
              <a:buNone/>
            </a:pPr>
            <a:r>
              <a:rPr lang="en-US" sz="2600" dirty="0" smtClean="0">
                <a:latin typeface="Book Antiqua" pitchFamily="18" charset="0"/>
              </a:rPr>
              <a:t>C. Cytosine </a:t>
            </a:r>
            <a:r>
              <a:rPr lang="en-US" sz="2600" dirty="0" err="1">
                <a:latin typeface="Book Antiqua" pitchFamily="18" charset="0"/>
              </a:rPr>
              <a:t>p</a:t>
            </a:r>
            <a:r>
              <a:rPr lang="en-US" sz="2600" i="1" dirty="0" err="1">
                <a:latin typeface="Book Antiqua" pitchFamily="18" charset="0"/>
              </a:rPr>
              <a:t>K</a:t>
            </a:r>
            <a:r>
              <a:rPr lang="en-US" sz="2600" baseline="-25000" dirty="0" err="1">
                <a:latin typeface="Book Antiqua" pitchFamily="18" charset="0"/>
              </a:rPr>
              <a:t>a</a:t>
            </a:r>
            <a:r>
              <a:rPr lang="en-US" sz="2600" dirty="0">
                <a:latin typeface="Book Antiqua" pitchFamily="18" charset="0"/>
              </a:rPr>
              <a:t> at N3 is 4.5</a:t>
            </a:r>
          </a:p>
          <a:p>
            <a:pPr marL="0" indent="0">
              <a:lnSpc>
                <a:spcPct val="110000"/>
              </a:lnSpc>
              <a:buNone/>
            </a:pPr>
            <a:r>
              <a:rPr lang="en-US" sz="2600" dirty="0" smtClean="0">
                <a:latin typeface="Book Antiqua" pitchFamily="18" charset="0"/>
              </a:rPr>
              <a:t>     Thymine </a:t>
            </a:r>
            <a:r>
              <a:rPr lang="en-US" sz="2600" dirty="0" err="1">
                <a:latin typeface="Book Antiqua" pitchFamily="18" charset="0"/>
              </a:rPr>
              <a:t>p</a:t>
            </a:r>
            <a:r>
              <a:rPr lang="en-US" sz="2600" i="1" dirty="0" err="1">
                <a:latin typeface="Book Antiqua" pitchFamily="18" charset="0"/>
              </a:rPr>
              <a:t>K</a:t>
            </a:r>
            <a:r>
              <a:rPr lang="en-US" sz="2600" baseline="-25000" dirty="0" err="1">
                <a:latin typeface="Book Antiqua" pitchFamily="18" charset="0"/>
              </a:rPr>
              <a:t>a</a:t>
            </a:r>
            <a:r>
              <a:rPr lang="en-US" sz="2600" dirty="0">
                <a:latin typeface="Book Antiqua" pitchFamily="18" charset="0"/>
              </a:rPr>
              <a:t> at N3 is </a:t>
            </a:r>
            <a:r>
              <a:rPr lang="en-US" sz="2600" dirty="0" smtClean="0">
                <a:latin typeface="Book Antiqua" pitchFamily="18" charset="0"/>
              </a:rPr>
              <a:t>9.5</a:t>
            </a:r>
          </a:p>
          <a:p>
            <a:pPr marL="0" indent="0">
              <a:lnSpc>
                <a:spcPct val="110000"/>
              </a:lnSpc>
              <a:buNone/>
            </a:pPr>
            <a:endParaRPr lang="en-US" sz="1000" dirty="0">
              <a:latin typeface="Book Antiqua" pitchFamily="18" charset="0"/>
            </a:endParaRPr>
          </a:p>
          <a:p>
            <a:pPr marL="0" indent="0">
              <a:lnSpc>
                <a:spcPct val="110000"/>
              </a:lnSpc>
              <a:buNone/>
            </a:pPr>
            <a:r>
              <a:rPr lang="en-US" sz="2600" dirty="0" smtClean="0">
                <a:latin typeface="Book Antiqua" pitchFamily="18" charset="0"/>
              </a:rPr>
              <a:t>D. They are neutral </a:t>
            </a:r>
            <a:r>
              <a:rPr lang="en-US" sz="2600" dirty="0">
                <a:latin typeface="Book Antiqua" pitchFamily="18" charset="0"/>
              </a:rPr>
              <a:t>molecules at pH 7</a:t>
            </a:r>
          </a:p>
          <a:p>
            <a:pPr marL="514350" indent="-514350">
              <a:lnSpc>
                <a:spcPct val="120000"/>
              </a:lnSpc>
              <a:buAutoNum type="alphaUcPeriod"/>
            </a:pPr>
            <a:endParaRPr lang="en-US" sz="2600" dirty="0" smtClean="0">
              <a:latin typeface="Book Antiqua" pitchFamily="18" charset="0"/>
              <a:ea typeface="ＭＳ Ｐゴシック" pitchFamily="34" charset="-128"/>
            </a:endParaRPr>
          </a:p>
        </p:txBody>
      </p:sp>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IA. Pyrimidine Bases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8</a:t>
            </a:fld>
            <a:endParaRPr lang="en-US">
              <a:solidFill>
                <a:schemeClr val="tx1"/>
              </a:solidFill>
            </a:endParaRPr>
          </a:p>
        </p:txBody>
      </p:sp>
      <p:sp>
        <p:nvSpPr>
          <p:cNvPr id="7" name="Rectangle 4"/>
          <p:cNvSpPr txBox="1">
            <a:spLocks noChangeArrowheads="1"/>
          </p:cNvSpPr>
          <p:nvPr/>
        </p:nvSpPr>
        <p:spPr>
          <a:xfrm>
            <a:off x="381000" y="10668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latin typeface="Book Antiqua" pitchFamily="18" charset="0"/>
              <a:ea typeface="ＭＳ Ｐゴシック" pitchFamily="34" charset="-128"/>
            </a:endParaRPr>
          </a:p>
          <a:p>
            <a:pPr marL="0" indent="0">
              <a:buNone/>
            </a:pPr>
            <a:endParaRPr lang="en-US" sz="2400" dirty="0" smtClean="0">
              <a:latin typeface="Book Antiqua" pitchFamily="18" charset="0"/>
              <a:ea typeface="ＭＳ Ｐゴシック" pitchFamily="34" charset="-128"/>
            </a:endParaRPr>
          </a:p>
        </p:txBody>
      </p:sp>
      <p:sp>
        <p:nvSpPr>
          <p:cNvPr id="9" name="Rectangle 4"/>
          <p:cNvSpPr txBox="1">
            <a:spLocks noChangeArrowheads="1"/>
          </p:cNvSpPr>
          <p:nvPr/>
        </p:nvSpPr>
        <p:spPr>
          <a:xfrm>
            <a:off x="533400" y="9906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latin typeface="Book Antiqua" pitchFamily="18" charset="0"/>
              <a:ea typeface="ＭＳ Ｐゴシック" pitchFamily="34" charset="-128"/>
            </a:endParaRPr>
          </a:p>
        </p:txBody>
      </p:sp>
    </p:spTree>
    <p:extLst>
      <p:ext uri="{BB962C8B-B14F-4D97-AF65-F5344CB8AC3E}">
        <p14:creationId xmlns:p14="http://schemas.microsoft.com/office/powerpoint/2010/main" val="272007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US" sz="2800" dirty="0">
                <a:latin typeface="Book Antiqua" pitchFamily="18" charset="0"/>
              </a:rPr>
              <a:t>2</a:t>
            </a:r>
            <a:r>
              <a:rPr lang="en-US" sz="2800" dirty="0" smtClean="0">
                <a:latin typeface="Book Antiqua" pitchFamily="18" charset="0"/>
              </a:rPr>
              <a:t>IB. Purine Bases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9</a:t>
            </a:fld>
            <a:endParaRPr lang="en-US">
              <a:solidFill>
                <a:schemeClr val="tx1"/>
              </a:solidFill>
            </a:endParaRPr>
          </a:p>
        </p:txBody>
      </p:sp>
      <p:sp>
        <p:nvSpPr>
          <p:cNvPr id="7" name="Rectangle 4"/>
          <p:cNvSpPr txBox="1">
            <a:spLocks noChangeArrowheads="1"/>
          </p:cNvSpPr>
          <p:nvPr/>
        </p:nvSpPr>
        <p:spPr>
          <a:xfrm>
            <a:off x="381000" y="10668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latin typeface="Book Antiqua" pitchFamily="18" charset="0"/>
              <a:ea typeface="ＭＳ Ｐゴシック" pitchFamily="34" charset="-128"/>
            </a:endParaRPr>
          </a:p>
          <a:p>
            <a:pPr marL="0" indent="0">
              <a:buNone/>
            </a:pPr>
            <a:endParaRPr lang="en-US" sz="2400" dirty="0" smtClean="0">
              <a:latin typeface="Book Antiqua" pitchFamily="18" charset="0"/>
              <a:ea typeface="ＭＳ Ｐゴシック" pitchFamily="34" charset="-128"/>
            </a:endParaRPr>
          </a:p>
        </p:txBody>
      </p:sp>
      <p:sp>
        <p:nvSpPr>
          <p:cNvPr id="9" name="Rectangle 4"/>
          <p:cNvSpPr txBox="1">
            <a:spLocks noChangeArrowheads="1"/>
          </p:cNvSpPr>
          <p:nvPr/>
        </p:nvSpPr>
        <p:spPr>
          <a:xfrm>
            <a:off x="533400" y="990600"/>
            <a:ext cx="84582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latin typeface="Book Antiqua" pitchFamily="18" charset="0"/>
              <a:ea typeface="ＭＳ Ｐゴシック" pitchFamily="34" charset="-128"/>
            </a:endParaRPr>
          </a:p>
        </p:txBody>
      </p:sp>
      <p:pic>
        <p:nvPicPr>
          <p:cNvPr id="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0951"/>
          <a:stretch/>
        </p:blipFill>
        <p:spPr bwMode="auto">
          <a:xfrm>
            <a:off x="304800" y="1066800"/>
            <a:ext cx="85344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048000" y="3581400"/>
            <a:ext cx="609600" cy="646331"/>
          </a:xfrm>
          <a:prstGeom prst="rect">
            <a:avLst/>
          </a:prstGeom>
          <a:noFill/>
        </p:spPr>
        <p:txBody>
          <a:bodyPr wrap="square" rtlCol="0">
            <a:spAutoFit/>
          </a:bodyPr>
          <a:lstStyle/>
          <a:p>
            <a:r>
              <a:rPr lang="en-US" sz="3600" b="1" dirty="0" smtClean="0">
                <a:latin typeface="Book Antiqua" pitchFamily="18" charset="0"/>
              </a:rPr>
              <a:t>*</a:t>
            </a:r>
            <a:endParaRPr lang="en-US" sz="3600" b="1" dirty="0">
              <a:latin typeface="Book Antiqua" pitchFamily="18" charset="0"/>
            </a:endParaRPr>
          </a:p>
        </p:txBody>
      </p:sp>
      <p:sp>
        <p:nvSpPr>
          <p:cNvPr id="12" name="TextBox 11"/>
          <p:cNvSpPr txBox="1"/>
          <p:nvPr/>
        </p:nvSpPr>
        <p:spPr>
          <a:xfrm>
            <a:off x="8077200" y="3581400"/>
            <a:ext cx="609600" cy="646331"/>
          </a:xfrm>
          <a:prstGeom prst="rect">
            <a:avLst/>
          </a:prstGeom>
          <a:noFill/>
        </p:spPr>
        <p:txBody>
          <a:bodyPr wrap="square" rtlCol="0">
            <a:spAutoFit/>
          </a:bodyPr>
          <a:lstStyle/>
          <a:p>
            <a:r>
              <a:rPr lang="en-US" sz="3600" b="1" dirty="0" smtClean="0">
                <a:latin typeface="Book Antiqua" pitchFamily="18" charset="0"/>
              </a:rPr>
              <a:t>*</a:t>
            </a:r>
            <a:endParaRPr lang="en-US" sz="3600" b="1" dirty="0">
              <a:latin typeface="Book Antiqua" pitchFamily="18" charset="0"/>
            </a:endParaRPr>
          </a:p>
        </p:txBody>
      </p:sp>
      <p:sp>
        <p:nvSpPr>
          <p:cNvPr id="13" name="TextBox 12"/>
          <p:cNvSpPr txBox="1"/>
          <p:nvPr/>
        </p:nvSpPr>
        <p:spPr>
          <a:xfrm>
            <a:off x="838200" y="2514600"/>
            <a:ext cx="304800" cy="430887"/>
          </a:xfrm>
          <a:prstGeom prst="rect">
            <a:avLst/>
          </a:prstGeom>
          <a:noFill/>
        </p:spPr>
        <p:txBody>
          <a:bodyPr wrap="square" rtlCol="0">
            <a:spAutoFit/>
          </a:bodyPr>
          <a:lstStyle/>
          <a:p>
            <a:r>
              <a:rPr lang="en-US" sz="2200" b="1" dirty="0" smtClean="0">
                <a:latin typeface="Book Antiqua" pitchFamily="18" charset="0"/>
              </a:rPr>
              <a:t>1</a:t>
            </a:r>
            <a:endParaRPr lang="en-US" sz="2200" b="1" dirty="0">
              <a:latin typeface="Book Antiqua" pitchFamily="18" charset="0"/>
            </a:endParaRPr>
          </a:p>
        </p:txBody>
      </p:sp>
      <p:sp>
        <p:nvSpPr>
          <p:cNvPr id="14" name="TextBox 13"/>
          <p:cNvSpPr txBox="1"/>
          <p:nvPr/>
        </p:nvSpPr>
        <p:spPr>
          <a:xfrm>
            <a:off x="838200" y="2998113"/>
            <a:ext cx="304800" cy="430887"/>
          </a:xfrm>
          <a:prstGeom prst="rect">
            <a:avLst/>
          </a:prstGeom>
          <a:noFill/>
        </p:spPr>
        <p:txBody>
          <a:bodyPr wrap="square" rtlCol="0">
            <a:spAutoFit/>
          </a:bodyPr>
          <a:lstStyle/>
          <a:p>
            <a:r>
              <a:rPr lang="en-US" sz="2200" b="1" dirty="0" smtClean="0">
                <a:latin typeface="Book Antiqua" pitchFamily="18" charset="0"/>
              </a:rPr>
              <a:t>2</a:t>
            </a:r>
            <a:endParaRPr lang="en-US" sz="2200" b="1" dirty="0">
              <a:latin typeface="Book Antiqua" pitchFamily="18" charset="0"/>
            </a:endParaRPr>
          </a:p>
        </p:txBody>
      </p:sp>
      <p:sp>
        <p:nvSpPr>
          <p:cNvPr id="15" name="TextBox 14"/>
          <p:cNvSpPr txBox="1"/>
          <p:nvPr/>
        </p:nvSpPr>
        <p:spPr>
          <a:xfrm>
            <a:off x="1295400" y="3352800"/>
            <a:ext cx="304800" cy="430887"/>
          </a:xfrm>
          <a:prstGeom prst="rect">
            <a:avLst/>
          </a:prstGeom>
          <a:noFill/>
        </p:spPr>
        <p:txBody>
          <a:bodyPr wrap="square" rtlCol="0">
            <a:spAutoFit/>
          </a:bodyPr>
          <a:lstStyle/>
          <a:p>
            <a:r>
              <a:rPr lang="en-US" sz="2200" b="1" dirty="0" smtClean="0">
                <a:latin typeface="Book Antiqua" pitchFamily="18" charset="0"/>
              </a:rPr>
              <a:t>3</a:t>
            </a:r>
            <a:endParaRPr lang="en-US" sz="2200" b="1" dirty="0">
              <a:latin typeface="Book Antiqua" pitchFamily="18" charset="0"/>
            </a:endParaRPr>
          </a:p>
        </p:txBody>
      </p:sp>
      <p:sp>
        <p:nvSpPr>
          <p:cNvPr id="16" name="TextBox 15"/>
          <p:cNvSpPr txBox="1"/>
          <p:nvPr/>
        </p:nvSpPr>
        <p:spPr>
          <a:xfrm>
            <a:off x="1752600" y="2998113"/>
            <a:ext cx="304800" cy="430887"/>
          </a:xfrm>
          <a:prstGeom prst="rect">
            <a:avLst/>
          </a:prstGeom>
          <a:noFill/>
        </p:spPr>
        <p:txBody>
          <a:bodyPr wrap="square" rtlCol="0">
            <a:spAutoFit/>
          </a:bodyPr>
          <a:lstStyle/>
          <a:p>
            <a:r>
              <a:rPr lang="en-US" sz="2200" b="1" dirty="0">
                <a:latin typeface="Book Antiqua" pitchFamily="18" charset="0"/>
              </a:rPr>
              <a:t>4</a:t>
            </a:r>
          </a:p>
        </p:txBody>
      </p:sp>
      <p:sp>
        <p:nvSpPr>
          <p:cNvPr id="17" name="TextBox 16"/>
          <p:cNvSpPr txBox="1"/>
          <p:nvPr/>
        </p:nvSpPr>
        <p:spPr>
          <a:xfrm>
            <a:off x="1752600" y="2514600"/>
            <a:ext cx="304800" cy="430887"/>
          </a:xfrm>
          <a:prstGeom prst="rect">
            <a:avLst/>
          </a:prstGeom>
          <a:noFill/>
        </p:spPr>
        <p:txBody>
          <a:bodyPr wrap="square" rtlCol="0">
            <a:spAutoFit/>
          </a:bodyPr>
          <a:lstStyle/>
          <a:p>
            <a:r>
              <a:rPr lang="en-US" sz="2200" b="1" dirty="0">
                <a:latin typeface="Book Antiqua" pitchFamily="18" charset="0"/>
              </a:rPr>
              <a:t>5</a:t>
            </a:r>
          </a:p>
        </p:txBody>
      </p:sp>
      <p:sp>
        <p:nvSpPr>
          <p:cNvPr id="18" name="TextBox 17"/>
          <p:cNvSpPr txBox="1"/>
          <p:nvPr/>
        </p:nvSpPr>
        <p:spPr>
          <a:xfrm>
            <a:off x="1295400" y="2286000"/>
            <a:ext cx="304800" cy="430887"/>
          </a:xfrm>
          <a:prstGeom prst="rect">
            <a:avLst/>
          </a:prstGeom>
          <a:noFill/>
        </p:spPr>
        <p:txBody>
          <a:bodyPr wrap="square" rtlCol="0">
            <a:spAutoFit/>
          </a:bodyPr>
          <a:lstStyle/>
          <a:p>
            <a:r>
              <a:rPr lang="en-US" sz="2200" b="1" dirty="0">
                <a:latin typeface="Book Antiqua" pitchFamily="18" charset="0"/>
              </a:rPr>
              <a:t>6</a:t>
            </a:r>
          </a:p>
        </p:txBody>
      </p:sp>
      <p:sp>
        <p:nvSpPr>
          <p:cNvPr id="19" name="TextBox 18"/>
          <p:cNvSpPr txBox="1"/>
          <p:nvPr/>
        </p:nvSpPr>
        <p:spPr>
          <a:xfrm>
            <a:off x="2667000" y="2438400"/>
            <a:ext cx="304800" cy="430887"/>
          </a:xfrm>
          <a:prstGeom prst="rect">
            <a:avLst/>
          </a:prstGeom>
          <a:noFill/>
        </p:spPr>
        <p:txBody>
          <a:bodyPr wrap="square" rtlCol="0">
            <a:spAutoFit/>
          </a:bodyPr>
          <a:lstStyle/>
          <a:p>
            <a:r>
              <a:rPr lang="en-US" sz="2200" b="1" dirty="0">
                <a:latin typeface="Book Antiqua" pitchFamily="18" charset="0"/>
              </a:rPr>
              <a:t>7</a:t>
            </a:r>
          </a:p>
        </p:txBody>
      </p:sp>
      <p:sp>
        <p:nvSpPr>
          <p:cNvPr id="20" name="TextBox 19"/>
          <p:cNvSpPr txBox="1"/>
          <p:nvPr/>
        </p:nvSpPr>
        <p:spPr>
          <a:xfrm>
            <a:off x="2895600" y="2921913"/>
            <a:ext cx="304800" cy="430887"/>
          </a:xfrm>
          <a:prstGeom prst="rect">
            <a:avLst/>
          </a:prstGeom>
          <a:noFill/>
        </p:spPr>
        <p:txBody>
          <a:bodyPr wrap="square" rtlCol="0">
            <a:spAutoFit/>
          </a:bodyPr>
          <a:lstStyle/>
          <a:p>
            <a:r>
              <a:rPr lang="en-US" sz="2200" b="1" dirty="0" smtClean="0">
                <a:latin typeface="Book Antiqua" pitchFamily="18" charset="0"/>
              </a:rPr>
              <a:t>8</a:t>
            </a:r>
            <a:endParaRPr lang="en-US" sz="2200" b="1" dirty="0">
              <a:latin typeface="Book Antiqua" pitchFamily="18" charset="0"/>
            </a:endParaRPr>
          </a:p>
        </p:txBody>
      </p:sp>
      <p:sp>
        <p:nvSpPr>
          <p:cNvPr id="21" name="TextBox 20"/>
          <p:cNvSpPr txBox="1"/>
          <p:nvPr/>
        </p:nvSpPr>
        <p:spPr>
          <a:xfrm>
            <a:off x="2743200" y="3302913"/>
            <a:ext cx="304800" cy="430887"/>
          </a:xfrm>
          <a:prstGeom prst="rect">
            <a:avLst/>
          </a:prstGeom>
          <a:noFill/>
        </p:spPr>
        <p:txBody>
          <a:bodyPr wrap="square" rtlCol="0">
            <a:spAutoFit/>
          </a:bodyPr>
          <a:lstStyle/>
          <a:p>
            <a:r>
              <a:rPr lang="en-US" sz="2200" b="1" dirty="0">
                <a:latin typeface="Book Antiqua" pitchFamily="18" charset="0"/>
              </a:rPr>
              <a:t>9</a:t>
            </a:r>
          </a:p>
        </p:txBody>
      </p:sp>
    </p:spTree>
    <p:extLst>
      <p:ext uri="{BB962C8B-B14F-4D97-AF65-F5344CB8AC3E}">
        <p14:creationId xmlns:p14="http://schemas.microsoft.com/office/powerpoint/2010/main" val="419764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11579</TotalTime>
  <Words>1539</Words>
  <Application>Microsoft Office PowerPoint</Application>
  <PresentationFormat>On-screen Show (4:3)</PresentationFormat>
  <Paragraphs>432</Paragraphs>
  <Slides>47</Slides>
  <Notes>46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Office Theme</vt:lpstr>
      <vt:lpstr>CS ChemDraw Drawing</vt:lpstr>
      <vt:lpstr>ISIS/Draw Sketch</vt:lpstr>
      <vt:lpstr>PowerPoint Presentation</vt:lpstr>
      <vt:lpstr>Fundamental Biology of Life</vt:lpstr>
      <vt:lpstr>PowerPoint Presentation</vt:lpstr>
      <vt:lpstr>1. Nucleotides- General Function</vt:lpstr>
      <vt:lpstr>2. Nucleotide Composition</vt:lpstr>
      <vt:lpstr>2I. Nucleobase</vt:lpstr>
      <vt:lpstr>2IA. Pyrimidine Bases</vt:lpstr>
      <vt:lpstr>2IA. Pyrimidine Bases</vt:lpstr>
      <vt:lpstr>2IB. Purine Bases</vt:lpstr>
      <vt:lpstr>2IB. Purine Bases</vt:lpstr>
      <vt:lpstr>2IC. Tautomerism of Nucleobases</vt:lpstr>
      <vt:lpstr>2ID. UV Absorption of Nucleobases</vt:lpstr>
      <vt:lpstr>PowerPoint Presentation</vt:lpstr>
      <vt:lpstr>2II. Pentoses</vt:lpstr>
      <vt:lpstr>2II. Pentoses</vt:lpstr>
      <vt:lpstr>2IIA. β-N-Glycosidic Bond</vt:lpstr>
      <vt:lpstr>PowerPoint Presentation</vt:lpstr>
      <vt:lpstr>2III. Phosphates</vt:lpstr>
      <vt:lpstr>3. Nucleoside Composition</vt:lpstr>
      <vt:lpstr>4. Nomenclature- Deoxyribonucleotides</vt:lpstr>
      <vt:lpstr>4. Nomenclature- Ribonucleotides</vt:lpstr>
      <vt:lpstr>5. Nucleic Acids can contain Unusual Nucleobases</vt:lpstr>
      <vt:lpstr>5. Nucleic Acids can contain Unusual Nucleobases</vt:lpstr>
      <vt:lpstr>PowerPoint Presentation</vt:lpstr>
      <vt:lpstr>1. Nucleic Acids- General Function</vt:lpstr>
      <vt:lpstr>2. Levels of Nucleic Acid Structure</vt:lpstr>
      <vt:lpstr>PowerPoint Presentation</vt:lpstr>
      <vt:lpstr>DNA and RNA</vt:lpstr>
      <vt:lpstr>1. General Structure of Nucleotide Strands in      Nucleic Acid </vt:lpstr>
      <vt:lpstr>1. General Structure of Nucleotide Strands in      Nucleic Acid </vt:lpstr>
      <vt:lpstr>1. General Structure of Nucleotide Strands in      Nucleic Acid </vt:lpstr>
      <vt:lpstr>Is Jurassic Park Possible??????????????????????????</vt:lpstr>
      <vt:lpstr>1. General Structure of Nucleotide Strands in      Nucleic Acid </vt:lpstr>
      <vt:lpstr>2. Hydrolysis of RNA</vt:lpstr>
      <vt:lpstr>2I. Mechanism of Base-catalyzed RNA Hydrolysis</vt:lpstr>
      <vt:lpstr>3. Representation of Nucleotide Sequences</vt:lpstr>
      <vt:lpstr>PowerPoint Presentation</vt:lpstr>
      <vt:lpstr>1. Discovery of DNA Structure</vt:lpstr>
      <vt:lpstr>2. Covalent Structure of DNA (1868-1935)</vt:lpstr>
      <vt:lpstr>3. DNA Molecules have Distinctive Base      Compositions</vt:lpstr>
      <vt:lpstr>4. X-Ray Diffraction Pattern of DNA</vt:lpstr>
      <vt:lpstr>5. The Nobel Prize for Solving the Structure of      DNA goes to…</vt:lpstr>
      <vt:lpstr>6. Watson-Crick Model of DNA</vt:lpstr>
      <vt:lpstr>6. Watson-Crick Model of DNA</vt:lpstr>
      <vt:lpstr>6. Watson-Crick Model of DNA</vt:lpstr>
      <vt:lpstr>6. Watson-Crick Model of DNA</vt:lpstr>
      <vt:lpstr>6. Watson-Crick Model of DNA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atinoco9278</dc:creator>
  <cp:lastModifiedBy>atinoco9278</cp:lastModifiedBy>
  <cp:revision>444</cp:revision>
  <dcterms:created xsi:type="dcterms:W3CDTF">2012-12-24T03:15:39Z</dcterms:created>
  <dcterms:modified xsi:type="dcterms:W3CDTF">2013-03-07T12:35:14Z</dcterms:modified>
</cp:coreProperties>
</file>