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466" r:id="rId3"/>
    <p:sldId id="472" r:id="rId4"/>
    <p:sldId id="476" r:id="rId5"/>
    <p:sldId id="477" r:id="rId6"/>
    <p:sldId id="478" r:id="rId7"/>
    <p:sldId id="479" r:id="rId8"/>
    <p:sldId id="480" r:id="rId9"/>
    <p:sldId id="481" r:id="rId10"/>
    <p:sldId id="482" r:id="rId11"/>
    <p:sldId id="483" r:id="rId12"/>
    <p:sldId id="484" r:id="rId13"/>
    <p:sldId id="485" r:id="rId14"/>
    <p:sldId id="486" r:id="rId15"/>
    <p:sldId id="488" r:id="rId16"/>
    <p:sldId id="487" r:id="rId17"/>
    <p:sldId id="489" r:id="rId18"/>
    <p:sldId id="490" r:id="rId19"/>
    <p:sldId id="491" r:id="rId20"/>
    <p:sldId id="492" r:id="rId21"/>
    <p:sldId id="493" r:id="rId22"/>
    <p:sldId id="495" r:id="rId23"/>
    <p:sldId id="494" r:id="rId24"/>
    <p:sldId id="496" r:id="rId25"/>
    <p:sldId id="497" r:id="rId26"/>
    <p:sldId id="498" r:id="rId27"/>
    <p:sldId id="499" r:id="rId28"/>
    <p:sldId id="500" r:id="rId29"/>
    <p:sldId id="501" r:id="rId30"/>
    <p:sldId id="502" r:id="rId31"/>
    <p:sldId id="503" r:id="rId32"/>
    <p:sldId id="504" r:id="rId33"/>
    <p:sldId id="505" r:id="rId34"/>
    <p:sldId id="52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2" r:id="rId50"/>
    <p:sldId id="521" r:id="rId51"/>
    <p:sldId id="520" r:id="rId52"/>
    <p:sldId id="523" r:id="rId53"/>
    <p:sldId id="52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0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957" autoAdjust="0"/>
  </p:normalViewPr>
  <p:slideViewPr>
    <p:cSldViewPr>
      <p:cViewPr varScale="1">
        <p:scale>
          <a:sx n="81" d="100"/>
          <a:sy n="81" d="100"/>
        </p:scale>
        <p:origin x="-8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3/14/2013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27</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35</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50</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4B3D4-43EF-4252-B21C-09EBA41355C0}" type="datetime1">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22635-08FA-4D6F-B06C-CEFB8AE4B2D7}" type="datetime1">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CE208-8495-4878-BE1A-C542720F9F73}" type="datetime1">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EFBA2-5F1D-4129-8672-09B9C39936BF}" type="datetime1">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F0A7-48FF-4329-BFB8-CB1E0A5DEA51}" type="datetime1">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4644-2E9A-4A21-9884-318F435CCFA9}" type="datetime1">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3B083-AB68-485E-8932-9B9C1700E811}" type="datetime1">
              <a:rPr lang="en-US" smtClean="0"/>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F86DA-469E-4138-859B-870A29AC29FD}" type="datetime1">
              <a:rPr lang="en-US" smtClean="0"/>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F687-4099-4328-89FC-B95799412764}" type="datetime1">
              <a:rPr lang="en-US" smtClean="0"/>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64160-FBE0-4AE3-847B-2130772616FB}" type="datetime1">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CE76E-7A9B-4BA3-A5E1-984DE36D7022}" type="datetime1">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23B7-E3F9-4DE3-8BBB-27FCCFB2A8E3}" type="datetime1">
              <a:rPr lang="en-US" smtClean="0"/>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Nucleic Acid Structure and Stability</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8 (Page 283-302)</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865"/>
          <a:stretch/>
        </p:blipFill>
        <p:spPr bwMode="auto">
          <a:xfrm>
            <a:off x="304800" y="990600"/>
            <a:ext cx="8534400" cy="562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2Ic. A, B, and Z forms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144909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693" r="62302" b="27728"/>
          <a:stretch/>
        </p:blipFill>
        <p:spPr bwMode="auto">
          <a:xfrm>
            <a:off x="76200" y="1143001"/>
            <a:ext cx="2026898" cy="528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2Id. A form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9" name="TextBox 8"/>
          <p:cNvSpPr txBox="1"/>
          <p:nvPr/>
        </p:nvSpPr>
        <p:spPr>
          <a:xfrm>
            <a:off x="2057400" y="1295400"/>
            <a:ext cx="6781800" cy="4893647"/>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The right-handed A form is favored in </a:t>
            </a:r>
            <a:r>
              <a:rPr lang="en-US" sz="2400" dirty="0" err="1" smtClean="0">
                <a:latin typeface="Book Antiqua" pitchFamily="18" charset="0"/>
              </a:rPr>
              <a:t>nonaqueous</a:t>
            </a:r>
            <a:r>
              <a:rPr lang="en-US" sz="2400" dirty="0" smtClean="0">
                <a:latin typeface="Book Antiqua" pitchFamily="18" charset="0"/>
              </a:rPr>
              <a:t> solutions.</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Most DNA crystallize in this form due to dehydration from crystallization methods.</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The helix is wider than the B form and has 11 base pairs per helical turn (rather than 10.5).</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The plane of the base pairs is tilted about 20° with respect to the helix axis.</a:t>
            </a:r>
          </a:p>
          <a:p>
            <a:pPr marL="914400" lvl="1" indent="-457200">
              <a:buFont typeface="Wingdings" pitchFamily="2" charset="2"/>
              <a:buChar char="§"/>
            </a:pPr>
            <a:r>
              <a:rPr lang="en-US" sz="2400" dirty="0" smtClean="0">
                <a:latin typeface="Book Antiqua" pitchFamily="18" charset="0"/>
              </a:rPr>
              <a:t>Deeper major groove</a:t>
            </a:r>
          </a:p>
          <a:p>
            <a:pPr marL="914400" lvl="1" indent="-457200">
              <a:buFont typeface="Wingdings" pitchFamily="2" charset="2"/>
              <a:buChar char="§"/>
            </a:pPr>
            <a:r>
              <a:rPr lang="en-US" sz="2400" dirty="0" smtClean="0">
                <a:latin typeface="Book Antiqua" pitchFamily="18" charset="0"/>
              </a:rPr>
              <a:t>Shallower minor groove</a:t>
            </a:r>
            <a:endParaRPr lang="en-US" sz="2400" dirty="0">
              <a:latin typeface="Book Antiqua" pitchFamily="18" charset="0"/>
            </a:endParaRPr>
          </a:p>
        </p:txBody>
      </p:sp>
    </p:spTree>
    <p:extLst>
      <p:ext uri="{BB962C8B-B14F-4D97-AF65-F5344CB8AC3E}">
        <p14:creationId xmlns:p14="http://schemas.microsoft.com/office/powerpoint/2010/main" val="426456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1429" b="27778"/>
          <a:stretch/>
        </p:blipFill>
        <p:spPr bwMode="auto">
          <a:xfrm>
            <a:off x="228600" y="990600"/>
            <a:ext cx="1371580" cy="59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2Ie. </a:t>
            </a:r>
            <a:r>
              <a:rPr lang="en-US" sz="2800" dirty="0" smtClean="0">
                <a:latin typeface="Book Antiqua" pitchFamily="18" charset="0"/>
              </a:rPr>
              <a:t>Z form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9" name="TextBox 8"/>
          <p:cNvSpPr txBox="1"/>
          <p:nvPr/>
        </p:nvSpPr>
        <p:spPr>
          <a:xfrm>
            <a:off x="2057400" y="1107043"/>
            <a:ext cx="6781800" cy="5293757"/>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The backbone of the left-handed helix takes on a </a:t>
            </a:r>
            <a:r>
              <a:rPr lang="en-US" sz="2400" dirty="0" smtClean="0">
                <a:latin typeface="Book Antiqua" pitchFamily="18" charset="0"/>
              </a:rPr>
              <a:t>zigzag </a:t>
            </a:r>
            <a:r>
              <a:rPr lang="en-US" sz="2400" dirty="0" smtClean="0">
                <a:latin typeface="Book Antiqua" pitchFamily="18" charset="0"/>
              </a:rPr>
              <a:t>appearance and the structure is more slender and elongated.</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There are 12 base pairs per helical turn.</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Prominent form when </a:t>
            </a:r>
            <a:r>
              <a:rPr lang="en-US" sz="2400" dirty="0" err="1" smtClean="0">
                <a:latin typeface="Book Antiqua" pitchFamily="18" charset="0"/>
              </a:rPr>
              <a:t>pyrimidines</a:t>
            </a:r>
            <a:r>
              <a:rPr lang="en-US" sz="2400" dirty="0" smtClean="0">
                <a:latin typeface="Book Antiqua" pitchFamily="18" charset="0"/>
              </a:rPr>
              <a:t> alternate with purine, especially alternating C and G.</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The purine adopts a </a:t>
            </a:r>
            <a:r>
              <a:rPr lang="en-US" sz="2400" dirty="0" err="1" smtClean="0">
                <a:latin typeface="Book Antiqua" pitchFamily="18" charset="0"/>
              </a:rPr>
              <a:t>syn</a:t>
            </a:r>
            <a:r>
              <a:rPr lang="en-US" sz="2400" dirty="0" smtClean="0">
                <a:latin typeface="Book Antiqua" pitchFamily="18" charset="0"/>
              </a:rPr>
              <a:t> conformation while the </a:t>
            </a:r>
            <a:r>
              <a:rPr lang="en-US" sz="2400" dirty="0" err="1" smtClean="0">
                <a:latin typeface="Book Antiqua" pitchFamily="18" charset="0"/>
              </a:rPr>
              <a:t>pyridimine</a:t>
            </a:r>
            <a:r>
              <a:rPr lang="en-US" sz="2400" dirty="0" smtClean="0">
                <a:latin typeface="Book Antiqua" pitchFamily="18" charset="0"/>
              </a:rPr>
              <a:t> is in the anti conformation.</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The major groove is barely apparent but minor groove is deepen </a:t>
            </a:r>
            <a:r>
              <a:rPr lang="en-US" sz="2400" dirty="0" smtClean="0">
                <a:latin typeface="Book Antiqua" pitchFamily="18" charset="0"/>
              </a:rPr>
              <a:t>yet </a:t>
            </a:r>
            <a:r>
              <a:rPr lang="en-US" sz="2400" dirty="0" smtClean="0">
                <a:latin typeface="Book Antiqua" pitchFamily="18" charset="0"/>
              </a:rPr>
              <a:t>narrow</a:t>
            </a:r>
            <a:r>
              <a:rPr lang="en-US" sz="2400" dirty="0" smtClean="0">
                <a:latin typeface="Book Antiqua" pitchFamily="18" charset="0"/>
              </a:rPr>
              <a:t>.</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Does exist </a:t>
            </a:r>
            <a:r>
              <a:rPr lang="en-US" sz="2400" i="1" dirty="0" smtClean="0">
                <a:latin typeface="Book Antiqua" pitchFamily="18" charset="0"/>
              </a:rPr>
              <a:t>in vivo </a:t>
            </a:r>
            <a:r>
              <a:rPr lang="en-US" sz="2400" dirty="0" smtClean="0">
                <a:latin typeface="Book Antiqua" pitchFamily="18" charset="0"/>
              </a:rPr>
              <a:t>though not abundantly.</a:t>
            </a: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236390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3" name="TextBox 2"/>
          <p:cNvSpPr txBox="1"/>
          <p:nvPr/>
        </p:nvSpPr>
        <p:spPr>
          <a:xfrm>
            <a:off x="381000" y="3124200"/>
            <a:ext cx="8458200" cy="3785652"/>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Palindrome (word/phrase spelled identically read either forward or backward)</a:t>
            </a:r>
          </a:p>
          <a:p>
            <a:pPr lvl="1"/>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Sequence of double-stranded nucleic acid with inverted repeats of base sequence having twofold symmetry.</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The sequence is superimposed by rotating 180° about the horizontal axis </a:t>
            </a:r>
            <a:r>
              <a:rPr lang="en-US" sz="2400" dirty="0">
                <a:latin typeface="Book Antiqua" pitchFamily="18" charset="0"/>
              </a:rPr>
              <a:t>then 180</a:t>
            </a:r>
            <a:r>
              <a:rPr lang="en-US" sz="2400" dirty="0" smtClean="0">
                <a:latin typeface="Book Antiqua" pitchFamily="18" charset="0"/>
              </a:rPr>
              <a:t>° about the vertical axis.</a:t>
            </a:r>
          </a:p>
          <a:p>
            <a:endParaRPr lang="en-US" sz="2400" dirty="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9980" b="60622"/>
          <a:stretch/>
        </p:blipFill>
        <p:spPr bwMode="auto">
          <a:xfrm>
            <a:off x="304800" y="1104363"/>
            <a:ext cx="8534400" cy="17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558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3" name="TextBox 2"/>
          <p:cNvSpPr txBox="1"/>
          <p:nvPr/>
        </p:nvSpPr>
        <p:spPr>
          <a:xfrm>
            <a:off x="381000" y="990600"/>
            <a:ext cx="8458200" cy="830997"/>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Such sequences are self-complementary within each strand and can form a </a:t>
            </a:r>
            <a:r>
              <a:rPr lang="en-US" sz="2400" b="1" dirty="0" smtClean="0">
                <a:latin typeface="Book Antiqua" pitchFamily="18" charset="0"/>
              </a:rPr>
              <a:t>hairpin</a:t>
            </a:r>
            <a:endParaRPr lang="en-US" sz="2400" b="1" dirty="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935"/>
          <a:stretch/>
        </p:blipFill>
        <p:spPr bwMode="auto">
          <a:xfrm>
            <a:off x="1143000" y="2041787"/>
            <a:ext cx="6827520" cy="45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47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2585" b="17051"/>
          <a:stretch/>
        </p:blipFill>
        <p:spPr bwMode="auto">
          <a:xfrm rot="16200000">
            <a:off x="-72229" y="2632871"/>
            <a:ext cx="6827520" cy="25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2585" b="17051"/>
          <a:stretch/>
        </p:blipFill>
        <p:spPr bwMode="auto">
          <a:xfrm rot="5400000">
            <a:off x="2426809" y="2678591"/>
            <a:ext cx="6827520" cy="25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3" name="TextBox 2"/>
          <p:cNvSpPr txBox="1"/>
          <p:nvPr/>
        </p:nvSpPr>
        <p:spPr>
          <a:xfrm>
            <a:off x="381000" y="990600"/>
            <a:ext cx="8458200" cy="461665"/>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Or form a </a:t>
            </a:r>
            <a:r>
              <a:rPr lang="en-US" sz="2400" b="1" dirty="0" smtClean="0">
                <a:latin typeface="Book Antiqua" pitchFamily="18" charset="0"/>
              </a:rPr>
              <a:t>cruciform</a:t>
            </a:r>
            <a:r>
              <a:rPr lang="en-US" sz="2400" dirty="0" smtClean="0">
                <a:latin typeface="Book Antiqua" pitchFamily="18" charset="0"/>
              </a:rPr>
              <a:t> with two strands</a:t>
            </a:r>
            <a:endParaRPr lang="en-US" sz="2400" b="1" dirty="0">
              <a:latin typeface="Book Antiqua" pitchFamily="18" charset="0"/>
            </a:endParaRPr>
          </a:p>
        </p:txBody>
      </p:sp>
    </p:spTree>
    <p:extLst>
      <p:ext uri="{BB962C8B-B14F-4D97-AF65-F5344CB8AC3E}">
        <p14:creationId xmlns:p14="http://schemas.microsoft.com/office/powerpoint/2010/main" val="2559418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381000" y="3277612"/>
            <a:ext cx="8458200" cy="3139321"/>
          </a:xfrm>
          <a:prstGeom prst="rect">
            <a:avLst/>
          </a:prstGeom>
          <a:noFill/>
        </p:spPr>
        <p:txBody>
          <a:bodyPr wrap="square" rtlCol="0">
            <a:spAutoFit/>
          </a:bodyPr>
          <a:lstStyle/>
          <a:p>
            <a:r>
              <a:rPr lang="en-US" sz="2400" dirty="0" smtClean="0">
                <a:latin typeface="Book Antiqua" pitchFamily="18" charset="0"/>
              </a:rPr>
              <a:t>B.  Mirror repeat</a:t>
            </a:r>
          </a:p>
          <a:p>
            <a:pPr marL="457200" indent="-457200">
              <a:buAutoNum type="alphaUcPeriod"/>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Has a symmetric sequence within each strand.</a:t>
            </a:r>
          </a:p>
          <a:p>
            <a:pPr marL="914400" lvl="1" indent="-457200">
              <a:buFont typeface="Wingdings" pitchFamily="2" charset="2"/>
              <a:buChar char="§"/>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Involves superimposition of one repeat on the other repeat by a single 180° rotation about the vertical axis.</a:t>
            </a:r>
          </a:p>
          <a:p>
            <a:pPr marL="914400" lvl="1" indent="-457200">
              <a:buFont typeface="Wingdings" pitchFamily="2" charset="2"/>
              <a:buChar char="§"/>
            </a:pPr>
            <a:endParaRPr lang="en-US" sz="1000" dirty="0">
              <a:latin typeface="Book Antiqua" pitchFamily="18" charset="0"/>
            </a:endParaRPr>
          </a:p>
          <a:p>
            <a:pPr marL="914400" lvl="1" indent="-457200">
              <a:buFont typeface="Wingdings" pitchFamily="2" charset="2"/>
              <a:buChar char="§"/>
            </a:pPr>
            <a:r>
              <a:rPr lang="en-US" sz="2400" dirty="0" smtClean="0">
                <a:latin typeface="Book Antiqua" pitchFamily="18" charset="0"/>
              </a:rPr>
              <a:t>Does not have complementary sequences within the same strand and can not form hairpins or </a:t>
            </a:r>
            <a:r>
              <a:rPr lang="en-US" sz="2400" dirty="0" err="1" smtClean="0">
                <a:latin typeface="Book Antiqua" pitchFamily="18" charset="0"/>
              </a:rPr>
              <a:t>cruciforms</a:t>
            </a:r>
            <a:r>
              <a:rPr lang="en-US" sz="2400" dirty="0" smtClean="0">
                <a:latin typeface="Book Antiqua" pitchFamily="18" charset="0"/>
              </a:rPr>
              <a:t>.</a:t>
            </a:r>
          </a:p>
          <a:p>
            <a:endParaRPr lang="en-US" sz="2400" dirty="0">
              <a:latin typeface="Book Antiqua" pitchFamily="18" charset="0"/>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4409" b="9046"/>
          <a:stretch/>
        </p:blipFill>
        <p:spPr bwMode="auto">
          <a:xfrm>
            <a:off x="304800" y="1506828"/>
            <a:ext cx="8534400" cy="161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251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381000" y="1066800"/>
            <a:ext cx="8458200" cy="461665"/>
          </a:xfrm>
          <a:prstGeom prst="rect">
            <a:avLst/>
          </a:prstGeom>
          <a:noFill/>
        </p:spPr>
        <p:txBody>
          <a:bodyPr wrap="square" rtlCol="0">
            <a:spAutoFit/>
          </a:bodyPr>
          <a:lstStyle/>
          <a:p>
            <a:pPr marL="914400" lvl="1" indent="-457200">
              <a:buFont typeface="Wingdings" pitchFamily="2" charset="2"/>
              <a:buChar char="§"/>
            </a:pPr>
            <a:r>
              <a:rPr lang="en-US" sz="2400" dirty="0" smtClean="0">
                <a:latin typeface="Book Antiqua" pitchFamily="18" charset="0"/>
              </a:rPr>
              <a:t>Present in H-DNA, a triplex DNA structure.</a:t>
            </a:r>
            <a:endParaRPr lang="en-US" sz="2400" dirty="0">
              <a:latin typeface="Book Antiqua" pitchFamily="18" charset="0"/>
            </a:endParaRPr>
          </a:p>
        </p:txBody>
      </p:sp>
      <p:pic>
        <p:nvPicPr>
          <p:cNvPr id="41986" name="Picture 2" descr="http://atlasgeneticsoncology.org/Educ/Images/H-DNAE.jpg"/>
          <p:cNvPicPr>
            <a:picLocks noChangeAspect="1" noChangeArrowheads="1"/>
          </p:cNvPicPr>
          <p:nvPr/>
        </p:nvPicPr>
        <p:blipFill rotWithShape="1">
          <a:blip r:embed="rId3">
            <a:extLst>
              <a:ext uri="{28A0092B-C50C-407E-A947-70E740481C1C}">
                <a14:useLocalDpi xmlns:a14="http://schemas.microsoft.com/office/drawing/2010/main" val="0"/>
              </a:ext>
            </a:extLst>
          </a:blip>
          <a:srcRect b="32815"/>
          <a:stretch/>
        </p:blipFill>
        <p:spPr bwMode="auto">
          <a:xfrm>
            <a:off x="1143000" y="2438400"/>
            <a:ext cx="6845300" cy="356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7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381000" y="1066800"/>
            <a:ext cx="8458200" cy="4893647"/>
          </a:xfrm>
          <a:prstGeom prst="rect">
            <a:avLst/>
          </a:prstGeom>
          <a:noFill/>
        </p:spPr>
        <p:txBody>
          <a:bodyPr wrap="square" rtlCol="0">
            <a:spAutoFit/>
          </a:bodyPr>
          <a:lstStyle/>
          <a:p>
            <a:r>
              <a:rPr lang="en-US" sz="2400" dirty="0" smtClean="0">
                <a:latin typeface="Book Antiqua" pitchFamily="18" charset="0"/>
              </a:rPr>
              <a:t>C. Triplex DNA</a:t>
            </a:r>
          </a:p>
          <a:p>
            <a:pPr marL="457200" indent="-457200">
              <a:buAutoNum type="alphaUcPeriod"/>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This structure appears during important DNA metabolic events (replication, recombination, transcription). </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It contains </a:t>
            </a:r>
            <a:r>
              <a:rPr lang="en-US" sz="2400" dirty="0">
                <a:latin typeface="Book Antiqua" pitchFamily="18" charset="0"/>
              </a:rPr>
              <a:t>a </a:t>
            </a:r>
            <a:r>
              <a:rPr lang="en-US" sz="2400" dirty="0" err="1">
                <a:latin typeface="Book Antiqua" pitchFamily="18" charset="0"/>
              </a:rPr>
              <a:t>polypyrimidine</a:t>
            </a:r>
            <a:r>
              <a:rPr lang="en-US" sz="2400" dirty="0">
                <a:latin typeface="Book Antiqua" pitchFamily="18" charset="0"/>
              </a:rPr>
              <a:t> or </a:t>
            </a:r>
            <a:r>
              <a:rPr lang="en-US" sz="2400" dirty="0" err="1">
                <a:latin typeface="Book Antiqua" pitchFamily="18" charset="0"/>
              </a:rPr>
              <a:t>polypurine</a:t>
            </a:r>
            <a:r>
              <a:rPr lang="en-US" sz="2400" dirty="0">
                <a:latin typeface="Book Antiqua" pitchFamily="18" charset="0"/>
              </a:rPr>
              <a:t> tract</a:t>
            </a:r>
            <a:r>
              <a:rPr lang="en-US" sz="2400" dirty="0" smtClean="0">
                <a:latin typeface="Book Antiqua" pitchFamily="18" charset="0"/>
              </a:rPr>
              <a:t>.</a:t>
            </a:r>
          </a:p>
          <a:p>
            <a:pPr lvl="1"/>
            <a:r>
              <a:rPr lang="en-US" sz="2400" dirty="0" smtClean="0">
                <a:latin typeface="Book Antiqua" pitchFamily="18" charset="0"/>
              </a:rPr>
              <a:t>	- Can consist of two pyrimidine strands with one </a:t>
            </a:r>
            <a:br>
              <a:rPr lang="en-US" sz="2400" dirty="0" smtClean="0">
                <a:latin typeface="Book Antiqua" pitchFamily="18" charset="0"/>
              </a:rPr>
            </a:br>
            <a:r>
              <a:rPr lang="en-US" sz="2400" dirty="0" smtClean="0">
                <a:latin typeface="Book Antiqua" pitchFamily="18" charset="0"/>
              </a:rPr>
              <a:t>        purine strand or two purine strands with one </a:t>
            </a:r>
            <a:br>
              <a:rPr lang="en-US" sz="2400" dirty="0" smtClean="0">
                <a:latin typeface="Book Antiqua" pitchFamily="18" charset="0"/>
              </a:rPr>
            </a:br>
            <a:r>
              <a:rPr lang="en-US" sz="2400" dirty="0" smtClean="0">
                <a:latin typeface="Book Antiqua" pitchFamily="18" charset="0"/>
              </a:rPr>
              <a:t>        pyrimidine strand.</a:t>
            </a:r>
          </a:p>
          <a:p>
            <a:pPr lvl="1"/>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Involves parallel and antiparallel strand base pairing.</a:t>
            </a:r>
          </a:p>
          <a:p>
            <a:endParaRPr lang="en-US" sz="2400" dirty="0">
              <a:latin typeface="Book Antiqua" pitchFamily="18" charset="0"/>
            </a:endParaRPr>
          </a:p>
        </p:txBody>
      </p:sp>
    </p:spTree>
    <p:extLst>
      <p:ext uri="{BB962C8B-B14F-4D97-AF65-F5344CB8AC3E}">
        <p14:creationId xmlns:p14="http://schemas.microsoft.com/office/powerpoint/2010/main" val="148645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3" name="TextBox 2"/>
          <p:cNvSpPr txBox="1"/>
          <p:nvPr/>
        </p:nvSpPr>
        <p:spPr>
          <a:xfrm>
            <a:off x="381000" y="1066800"/>
            <a:ext cx="8458200" cy="1200329"/>
          </a:xfrm>
          <a:prstGeom prst="rect">
            <a:avLst/>
          </a:prstGeom>
          <a:noFill/>
        </p:spPr>
        <p:txBody>
          <a:bodyPr wrap="square" rtlCol="0">
            <a:spAutoFit/>
          </a:bodyPr>
          <a:lstStyle/>
          <a:p>
            <a:pPr marL="914400" lvl="1" indent="-457200">
              <a:buFont typeface="Wingdings" pitchFamily="2" charset="2"/>
              <a:buChar char="§"/>
            </a:pPr>
            <a:r>
              <a:rPr lang="en-US" sz="2400" dirty="0" err="1" smtClean="0">
                <a:latin typeface="Book Antiqua" pitchFamily="18" charset="0"/>
              </a:rPr>
              <a:t>Hoogsteen</a:t>
            </a:r>
            <a:r>
              <a:rPr lang="en-US" sz="2400" dirty="0" smtClean="0">
                <a:latin typeface="Book Antiqua" pitchFamily="18" charset="0"/>
              </a:rPr>
              <a:t> pairing of the </a:t>
            </a:r>
            <a:r>
              <a:rPr lang="en-US" sz="2400" dirty="0" err="1" smtClean="0">
                <a:latin typeface="Book Antiqua" pitchFamily="18" charset="0"/>
              </a:rPr>
              <a:t>nucleobases</a:t>
            </a:r>
            <a:r>
              <a:rPr lang="en-US" sz="2400" dirty="0" smtClean="0">
                <a:latin typeface="Book Antiqua" pitchFamily="18" charset="0"/>
              </a:rPr>
              <a:t> occurs in these structures.</a:t>
            </a:r>
          </a:p>
          <a:p>
            <a:endParaRPr lang="en-US" sz="2400" dirty="0">
              <a:latin typeface="Book Antiqua" pitchFamily="18" charset="0"/>
            </a:endParaRPr>
          </a:p>
        </p:txBody>
      </p:sp>
      <p:pic>
        <p:nvPicPr>
          <p:cNvPr id="54274" name="Picture 2" descr="http://ars.els-cdn.com/content/image/1-s2.0-S0162013402004440-g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458200" cy="309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Secondary Level of </a:t>
            </a:r>
          </a:p>
          <a:p>
            <a:pPr algn="ctr">
              <a:tabLst>
                <a:tab pos="2060575" algn="l"/>
              </a:tabLst>
            </a:pPr>
            <a:r>
              <a:rPr lang="en-US" sz="3400" b="1" dirty="0" smtClean="0">
                <a:latin typeface="Book Antiqua" pitchFamily="18" charset="0"/>
              </a:rPr>
              <a:t>Nucleic Acid Structure (DNA)</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2191202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Unusual DNA Sequence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3" name="TextBox 2"/>
          <p:cNvSpPr txBox="1"/>
          <p:nvPr/>
        </p:nvSpPr>
        <p:spPr>
          <a:xfrm>
            <a:off x="381000" y="1066800"/>
            <a:ext cx="8458200" cy="3785652"/>
          </a:xfrm>
          <a:prstGeom prst="rect">
            <a:avLst/>
          </a:prstGeom>
          <a:noFill/>
        </p:spPr>
        <p:txBody>
          <a:bodyPr wrap="square" rtlCol="0">
            <a:spAutoFit/>
          </a:bodyPr>
          <a:lstStyle/>
          <a:p>
            <a:r>
              <a:rPr lang="en-US" sz="2400" dirty="0" smtClean="0">
                <a:latin typeface="Book Antiqua" pitchFamily="18" charset="0"/>
              </a:rPr>
              <a:t>D. G </a:t>
            </a:r>
            <a:r>
              <a:rPr lang="en-US" sz="2400" dirty="0" err="1" smtClean="0">
                <a:latin typeface="Book Antiqua" pitchFamily="18" charset="0"/>
              </a:rPr>
              <a:t>tetraplex</a:t>
            </a:r>
            <a:endParaRPr lang="en-US" sz="2400" dirty="0" smtClean="0">
              <a:latin typeface="Book Antiqua" pitchFamily="18" charset="0"/>
            </a:endParaRPr>
          </a:p>
          <a:p>
            <a:pPr marL="457200" indent="-457200">
              <a:buAutoNum type="alphaUcPeriod"/>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Four-stranded helix</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This </a:t>
            </a:r>
            <a:r>
              <a:rPr lang="en-US" sz="2400" dirty="0" smtClean="0">
                <a:latin typeface="Book Antiqua" pitchFamily="18" charset="0"/>
              </a:rPr>
              <a:t>structure occurs readily for DNA sequences with a very high proportion of </a:t>
            </a:r>
            <a:r>
              <a:rPr lang="en-US" sz="2400" dirty="0" err="1" smtClean="0">
                <a:latin typeface="Book Antiqua" pitchFamily="18" charset="0"/>
              </a:rPr>
              <a:t>guanosine</a:t>
            </a:r>
            <a:r>
              <a:rPr lang="en-US" sz="2400" dirty="0" smtClean="0">
                <a:latin typeface="Book Antiqua" pitchFamily="18" charset="0"/>
              </a:rPr>
              <a:t> residues.</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The orientation of the strands can be antiparallel or all parallel.</a:t>
            </a:r>
          </a:p>
          <a:p>
            <a:endParaRPr lang="en-US" sz="2400" dirty="0">
              <a:latin typeface="Book Antiqua" pitchFamily="18" charset="0"/>
            </a:endParaRPr>
          </a:p>
        </p:txBody>
      </p:sp>
    </p:spTree>
    <p:extLst>
      <p:ext uri="{BB962C8B-B14F-4D97-AF65-F5344CB8AC3E}">
        <p14:creationId xmlns:p14="http://schemas.microsoft.com/office/powerpoint/2010/main" val="2748283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Secondary Level of </a:t>
            </a:r>
          </a:p>
          <a:p>
            <a:pPr algn="ctr">
              <a:tabLst>
                <a:tab pos="2060575" algn="l"/>
              </a:tabLst>
            </a:pPr>
            <a:r>
              <a:rPr lang="en-US" sz="3400" b="1" dirty="0" smtClean="0">
                <a:latin typeface="Book Antiqua" pitchFamily="18" charset="0"/>
              </a:rPr>
              <a:t>Nucleic Acid Structure (RNA)</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21</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2936976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Single-stranded RNA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pic>
        <p:nvPicPr>
          <p:cNvPr id="19" name="Picture 1"/>
          <p:cNvPicPr>
            <a:picLocks noChangeAspect="1"/>
          </p:cNvPicPr>
          <p:nvPr/>
        </p:nvPicPr>
        <p:blipFill rotWithShape="1">
          <a:blip r:embed="rId3">
            <a:extLst>
              <a:ext uri="{28A0092B-C50C-407E-A947-70E740481C1C}">
                <a14:useLocalDpi xmlns:a14="http://schemas.microsoft.com/office/drawing/2010/main" val="0"/>
              </a:ext>
            </a:extLst>
          </a:blip>
          <a:srcRect t="1661" b="8067"/>
          <a:stretch/>
        </p:blipFill>
        <p:spPr bwMode="auto">
          <a:xfrm>
            <a:off x="2505151" y="1101364"/>
            <a:ext cx="4048049" cy="560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381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Single-stranded RNA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3" name="TextBox 2"/>
          <p:cNvSpPr txBox="1"/>
          <p:nvPr/>
        </p:nvSpPr>
        <p:spPr>
          <a:xfrm>
            <a:off x="381000" y="2972812"/>
            <a:ext cx="8305800" cy="4308872"/>
          </a:xfrm>
          <a:prstGeom prst="rect">
            <a:avLst/>
          </a:prstGeom>
          <a:noFill/>
        </p:spPr>
        <p:txBody>
          <a:bodyPr wrap="square" rtlCol="0">
            <a:spAutoFit/>
          </a:bodyPr>
          <a:lstStyle/>
          <a:p>
            <a:pPr marL="0" lvl="1"/>
            <a:r>
              <a:rPr lang="en-US" sz="2400" dirty="0" smtClean="0">
                <a:latin typeface="Book Antiqua" pitchFamily="18" charset="0"/>
              </a:rPr>
              <a:t>The product of DNA transcription is always single-stranded RNA. RNA does not have a simple</a:t>
            </a:r>
            <a:r>
              <a:rPr lang="en-US" sz="2400" dirty="0">
                <a:latin typeface="Book Antiqua" pitchFamily="18" charset="0"/>
              </a:rPr>
              <a:t>, regular secondary </a:t>
            </a:r>
            <a:r>
              <a:rPr lang="en-US" sz="2400" dirty="0" smtClean="0">
                <a:latin typeface="Book Antiqua" pitchFamily="18" charset="0"/>
              </a:rPr>
              <a:t>structure. Generally,</a:t>
            </a:r>
            <a:endParaRPr lang="en-US" sz="2400" dirty="0">
              <a:latin typeface="Book Antiqua" pitchFamily="18" charset="0"/>
            </a:endParaRPr>
          </a:p>
          <a:p>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Right-handed helix dominated by base-stacking interactions.</a:t>
            </a:r>
          </a:p>
          <a:p>
            <a:pPr marL="800100" lvl="1" indent="-342900">
              <a:buFont typeface="Wingdings" pitchFamily="2" charset="2"/>
              <a:buChar char="§"/>
            </a:pPr>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Base-stacking is strongest between two purines.</a:t>
            </a:r>
          </a:p>
          <a:p>
            <a:pPr marL="1257300" lvl="2" indent="-342900">
              <a:buFontTx/>
              <a:buChar char="-"/>
            </a:pPr>
            <a:r>
              <a:rPr lang="en-US" sz="2400" dirty="0" smtClean="0">
                <a:latin typeface="Book Antiqua" pitchFamily="18" charset="0"/>
              </a:rPr>
              <a:t>A pyrimidine in between two purines is often </a:t>
            </a:r>
            <a:br>
              <a:rPr lang="en-US" sz="2400" dirty="0" smtClean="0">
                <a:latin typeface="Book Antiqua" pitchFamily="18" charset="0"/>
              </a:rPr>
            </a:br>
            <a:r>
              <a:rPr lang="en-US" sz="2400" dirty="0" smtClean="0">
                <a:latin typeface="Book Antiqua" pitchFamily="18" charset="0"/>
              </a:rPr>
              <a:t>  displaced to enable the two purines to interact.</a:t>
            </a:r>
          </a:p>
          <a:p>
            <a:pPr marL="800100" lvl="1" indent="-342900">
              <a:buFont typeface="Wingdings" pitchFamily="2" charset="2"/>
              <a:buChar char="§"/>
            </a:pPr>
            <a:endParaRPr lang="en-US" sz="2400" dirty="0" smtClean="0">
              <a:latin typeface="Book Antiqua" pitchFamily="18" charset="0"/>
            </a:endParaRPr>
          </a:p>
          <a:p>
            <a:endParaRPr lang="en-US" sz="2400" dirty="0">
              <a:latin typeface="Book Antiqua" pitchFamily="18" charset="0"/>
            </a:endParaRPr>
          </a:p>
        </p:txBody>
      </p:sp>
      <p:grpSp>
        <p:nvGrpSpPr>
          <p:cNvPr id="7" name="Group 6"/>
          <p:cNvGrpSpPr/>
          <p:nvPr/>
        </p:nvGrpSpPr>
        <p:grpSpPr>
          <a:xfrm>
            <a:off x="2133600" y="1506671"/>
            <a:ext cx="1012153" cy="876300"/>
            <a:chOff x="2235017" y="5239512"/>
            <a:chExt cx="1012153" cy="876300"/>
          </a:xfrm>
        </p:grpSpPr>
        <p:grpSp>
          <p:nvGrpSpPr>
            <p:cNvPr id="8" name="Group 7"/>
            <p:cNvGrpSpPr/>
            <p:nvPr/>
          </p:nvGrpSpPr>
          <p:grpSpPr>
            <a:xfrm>
              <a:off x="2370870" y="5239512"/>
              <a:ext cx="876300" cy="876300"/>
              <a:chOff x="152400" y="4076700"/>
              <a:chExt cx="876300" cy="876300"/>
            </a:xfrm>
          </p:grpSpPr>
          <p:sp>
            <p:nvSpPr>
              <p:cNvPr id="11" name="Oval 10"/>
              <p:cNvSpPr/>
              <p:nvPr/>
            </p:nvSpPr>
            <p:spPr>
              <a:xfrm>
                <a:off x="190500" y="4191000"/>
                <a:ext cx="838200" cy="7620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4076700"/>
                <a:ext cx="4572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flipH="1">
              <a:off x="2235017" y="5638800"/>
              <a:ext cx="203383" cy="132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23160" y="5638800"/>
              <a:ext cx="184058" cy="132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Content Placeholder 2"/>
          <p:cNvSpPr>
            <a:spLocks noGrp="1"/>
          </p:cNvSpPr>
          <p:nvPr>
            <p:ph idx="1"/>
          </p:nvPr>
        </p:nvSpPr>
        <p:spPr>
          <a:xfrm>
            <a:off x="533400" y="1347160"/>
            <a:ext cx="8229600" cy="944563"/>
          </a:xfrm>
        </p:spPr>
        <p:txBody>
          <a:bodyPr>
            <a:normAutofit/>
          </a:bodyPr>
          <a:lstStyle/>
          <a:p>
            <a:pPr marL="0" indent="0" algn="ctr">
              <a:buNone/>
            </a:pPr>
            <a:r>
              <a:rPr lang="en-US" sz="2400" b="1" dirty="0">
                <a:latin typeface="Book Antiqua" pitchFamily="18" charset="0"/>
              </a:rPr>
              <a:t>DNA                         RNA                           Protein</a:t>
            </a:r>
          </a:p>
        </p:txBody>
      </p:sp>
      <p:cxnSp>
        <p:nvCxnSpPr>
          <p:cNvPr id="14" name="Straight Arrow Connector 13"/>
          <p:cNvCxnSpPr/>
          <p:nvPr/>
        </p:nvCxnSpPr>
        <p:spPr>
          <a:xfrm>
            <a:off x="2489382" y="1616399"/>
            <a:ext cx="1295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1616399"/>
            <a:ext cx="1295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948039"/>
            <a:ext cx="2101941" cy="461661"/>
          </a:xfrm>
          <a:prstGeom prst="rect">
            <a:avLst/>
          </a:prstGeom>
          <a:noFill/>
        </p:spPr>
        <p:txBody>
          <a:bodyPr wrap="square" lIns="91435" tIns="45718" rIns="91435" bIns="45718" rtlCol="0">
            <a:spAutoFit/>
          </a:bodyPr>
          <a:lstStyle/>
          <a:p>
            <a:r>
              <a:rPr lang="en-US" sz="2400" b="1" dirty="0">
                <a:latin typeface="Book Antiqua" pitchFamily="18" charset="0"/>
              </a:rPr>
              <a:t>Transcription</a:t>
            </a:r>
          </a:p>
        </p:txBody>
      </p:sp>
      <p:sp>
        <p:nvSpPr>
          <p:cNvPr id="17" name="TextBox 16"/>
          <p:cNvSpPr txBox="1"/>
          <p:nvPr/>
        </p:nvSpPr>
        <p:spPr>
          <a:xfrm>
            <a:off x="4800600" y="948039"/>
            <a:ext cx="2085975" cy="461661"/>
          </a:xfrm>
          <a:prstGeom prst="rect">
            <a:avLst/>
          </a:prstGeom>
          <a:noFill/>
        </p:spPr>
        <p:txBody>
          <a:bodyPr wrap="square" lIns="91435" tIns="45718" rIns="91435" bIns="45718" rtlCol="0">
            <a:spAutoFit/>
          </a:bodyPr>
          <a:lstStyle/>
          <a:p>
            <a:r>
              <a:rPr lang="en-US" sz="2400" b="1" dirty="0">
                <a:latin typeface="Book Antiqua" pitchFamily="18" charset="0"/>
              </a:rPr>
              <a:t>Translation</a:t>
            </a:r>
          </a:p>
        </p:txBody>
      </p:sp>
      <p:sp>
        <p:nvSpPr>
          <p:cNvPr id="18" name="TextBox 17"/>
          <p:cNvSpPr txBox="1"/>
          <p:nvPr/>
        </p:nvSpPr>
        <p:spPr>
          <a:xfrm>
            <a:off x="1828800" y="2281539"/>
            <a:ext cx="2209800" cy="461661"/>
          </a:xfrm>
          <a:prstGeom prst="rect">
            <a:avLst/>
          </a:prstGeom>
          <a:noFill/>
        </p:spPr>
        <p:txBody>
          <a:bodyPr wrap="square" lIns="91435" tIns="45718" rIns="91435" bIns="45718" rtlCol="0">
            <a:spAutoFit/>
          </a:bodyPr>
          <a:lstStyle/>
          <a:p>
            <a:r>
              <a:rPr lang="en-US" sz="2400" b="1" dirty="0">
                <a:latin typeface="Book Antiqua" pitchFamily="18" charset="0"/>
              </a:rPr>
              <a:t>Replication</a:t>
            </a:r>
          </a:p>
        </p:txBody>
      </p:sp>
    </p:spTree>
    <p:extLst>
      <p:ext uri="{BB962C8B-B14F-4D97-AF65-F5344CB8AC3E}">
        <p14:creationId xmlns:p14="http://schemas.microsoft.com/office/powerpoint/2010/main" val="333184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RNA can form a Double-Helix</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3" name="TextBox 2"/>
          <p:cNvSpPr txBox="1"/>
          <p:nvPr/>
        </p:nvSpPr>
        <p:spPr>
          <a:xfrm>
            <a:off x="381000" y="1066800"/>
            <a:ext cx="8458200" cy="4893647"/>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RNA can base-pair with complementary regions of either </a:t>
            </a:r>
            <a:br>
              <a:rPr lang="en-US" sz="2400" dirty="0" smtClean="0">
                <a:latin typeface="Book Antiqua" pitchFamily="18" charset="0"/>
              </a:rPr>
            </a:br>
            <a:r>
              <a:rPr lang="en-US" sz="2400" dirty="0" smtClean="0">
                <a:latin typeface="Book Antiqua" pitchFamily="18" charset="0"/>
              </a:rPr>
              <a:t>RNA or DNA.</a:t>
            </a:r>
          </a:p>
          <a:p>
            <a:pPr marL="457200" indent="-457200">
              <a:buAutoNum type="alphaUcPeriod"/>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G-C</a:t>
            </a:r>
          </a:p>
          <a:p>
            <a:pPr marL="914400" lvl="1" indent="-457200">
              <a:buFont typeface="Wingdings" pitchFamily="2" charset="2"/>
              <a:buChar char="§"/>
            </a:pPr>
            <a:r>
              <a:rPr lang="en-US" sz="2400" dirty="0" smtClean="0">
                <a:latin typeface="Book Antiqua" pitchFamily="18" charset="0"/>
              </a:rPr>
              <a:t>A-U (or the occasional T)</a:t>
            </a:r>
          </a:p>
          <a:p>
            <a:pPr marL="914400" lvl="1" indent="-457200">
              <a:buFont typeface="Wingdings" pitchFamily="2" charset="2"/>
              <a:buChar char="§"/>
            </a:pPr>
            <a:r>
              <a:rPr lang="en-US" sz="2400" dirty="0" smtClean="0">
                <a:latin typeface="Book Antiqua" pitchFamily="18" charset="0"/>
              </a:rPr>
              <a:t>G-U (fairly common but a folding phenomenon)</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The RNA double-helix</a:t>
            </a:r>
            <a:r>
              <a:rPr lang="en-US" sz="2400" dirty="0">
                <a:latin typeface="Book Antiqua" pitchFamily="18" charset="0"/>
              </a:rPr>
              <a:t> </a:t>
            </a:r>
            <a:r>
              <a:rPr lang="en-US" sz="2400" dirty="0" smtClean="0">
                <a:latin typeface="Book Antiqua" pitchFamily="18" charset="0"/>
              </a:rPr>
              <a:t>takes on the A-form right-handed double helix.</a:t>
            </a:r>
          </a:p>
          <a:p>
            <a:pPr marL="457200" indent="-457200">
              <a:buAutoNum type="alphaUcPeriod"/>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B or Z forms have not been observed </a:t>
            </a:r>
            <a:r>
              <a:rPr lang="en-US" sz="2400" i="1" dirty="0" smtClean="0">
                <a:latin typeface="Book Antiqua" pitchFamily="18" charset="0"/>
              </a:rPr>
              <a:t>in vivo</a:t>
            </a:r>
            <a:r>
              <a:rPr lang="en-US" sz="2400" dirty="0" smtClean="0">
                <a:latin typeface="Book Antiqua" pitchFamily="18" charset="0"/>
              </a:rPr>
              <a:t>.</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3167110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RNA can form a Double-Helix</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grpSp>
        <p:nvGrpSpPr>
          <p:cNvPr id="7" name="Group 6"/>
          <p:cNvGrpSpPr/>
          <p:nvPr/>
        </p:nvGrpSpPr>
        <p:grpSpPr>
          <a:xfrm>
            <a:off x="838200" y="2133600"/>
            <a:ext cx="7267575" cy="3600450"/>
            <a:chOff x="838200" y="2133600"/>
            <a:chExt cx="7267575" cy="3600450"/>
          </a:xfrm>
        </p:grpSpPr>
        <p:pic>
          <p:nvPicPr>
            <p:cNvPr id="56322" name="Picture 2" descr="http://classconnection.s3.amazonaws.com/375/flashcards/253375/png/rna_secondary_structure13193179037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7267575"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2667000"/>
              <a:ext cx="1143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2971800"/>
              <a:ext cx="1143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743200"/>
              <a:ext cx="1143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34200" y="2133600"/>
              <a:ext cx="1143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971800" y="3348335"/>
            <a:ext cx="1447800" cy="461665"/>
          </a:xfrm>
          <a:prstGeom prst="rect">
            <a:avLst/>
          </a:prstGeom>
          <a:noFill/>
        </p:spPr>
        <p:txBody>
          <a:bodyPr wrap="square" rtlCol="0">
            <a:spAutoFit/>
          </a:bodyPr>
          <a:lstStyle/>
          <a:p>
            <a:r>
              <a:rPr lang="en-US" sz="2400" b="1" dirty="0" smtClean="0">
                <a:latin typeface="Book Antiqua" pitchFamily="18" charset="0"/>
              </a:rPr>
              <a:t>Bulge</a:t>
            </a:r>
            <a:endParaRPr lang="en-US" sz="2400" b="1" dirty="0">
              <a:latin typeface="Book Antiqua" pitchFamily="18" charset="0"/>
            </a:endParaRPr>
          </a:p>
        </p:txBody>
      </p:sp>
      <p:sp>
        <p:nvSpPr>
          <p:cNvPr id="13" name="TextBox 12"/>
          <p:cNvSpPr txBox="1"/>
          <p:nvPr/>
        </p:nvSpPr>
        <p:spPr>
          <a:xfrm>
            <a:off x="4267200" y="3119735"/>
            <a:ext cx="2362200" cy="461665"/>
          </a:xfrm>
          <a:prstGeom prst="rect">
            <a:avLst/>
          </a:prstGeom>
          <a:noFill/>
        </p:spPr>
        <p:txBody>
          <a:bodyPr wrap="square" rtlCol="0">
            <a:spAutoFit/>
          </a:bodyPr>
          <a:lstStyle/>
          <a:p>
            <a:r>
              <a:rPr lang="en-US" sz="2400" b="1" dirty="0" smtClean="0">
                <a:latin typeface="Book Antiqua" pitchFamily="18" charset="0"/>
              </a:rPr>
              <a:t>Internal Loop</a:t>
            </a:r>
            <a:endParaRPr lang="en-US" sz="2400" b="1" dirty="0">
              <a:latin typeface="Book Antiqua" pitchFamily="18" charset="0"/>
            </a:endParaRPr>
          </a:p>
        </p:txBody>
      </p:sp>
      <p:sp>
        <p:nvSpPr>
          <p:cNvPr id="14" name="TextBox 13"/>
          <p:cNvSpPr txBox="1"/>
          <p:nvPr/>
        </p:nvSpPr>
        <p:spPr>
          <a:xfrm>
            <a:off x="6172200" y="2586335"/>
            <a:ext cx="2362200" cy="461665"/>
          </a:xfrm>
          <a:prstGeom prst="rect">
            <a:avLst/>
          </a:prstGeom>
          <a:noFill/>
        </p:spPr>
        <p:txBody>
          <a:bodyPr wrap="square" rtlCol="0">
            <a:spAutoFit/>
          </a:bodyPr>
          <a:lstStyle/>
          <a:p>
            <a:r>
              <a:rPr lang="en-US" sz="2400" b="1" dirty="0" err="1" smtClean="0">
                <a:latin typeface="Book Antiqua" pitchFamily="18" charset="0"/>
              </a:rPr>
              <a:t>Hairpen</a:t>
            </a:r>
            <a:r>
              <a:rPr lang="en-US" sz="2400" b="1" dirty="0" smtClean="0">
                <a:latin typeface="Book Antiqua" pitchFamily="18" charset="0"/>
              </a:rPr>
              <a:t> Loop</a:t>
            </a:r>
            <a:endParaRPr lang="en-US" sz="2400" b="1" dirty="0">
              <a:latin typeface="Book Antiqua" pitchFamily="18" charset="0"/>
            </a:endParaRPr>
          </a:p>
        </p:txBody>
      </p:sp>
      <p:sp>
        <p:nvSpPr>
          <p:cNvPr id="3" name="TextBox 2"/>
          <p:cNvSpPr txBox="1"/>
          <p:nvPr/>
        </p:nvSpPr>
        <p:spPr>
          <a:xfrm>
            <a:off x="381000" y="1066800"/>
            <a:ext cx="8458200" cy="2308324"/>
          </a:xfrm>
          <a:prstGeom prst="rect">
            <a:avLst/>
          </a:prstGeom>
          <a:noFill/>
        </p:spPr>
        <p:txBody>
          <a:bodyPr wrap="square" rtlCol="0">
            <a:spAutoFit/>
          </a:bodyPr>
          <a:lstStyle/>
          <a:p>
            <a:pPr marL="800100" lvl="1" indent="-342900">
              <a:buFont typeface="Wingdings" pitchFamily="2" charset="2"/>
              <a:buChar char="§"/>
            </a:pPr>
            <a:r>
              <a:rPr lang="en-US" sz="2400" dirty="0" smtClean="0">
                <a:latin typeface="Book Antiqua" pitchFamily="18" charset="0"/>
              </a:rPr>
              <a:t>Breaks in the A-form helix caused by mismatched or </a:t>
            </a:r>
            <a:r>
              <a:rPr lang="en-US" sz="2400" dirty="0" err="1" smtClean="0">
                <a:latin typeface="Book Antiqua" pitchFamily="18" charset="0"/>
              </a:rPr>
              <a:t>unmatches</a:t>
            </a:r>
            <a:r>
              <a:rPr lang="en-US" sz="2400" dirty="0" smtClean="0">
                <a:latin typeface="Book Antiqua" pitchFamily="18" charset="0"/>
              </a:rPr>
              <a:t> bases in one or both strands are common and result in </a:t>
            </a:r>
            <a:r>
              <a:rPr lang="en-US" sz="2400" b="1" dirty="0" smtClean="0">
                <a:latin typeface="Book Antiqua" pitchFamily="18" charset="0"/>
              </a:rPr>
              <a:t>bulges</a:t>
            </a:r>
            <a:r>
              <a:rPr lang="en-US" sz="2400" dirty="0" smtClean="0">
                <a:latin typeface="Book Antiqua" pitchFamily="18" charset="0"/>
              </a:rPr>
              <a:t>, </a:t>
            </a:r>
            <a:r>
              <a:rPr lang="en-US" sz="2400" b="1" dirty="0" smtClean="0">
                <a:latin typeface="Book Antiqua" pitchFamily="18" charset="0"/>
              </a:rPr>
              <a:t>internal loops</a:t>
            </a:r>
            <a:r>
              <a:rPr lang="en-US" sz="2400" dirty="0" smtClean="0">
                <a:latin typeface="Book Antiqua" pitchFamily="18" charset="0"/>
              </a:rPr>
              <a:t>, and </a:t>
            </a:r>
            <a:r>
              <a:rPr lang="en-US" sz="2400" b="1" dirty="0" err="1" smtClean="0">
                <a:latin typeface="Book Antiqua" pitchFamily="18" charset="0"/>
              </a:rPr>
              <a:t>hairpen</a:t>
            </a:r>
            <a:r>
              <a:rPr lang="en-US" sz="2400" b="1" dirty="0" smtClean="0">
                <a:latin typeface="Book Antiqua" pitchFamily="18" charset="0"/>
              </a:rPr>
              <a:t> loops</a:t>
            </a:r>
            <a:r>
              <a:rPr lang="en-US" sz="2400" dirty="0" smtClean="0">
                <a:latin typeface="Book Antiqua" pitchFamily="18" charset="0"/>
              </a:rPr>
              <a:t>.</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1163255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76" b="5760"/>
          <a:stretch/>
        </p:blipFill>
        <p:spPr bwMode="auto">
          <a:xfrm>
            <a:off x="4495800" y="609600"/>
            <a:ext cx="4039061" cy="618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601212"/>
            <a:ext cx="5715000" cy="3416320"/>
          </a:xfrm>
          <a:prstGeom prst="rect">
            <a:avLst/>
          </a:prstGeom>
          <a:noFill/>
        </p:spPr>
        <p:txBody>
          <a:bodyPr wrap="square" rtlCol="0">
            <a:spAutoFit/>
          </a:bodyPr>
          <a:lstStyle/>
          <a:p>
            <a:pPr marL="800100" lvl="1" indent="-342900">
              <a:buFont typeface="Wingdings" pitchFamily="2" charset="2"/>
              <a:buChar char="§"/>
            </a:pPr>
            <a:r>
              <a:rPr lang="en-US" sz="2400" dirty="0" smtClean="0">
                <a:latin typeface="Book Antiqua" pitchFamily="18" charset="0"/>
              </a:rPr>
              <a:t>There are extensive base-paired helical structures in many RNAs.</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The hairpins that result from these structures are the most common type of secondary structure in RNA.</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RNA can form Complex Structures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36959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Tertiary Level of </a:t>
            </a:r>
          </a:p>
          <a:p>
            <a:pPr algn="ctr">
              <a:tabLst>
                <a:tab pos="2060575" algn="l"/>
              </a:tabLst>
            </a:pPr>
            <a:r>
              <a:rPr lang="en-US" sz="3400" b="1" dirty="0" smtClean="0">
                <a:latin typeface="Book Antiqua" pitchFamily="18" charset="0"/>
              </a:rPr>
              <a:t>Nucleic Acid Structure (DNA)</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27</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3578618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Circular </a:t>
            </a:r>
            <a:r>
              <a:rPr lang="en-US" sz="2800" dirty="0" err="1" smtClean="0">
                <a:latin typeface="Book Antiqua" pitchFamily="18" charset="0"/>
              </a:rPr>
              <a:t>vs</a:t>
            </a:r>
            <a:r>
              <a:rPr lang="en-US" sz="2800" dirty="0" smtClean="0">
                <a:latin typeface="Book Antiqua" pitchFamily="18" charset="0"/>
              </a:rPr>
              <a:t> Linear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3" name="TextBox 2"/>
          <p:cNvSpPr txBox="1"/>
          <p:nvPr/>
        </p:nvSpPr>
        <p:spPr>
          <a:xfrm>
            <a:off x="381000" y="1066800"/>
            <a:ext cx="8458200" cy="3785652"/>
          </a:xfrm>
          <a:prstGeom prst="rect">
            <a:avLst/>
          </a:prstGeom>
          <a:noFill/>
        </p:spPr>
        <p:txBody>
          <a:bodyPr wrap="square" rtlCol="0">
            <a:spAutoFit/>
          </a:bodyPr>
          <a:lstStyle/>
          <a:p>
            <a:r>
              <a:rPr lang="en-US" sz="2400" dirty="0" smtClean="0">
                <a:latin typeface="Book Antiqua" pitchFamily="18" charset="0"/>
              </a:rPr>
              <a:t>DNA strands exist in double-helical structures in two forms:</a:t>
            </a:r>
          </a:p>
          <a:p>
            <a:r>
              <a:rPr lang="en-US" sz="2400" dirty="0" smtClean="0">
                <a:latin typeface="Book Antiqua" pitchFamily="18" charset="0"/>
              </a:rPr>
              <a:t> </a:t>
            </a:r>
          </a:p>
          <a:p>
            <a:pPr marL="914400" lvl="1" indent="-457200">
              <a:buFont typeface="Wingdings" pitchFamily="2" charset="2"/>
              <a:buChar char="§"/>
            </a:pPr>
            <a:r>
              <a:rPr lang="en-US" sz="2400" dirty="0" smtClean="0">
                <a:latin typeface="Book Antiqua" pitchFamily="18" charset="0"/>
              </a:rPr>
              <a:t>Circular (</a:t>
            </a:r>
            <a:r>
              <a:rPr lang="en-US" sz="2400" b="1" dirty="0" smtClean="0">
                <a:latin typeface="Book Antiqua" pitchFamily="18" charset="0"/>
              </a:rPr>
              <a:t>Circular DNA</a:t>
            </a:r>
            <a:r>
              <a:rPr lang="en-US" sz="2400" dirty="0" smtClean="0">
                <a:latin typeface="Book Antiqua" pitchFamily="18" charset="0"/>
              </a:rPr>
              <a:t>) as is common in viruses, bacteria, and </a:t>
            </a:r>
            <a:r>
              <a:rPr lang="en-US" sz="2400" dirty="0" err="1" smtClean="0">
                <a:latin typeface="Book Antiqua" pitchFamily="18" charset="0"/>
              </a:rPr>
              <a:t>archaea</a:t>
            </a:r>
            <a:r>
              <a:rPr lang="en-US" sz="2400" dirty="0" smtClean="0">
                <a:latin typeface="Book Antiqua" pitchFamily="18" charset="0"/>
              </a:rPr>
              <a:t>. This form is also present in eukaryotic cells.</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Linear (</a:t>
            </a:r>
            <a:r>
              <a:rPr lang="en-US" sz="2400" b="1" dirty="0" smtClean="0">
                <a:latin typeface="Book Antiqua" pitchFamily="18" charset="0"/>
              </a:rPr>
              <a:t>Linear DNA</a:t>
            </a:r>
            <a:r>
              <a:rPr lang="en-US" sz="2400" dirty="0" smtClean="0">
                <a:latin typeface="Book Antiqua" pitchFamily="18" charset="0"/>
              </a:rPr>
              <a:t>), which is the dominant form in humans.</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pic>
        <p:nvPicPr>
          <p:cNvPr id="61442" name="Picture 2" descr="http://genes.atspace.org/Figs/G602.gif"/>
          <p:cNvPicPr>
            <a:picLocks noChangeAspect="1" noChangeArrowheads="1"/>
          </p:cNvPicPr>
          <p:nvPr/>
        </p:nvPicPr>
        <p:blipFill rotWithShape="1">
          <a:blip r:embed="rId3">
            <a:extLst>
              <a:ext uri="{28A0092B-C50C-407E-A947-70E740481C1C}">
                <a14:useLocalDpi xmlns:a14="http://schemas.microsoft.com/office/drawing/2010/main" val="0"/>
              </a:ext>
            </a:extLst>
          </a:blip>
          <a:srcRect l="2028" t="64781" r="74715"/>
          <a:stretch/>
        </p:blipFill>
        <p:spPr bwMode="auto">
          <a:xfrm>
            <a:off x="1600199" y="4186539"/>
            <a:ext cx="1772184" cy="1905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enes.atspace.org/Figs/G602.gif"/>
          <p:cNvPicPr>
            <a:picLocks noChangeAspect="1" noChangeArrowheads="1"/>
          </p:cNvPicPr>
          <p:nvPr/>
        </p:nvPicPr>
        <p:blipFill rotWithShape="1">
          <a:blip r:embed="rId3">
            <a:extLst>
              <a:ext uri="{28A0092B-C50C-407E-A947-70E740481C1C}">
                <a14:useLocalDpi xmlns:a14="http://schemas.microsoft.com/office/drawing/2010/main" val="0"/>
              </a:ext>
            </a:extLst>
          </a:blip>
          <a:srcRect t="27518" r="53825" b="65245"/>
          <a:stretch/>
        </p:blipFill>
        <p:spPr bwMode="auto">
          <a:xfrm>
            <a:off x="4495800" y="4938003"/>
            <a:ext cx="3518536" cy="3915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71600" y="6163278"/>
            <a:ext cx="2209800" cy="461661"/>
          </a:xfrm>
          <a:prstGeom prst="rect">
            <a:avLst/>
          </a:prstGeom>
          <a:noFill/>
        </p:spPr>
        <p:txBody>
          <a:bodyPr wrap="square" lIns="91435" tIns="45718" rIns="91435" bIns="45718" rtlCol="0">
            <a:spAutoFit/>
          </a:bodyPr>
          <a:lstStyle/>
          <a:p>
            <a:r>
              <a:rPr lang="en-US" sz="2400" b="1" dirty="0" smtClean="0">
                <a:latin typeface="Book Antiqua" pitchFamily="18" charset="0"/>
              </a:rPr>
              <a:t>Circular DNA</a:t>
            </a:r>
            <a:endParaRPr lang="en-US" sz="2400" b="1" dirty="0">
              <a:latin typeface="Book Antiqua" pitchFamily="18" charset="0"/>
            </a:endParaRPr>
          </a:p>
        </p:txBody>
      </p:sp>
      <p:sp>
        <p:nvSpPr>
          <p:cNvPr id="9" name="TextBox 8"/>
          <p:cNvSpPr txBox="1"/>
          <p:nvPr/>
        </p:nvSpPr>
        <p:spPr>
          <a:xfrm>
            <a:off x="5410200" y="6167739"/>
            <a:ext cx="2209800" cy="461661"/>
          </a:xfrm>
          <a:prstGeom prst="rect">
            <a:avLst/>
          </a:prstGeom>
          <a:noFill/>
        </p:spPr>
        <p:txBody>
          <a:bodyPr wrap="square" lIns="91435" tIns="45718" rIns="91435" bIns="45718" rtlCol="0">
            <a:spAutoFit/>
          </a:bodyPr>
          <a:lstStyle/>
          <a:p>
            <a:r>
              <a:rPr lang="en-US" sz="2400" b="1" dirty="0" smtClean="0">
                <a:latin typeface="Book Antiqua" pitchFamily="18" charset="0"/>
              </a:rPr>
              <a:t>Linear DNA</a:t>
            </a:r>
            <a:endParaRPr lang="en-US" sz="2400" b="1" dirty="0">
              <a:latin typeface="Book Antiqua" pitchFamily="18" charset="0"/>
            </a:endParaRPr>
          </a:p>
        </p:txBody>
      </p:sp>
    </p:spTree>
    <p:extLst>
      <p:ext uri="{BB962C8B-B14F-4D97-AF65-F5344CB8AC3E}">
        <p14:creationId xmlns:p14="http://schemas.microsoft.com/office/powerpoint/2010/main" val="3161395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2920"/>
            <a:ext cx="429768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DNA Supercoiling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3" name="TextBox 2"/>
          <p:cNvSpPr txBox="1"/>
          <p:nvPr/>
        </p:nvSpPr>
        <p:spPr>
          <a:xfrm>
            <a:off x="381000" y="1066800"/>
            <a:ext cx="4229100" cy="5632311"/>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Cellular DNA is extremely compacted and requires a high degree of structural organization. </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The folding mechanism must not only pack the DNA but also permit access to the information in the DNA. </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The compact structure is achieved by </a:t>
            </a:r>
            <a:r>
              <a:rPr lang="en-US" sz="2400" b="1" dirty="0" smtClean="0">
                <a:latin typeface="Book Antiqua" pitchFamily="18" charset="0"/>
              </a:rPr>
              <a:t>supercoiling</a:t>
            </a:r>
            <a:r>
              <a:rPr lang="en-US" sz="2400" dirty="0" smtClean="0">
                <a:latin typeface="Book Antiqua" pitchFamily="18" charset="0"/>
              </a:rPr>
              <a:t>.</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
        <p:nvSpPr>
          <p:cNvPr id="11" name="TextBox 10"/>
          <p:cNvSpPr txBox="1"/>
          <p:nvPr/>
        </p:nvSpPr>
        <p:spPr>
          <a:xfrm>
            <a:off x="5768340" y="5105400"/>
            <a:ext cx="2209800" cy="461661"/>
          </a:xfrm>
          <a:prstGeom prst="rect">
            <a:avLst/>
          </a:prstGeom>
          <a:noFill/>
        </p:spPr>
        <p:txBody>
          <a:bodyPr wrap="square" lIns="91435" tIns="45718" rIns="91435" bIns="45718" rtlCol="0">
            <a:spAutoFit/>
          </a:bodyPr>
          <a:lstStyle/>
          <a:p>
            <a:r>
              <a:rPr lang="en-US" sz="2400" b="1" dirty="0" smtClean="0">
                <a:latin typeface="Book Antiqua" pitchFamily="18" charset="0"/>
              </a:rPr>
              <a:t>Relaxed State</a:t>
            </a:r>
            <a:endParaRPr lang="en-US" sz="2400" b="1" dirty="0">
              <a:latin typeface="Book Antiqua" pitchFamily="18" charset="0"/>
            </a:endParaRPr>
          </a:p>
        </p:txBody>
      </p:sp>
    </p:spTree>
    <p:extLst>
      <p:ext uri="{BB962C8B-B14F-4D97-AF65-F5344CB8AC3E}">
        <p14:creationId xmlns:p14="http://schemas.microsoft.com/office/powerpoint/2010/main" val="4681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6883" b="7184"/>
          <a:stretch/>
        </p:blipFill>
        <p:spPr bwMode="auto">
          <a:xfrm>
            <a:off x="5410200" y="990600"/>
            <a:ext cx="3243606" cy="57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pic>
        <p:nvPicPr>
          <p:cNvPr id="7"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26467" b="12005"/>
          <a:stretch/>
        </p:blipFill>
        <p:spPr bwMode="auto">
          <a:xfrm>
            <a:off x="609600" y="1009947"/>
            <a:ext cx="4576713" cy="57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741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mpietrangelo.com/hbio/unit/8_genetics/Chapter_11/B_Jpegs_of_Art_and_Photos/11_Labeled_Art_and_Photos/11_03EukDNAPackin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546592" cy="4511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534400" cy="639762"/>
          </a:xfrm>
        </p:spPr>
        <p:txBody>
          <a:bodyPr>
            <a:noAutofit/>
          </a:bodyPr>
          <a:lstStyle/>
          <a:p>
            <a:pPr algn="l"/>
            <a:r>
              <a:rPr lang="en-US" sz="2800" dirty="0">
                <a:latin typeface="Book Antiqua" pitchFamily="18" charset="0"/>
              </a:rPr>
              <a:t>3</a:t>
            </a:r>
            <a:r>
              <a:rPr lang="en-US" sz="2800" dirty="0" smtClean="0">
                <a:latin typeface="Book Antiqua" pitchFamily="18" charset="0"/>
              </a:rPr>
              <a:t>. Compaction of DNA in a Eukaryotic Chromosome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9" name="TextBox 8"/>
          <p:cNvSpPr txBox="1"/>
          <p:nvPr/>
        </p:nvSpPr>
        <p:spPr>
          <a:xfrm>
            <a:off x="381000" y="990600"/>
            <a:ext cx="8458200" cy="2308324"/>
          </a:xfrm>
          <a:prstGeom prst="rect">
            <a:avLst/>
          </a:prstGeom>
          <a:noFill/>
        </p:spPr>
        <p:txBody>
          <a:bodyPr wrap="square" rtlCol="0">
            <a:spAutoFit/>
          </a:bodyPr>
          <a:lstStyle/>
          <a:p>
            <a:r>
              <a:rPr lang="en-US" sz="2400" dirty="0" smtClean="0">
                <a:latin typeface="Book Antiqua" pitchFamily="18" charset="0"/>
              </a:rPr>
              <a:t>The chromosome is a single large DNA molecule and its associated proteins, which stores and transmits genetic information.</a:t>
            </a:r>
          </a:p>
          <a:p>
            <a:r>
              <a:rPr lang="en-US" sz="2400" dirty="0" smtClean="0">
                <a:latin typeface="Book Antiqua" pitchFamily="18" charset="0"/>
              </a:rPr>
              <a:t> </a:t>
            </a:r>
          </a:p>
          <a:p>
            <a:pPr lvl="1"/>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2929029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a:t>
            </a:r>
            <a:r>
              <a:rPr lang="en-US" sz="2800" dirty="0" err="1" smtClean="0">
                <a:latin typeface="Book Antiqua" pitchFamily="18" charset="0"/>
              </a:rPr>
              <a:t>Agarose</a:t>
            </a:r>
            <a:r>
              <a:rPr lang="en-US" sz="2800" dirty="0" smtClean="0">
                <a:latin typeface="Book Antiqua" pitchFamily="18" charset="0"/>
              </a:rPr>
              <a:t> Gels to Visualize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3" name="TextBox 2"/>
          <p:cNvSpPr txBox="1"/>
          <p:nvPr/>
        </p:nvSpPr>
        <p:spPr>
          <a:xfrm>
            <a:off x="381000" y="1066800"/>
            <a:ext cx="8458200" cy="5632311"/>
          </a:xfrm>
          <a:prstGeom prst="rect">
            <a:avLst/>
          </a:prstGeom>
          <a:noFill/>
        </p:spPr>
        <p:txBody>
          <a:bodyPr wrap="square" rtlCol="0">
            <a:spAutoFit/>
          </a:bodyPr>
          <a:lstStyle/>
          <a:p>
            <a:r>
              <a:rPr lang="en-US" sz="2400" dirty="0" err="1" smtClean="0">
                <a:latin typeface="Book Antiqua" pitchFamily="18" charset="0"/>
              </a:rPr>
              <a:t>Agarose</a:t>
            </a:r>
            <a:r>
              <a:rPr lang="en-US" sz="2400" dirty="0" smtClean="0">
                <a:latin typeface="Book Antiqua" pitchFamily="18" charset="0"/>
              </a:rPr>
              <a:t> gel electrophoresis is a method to determine the size of DNA but can also provide insight into DNA forms.</a:t>
            </a:r>
          </a:p>
          <a:p>
            <a:pPr marL="342900" indent="-342900">
              <a:buFont typeface="Wingdings" pitchFamily="2" charset="2"/>
              <a:buChar char="§"/>
            </a:pPr>
            <a:endParaRPr lang="en-US" sz="2400" dirty="0">
              <a:latin typeface="Book Antiqua" pitchFamily="18" charset="0"/>
            </a:endParaRPr>
          </a:p>
          <a:p>
            <a:pPr marL="457200" indent="-457200">
              <a:buAutoNum type="alphaUcPeriod"/>
            </a:pPr>
            <a:r>
              <a:rPr lang="en-US" sz="2400" dirty="0" smtClean="0">
                <a:latin typeface="Book Antiqua" pitchFamily="18" charset="0"/>
              </a:rPr>
              <a:t>DNA migrates through a highly cross-linked </a:t>
            </a:r>
            <a:r>
              <a:rPr lang="en-US" sz="2400" dirty="0" err="1" smtClean="0">
                <a:latin typeface="Book Antiqua" pitchFamily="18" charset="0"/>
              </a:rPr>
              <a:t>agarose</a:t>
            </a:r>
            <a:r>
              <a:rPr lang="en-US" sz="2400" dirty="0" smtClean="0">
                <a:latin typeface="Book Antiqua" pitchFamily="18" charset="0"/>
              </a:rPr>
              <a:t> </a:t>
            </a:r>
            <a:br>
              <a:rPr lang="en-US" sz="2400" dirty="0" smtClean="0">
                <a:latin typeface="Book Antiqua" pitchFamily="18" charset="0"/>
              </a:rPr>
            </a:br>
            <a:r>
              <a:rPr lang="en-US" sz="2400" dirty="0" smtClean="0">
                <a:latin typeface="Book Antiqua" pitchFamily="18" charset="0"/>
              </a:rPr>
              <a:t>matrix in response to an electric field.</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The phosphates on the DNA are negatively charged and the molecule migrates to the positively charged electrode.</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Three factors affect migration rate</a:t>
            </a:r>
          </a:p>
          <a:p>
            <a:pPr marL="800100" lvl="1" indent="-342900">
              <a:buFont typeface="Wingdings" pitchFamily="2" charset="2"/>
              <a:buChar char="§"/>
            </a:pPr>
            <a:r>
              <a:rPr lang="en-US" sz="2400" dirty="0" smtClean="0">
                <a:latin typeface="Book Antiqua" pitchFamily="18" charset="0"/>
              </a:rPr>
              <a:t>Size of the DNA (measured in </a:t>
            </a:r>
            <a:r>
              <a:rPr lang="en-US" sz="2400" b="1" dirty="0" smtClean="0">
                <a:latin typeface="Book Antiqua" pitchFamily="18" charset="0"/>
              </a:rPr>
              <a:t># of base pairs</a:t>
            </a:r>
            <a:r>
              <a:rPr lang="en-US" sz="2400" dirty="0" smtClean="0">
                <a:latin typeface="Book Antiqua" pitchFamily="18" charset="0"/>
              </a:rPr>
              <a:t> (</a:t>
            </a:r>
            <a:r>
              <a:rPr lang="en-US" sz="2400" b="1" dirty="0" smtClean="0">
                <a:latin typeface="Book Antiqua" pitchFamily="18" charset="0"/>
              </a:rPr>
              <a:t>BP</a:t>
            </a:r>
            <a:r>
              <a:rPr lang="en-US" sz="2400" dirty="0" smtClean="0">
                <a:latin typeface="Book Antiqua" pitchFamily="18" charset="0"/>
              </a:rPr>
              <a:t>))</a:t>
            </a:r>
          </a:p>
          <a:p>
            <a:pPr marL="800100" lvl="1" indent="-342900">
              <a:buFont typeface="Wingdings" pitchFamily="2" charset="2"/>
              <a:buChar char="§"/>
            </a:pPr>
            <a:r>
              <a:rPr lang="en-US" sz="2400" dirty="0" smtClean="0">
                <a:latin typeface="Book Antiqua" pitchFamily="18" charset="0"/>
              </a:rPr>
              <a:t>Conformation of the DNA</a:t>
            </a:r>
          </a:p>
          <a:p>
            <a:pPr marL="800100" lvl="1" indent="-342900">
              <a:buFont typeface="Wingdings" pitchFamily="2" charset="2"/>
              <a:buChar char="§"/>
            </a:pPr>
            <a:r>
              <a:rPr lang="en-US" sz="2400" dirty="0" smtClean="0">
                <a:latin typeface="Book Antiqua" pitchFamily="18" charset="0"/>
              </a:rPr>
              <a:t>Ionic strength of the running buffer</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2985890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a:t>
            </a:r>
            <a:r>
              <a:rPr lang="en-US" sz="2800" dirty="0" err="1" smtClean="0">
                <a:latin typeface="Book Antiqua" pitchFamily="18" charset="0"/>
              </a:rPr>
              <a:t>Agarose</a:t>
            </a:r>
            <a:r>
              <a:rPr lang="en-US" sz="2800" dirty="0" smtClean="0">
                <a:latin typeface="Book Antiqua" pitchFamily="18" charset="0"/>
              </a:rPr>
              <a:t> Gels to Visualize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dirty="0">
              <a:solidFill>
                <a:schemeClr val="tx1"/>
              </a:solidFill>
            </a:endParaRPr>
          </a:p>
        </p:txBody>
      </p:sp>
      <p:sp>
        <p:nvSpPr>
          <p:cNvPr id="4" name="AutoShape 2" descr="http://www.pnas.org/content/98/20/11609/F1.large.jpg"/>
          <p:cNvSpPr>
            <a:spLocks noChangeAspect="1" noChangeArrowheads="1"/>
          </p:cNvSpPr>
          <p:nvPr/>
        </p:nvSpPr>
        <p:spPr bwMode="auto">
          <a:xfrm>
            <a:off x="63500" y="-136525"/>
            <a:ext cx="4533900" cy="3667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5540" name="Picture 4" descr="http://2007.igem.org/wiki/images/3/30/Agarose_gel_b.png"/>
          <p:cNvPicPr>
            <a:picLocks noChangeAspect="1" noChangeArrowheads="1"/>
          </p:cNvPicPr>
          <p:nvPr/>
        </p:nvPicPr>
        <p:blipFill rotWithShape="1">
          <a:blip r:embed="rId3">
            <a:extLst>
              <a:ext uri="{28A0092B-C50C-407E-A947-70E740481C1C}">
                <a14:useLocalDpi xmlns:a14="http://schemas.microsoft.com/office/drawing/2010/main" val="0"/>
              </a:ext>
            </a:extLst>
          </a:blip>
          <a:srcRect t="5081" b="4942"/>
          <a:stretch/>
        </p:blipFill>
        <p:spPr bwMode="auto">
          <a:xfrm>
            <a:off x="533400" y="1125385"/>
            <a:ext cx="5314961" cy="5656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607403"/>
            <a:ext cx="1308100" cy="830997"/>
          </a:xfrm>
          <a:prstGeom prst="rect">
            <a:avLst/>
          </a:prstGeom>
          <a:noFill/>
        </p:spPr>
        <p:txBody>
          <a:bodyPr wrap="square" rtlCol="0">
            <a:spAutoFit/>
          </a:bodyPr>
          <a:lstStyle/>
          <a:p>
            <a:pPr algn="ctr"/>
            <a:r>
              <a:rPr lang="en-US" sz="2400" b="1" dirty="0" smtClean="0">
                <a:latin typeface="Book Antiqua" pitchFamily="18" charset="0"/>
              </a:rPr>
              <a:t>MW Ladder</a:t>
            </a:r>
            <a:endParaRPr lang="en-US" sz="2400" b="1" dirty="0">
              <a:latin typeface="Book Antiqua" pitchFamily="18" charset="0"/>
            </a:endParaRPr>
          </a:p>
        </p:txBody>
      </p:sp>
      <p:sp>
        <p:nvSpPr>
          <p:cNvPr id="9" name="TextBox 8"/>
          <p:cNvSpPr txBox="1"/>
          <p:nvPr/>
        </p:nvSpPr>
        <p:spPr>
          <a:xfrm>
            <a:off x="5848361" y="2545140"/>
            <a:ext cx="3067039" cy="2677656"/>
          </a:xfrm>
          <a:prstGeom prst="rect">
            <a:avLst/>
          </a:prstGeom>
          <a:noFill/>
        </p:spPr>
        <p:txBody>
          <a:bodyPr wrap="square" rtlCol="0">
            <a:spAutoFit/>
          </a:bodyPr>
          <a:lstStyle/>
          <a:p>
            <a:r>
              <a:rPr lang="en-US" sz="2400" dirty="0" smtClean="0">
                <a:latin typeface="Book Antiqua" pitchFamily="18" charset="0"/>
              </a:rPr>
              <a:t>DNA is typically visualized via </a:t>
            </a:r>
            <a:r>
              <a:rPr lang="en-US" sz="2400" b="1" dirty="0" err="1" smtClean="0">
                <a:latin typeface="Book Antiqua" pitchFamily="18" charset="0"/>
              </a:rPr>
              <a:t>ethidium</a:t>
            </a:r>
            <a:r>
              <a:rPr lang="en-US" sz="2400" b="1" dirty="0" smtClean="0">
                <a:latin typeface="Book Antiqua" pitchFamily="18" charset="0"/>
              </a:rPr>
              <a:t> bromide </a:t>
            </a:r>
            <a:r>
              <a:rPr lang="en-US" sz="2400" dirty="0" smtClean="0">
                <a:latin typeface="Book Antiqua" pitchFamily="18" charset="0"/>
              </a:rPr>
              <a:t>(</a:t>
            </a:r>
            <a:r>
              <a:rPr lang="en-US" sz="2400" dirty="0" err="1" smtClean="0">
                <a:latin typeface="Book Antiqua" pitchFamily="18" charset="0"/>
              </a:rPr>
              <a:t>EtBr</a:t>
            </a:r>
            <a:r>
              <a:rPr lang="en-US" sz="2400" dirty="0" smtClean="0">
                <a:latin typeface="Book Antiqua" pitchFamily="18" charset="0"/>
              </a:rPr>
              <a:t>) staining. </a:t>
            </a:r>
          </a:p>
          <a:p>
            <a:endParaRPr lang="en-US" sz="2400" dirty="0" smtClean="0">
              <a:latin typeface="Book Antiqua" pitchFamily="18" charset="0"/>
            </a:endParaRPr>
          </a:p>
          <a:p>
            <a:r>
              <a:rPr lang="en-US" sz="2400" dirty="0">
                <a:latin typeface="Book Antiqua" pitchFamily="18" charset="0"/>
              </a:rPr>
              <a:t> </a:t>
            </a:r>
            <a:r>
              <a:rPr lang="en-US" sz="2400" dirty="0" smtClean="0">
                <a:latin typeface="Book Antiqua" pitchFamily="18" charset="0"/>
              </a:rPr>
              <a:t> - </a:t>
            </a:r>
            <a:r>
              <a:rPr lang="en-US" sz="2400" dirty="0" err="1" smtClean="0">
                <a:latin typeface="Book Antiqua" pitchFamily="18" charset="0"/>
              </a:rPr>
              <a:t>EtBr</a:t>
            </a:r>
            <a:r>
              <a:rPr lang="en-US" sz="2400" dirty="0" smtClean="0">
                <a:latin typeface="Book Antiqua" pitchFamily="18" charset="0"/>
              </a:rPr>
              <a:t> is a DNA     </a:t>
            </a:r>
            <a:br>
              <a:rPr lang="en-US" sz="2400" dirty="0" smtClean="0">
                <a:latin typeface="Book Antiqua" pitchFamily="18" charset="0"/>
              </a:rPr>
            </a:br>
            <a:r>
              <a:rPr lang="en-US" sz="2400" dirty="0" smtClean="0">
                <a:latin typeface="Book Antiqua" pitchFamily="18" charset="0"/>
              </a:rPr>
              <a:t>    </a:t>
            </a:r>
            <a:r>
              <a:rPr lang="en-US" sz="2400" dirty="0" err="1" smtClean="0">
                <a:latin typeface="Book Antiqua" pitchFamily="18" charset="0"/>
              </a:rPr>
              <a:t>intercalator</a:t>
            </a:r>
            <a:r>
              <a:rPr lang="en-US" sz="2400" dirty="0" smtClean="0">
                <a:latin typeface="Book Antiqua" pitchFamily="18" charset="0"/>
              </a:rPr>
              <a:t>.</a:t>
            </a:r>
            <a:endParaRPr lang="en-US" sz="2400" dirty="0">
              <a:latin typeface="Book Antiqua" pitchFamily="18" charset="0"/>
            </a:endParaRPr>
          </a:p>
        </p:txBody>
      </p:sp>
    </p:spTree>
    <p:extLst>
      <p:ext uri="{BB962C8B-B14F-4D97-AF65-F5344CB8AC3E}">
        <p14:creationId xmlns:p14="http://schemas.microsoft.com/office/powerpoint/2010/main" val="4083145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a:t>
            </a:r>
            <a:r>
              <a:rPr lang="en-US" sz="2800" dirty="0" err="1" smtClean="0">
                <a:latin typeface="Book Antiqua" pitchFamily="18" charset="0"/>
              </a:rPr>
              <a:t>Agarose</a:t>
            </a:r>
            <a:r>
              <a:rPr lang="en-US" sz="2800" dirty="0" smtClean="0">
                <a:latin typeface="Book Antiqua" pitchFamily="18" charset="0"/>
              </a:rPr>
              <a:t> Gels can Distinguish DNA Forms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dirty="0">
              <a:solidFill>
                <a:schemeClr val="tx1"/>
              </a:solidFill>
            </a:endParaRPr>
          </a:p>
        </p:txBody>
      </p:sp>
      <p:sp>
        <p:nvSpPr>
          <p:cNvPr id="4" name="AutoShape 2" descr="http://www.pnas.org/content/98/20/11609/F1.large.jpg"/>
          <p:cNvSpPr>
            <a:spLocks noChangeAspect="1" noChangeArrowheads="1"/>
          </p:cNvSpPr>
          <p:nvPr/>
        </p:nvSpPr>
        <p:spPr bwMode="auto">
          <a:xfrm>
            <a:off x="63500" y="-136525"/>
            <a:ext cx="4533900" cy="3667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75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489" t="30780" r="15506" b="19008"/>
          <a:stretch/>
        </p:blipFill>
        <p:spPr bwMode="auto">
          <a:xfrm>
            <a:off x="5500991" y="1981200"/>
            <a:ext cx="3414409" cy="344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04800" y="1066800"/>
            <a:ext cx="5114920" cy="5632311"/>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DNA conformation will affect migration rate through </a:t>
            </a:r>
            <a:r>
              <a:rPr lang="en-US" sz="2400" dirty="0" err="1" smtClean="0">
                <a:latin typeface="Book Antiqua" pitchFamily="18" charset="0"/>
              </a:rPr>
              <a:t>agarose</a:t>
            </a:r>
            <a:r>
              <a:rPr lang="en-US" sz="2400" dirty="0" smtClean="0">
                <a:latin typeface="Book Antiqua" pitchFamily="18" charset="0"/>
              </a:rPr>
              <a:t> gels.</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Relaxed forms of DNA travel more slowly through the gel. With the circular form traveling slower than linear form.</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Supercoiled form travels the fastest.</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A restriction enzyme can be used to cut DNA at a specific site to linearize it.</a:t>
            </a:r>
            <a:endParaRPr lang="en-US" sz="2400" dirty="0">
              <a:latin typeface="Book Antiqua" pitchFamily="18" charset="0"/>
            </a:endParaRPr>
          </a:p>
        </p:txBody>
      </p:sp>
    </p:spTree>
    <p:extLst>
      <p:ext uri="{BB962C8B-B14F-4D97-AF65-F5344CB8AC3E}">
        <p14:creationId xmlns:p14="http://schemas.microsoft.com/office/powerpoint/2010/main" val="3692493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a:t>
            </a:r>
            <a:r>
              <a:rPr lang="en-US" sz="2800" dirty="0" smtClean="0">
                <a:latin typeface="Book Antiqua" pitchFamily="18" charset="0"/>
              </a:rPr>
              <a:t>. DNA Isolation, Purification, and Identification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3" name="TextBox 2"/>
          <p:cNvSpPr txBox="1"/>
          <p:nvPr/>
        </p:nvSpPr>
        <p:spPr>
          <a:xfrm>
            <a:off x="381000" y="1066800"/>
            <a:ext cx="8458200" cy="5262979"/>
          </a:xfrm>
          <a:prstGeom prst="rect">
            <a:avLst/>
          </a:prstGeom>
          <a:noFill/>
        </p:spPr>
        <p:txBody>
          <a:bodyPr wrap="square" rtlCol="0">
            <a:spAutoFit/>
          </a:bodyPr>
          <a:lstStyle/>
          <a:p>
            <a:r>
              <a:rPr lang="en-US" sz="2400" dirty="0" smtClean="0">
                <a:latin typeface="Book Antiqua" pitchFamily="18" charset="0"/>
              </a:rPr>
              <a:t>Unlike protein isolation and purification, the process is more straightforward for DNA samples</a:t>
            </a:r>
          </a:p>
          <a:p>
            <a:endParaRPr lang="en-US" sz="2400" dirty="0">
              <a:latin typeface="Book Antiqua" pitchFamily="18" charset="0"/>
            </a:endParaRPr>
          </a:p>
          <a:p>
            <a:pPr marL="457200" indent="-457200">
              <a:buAutoNum type="alphaUcPeriod"/>
            </a:pPr>
            <a:r>
              <a:rPr lang="en-US" sz="2400" dirty="0" smtClean="0">
                <a:latin typeface="Book Antiqua" pitchFamily="18" charset="0"/>
              </a:rPr>
              <a:t>Standard centrifugation protocols can be used to isolate high quality DNA samples from </a:t>
            </a:r>
            <a:r>
              <a:rPr lang="en-US" sz="2400" dirty="0" smtClean="0">
                <a:latin typeface="Book Antiqua" pitchFamily="18" charset="0"/>
              </a:rPr>
              <a:t>organisms (lysates).</a:t>
            </a:r>
            <a:endParaRPr lang="en-US" sz="2400" dirty="0" smtClean="0">
              <a:latin typeface="Book Antiqua" pitchFamily="18" charset="0"/>
            </a:endParaRPr>
          </a:p>
          <a:p>
            <a:pPr marL="457200" indent="-457200">
              <a:buAutoNum type="alphaUcPeriod"/>
            </a:pPr>
            <a:endParaRPr lang="en-US" sz="2400" dirty="0" smtClean="0">
              <a:latin typeface="Book Antiqua" pitchFamily="18" charset="0"/>
            </a:endParaRPr>
          </a:p>
          <a:p>
            <a:pPr marL="457200" indent="-457200">
              <a:buFontTx/>
              <a:buAutoNum type="alphaUcPeriod"/>
            </a:pPr>
            <a:r>
              <a:rPr lang="en-US" sz="2400" dirty="0">
                <a:latin typeface="Book Antiqua" pitchFamily="18" charset="0"/>
              </a:rPr>
              <a:t>DNA isolation can be confirmed by </a:t>
            </a:r>
            <a:r>
              <a:rPr lang="en-US" sz="2400" dirty="0" err="1">
                <a:latin typeface="Book Antiqua" pitchFamily="18" charset="0"/>
              </a:rPr>
              <a:t>agarose</a:t>
            </a:r>
            <a:r>
              <a:rPr lang="en-US" sz="2400" dirty="0">
                <a:latin typeface="Book Antiqua" pitchFamily="18" charset="0"/>
              </a:rPr>
              <a:t> </a:t>
            </a:r>
            <a:r>
              <a:rPr lang="en-US" sz="2400" dirty="0" smtClean="0">
                <a:latin typeface="Book Antiqua" pitchFamily="18" charset="0"/>
              </a:rPr>
              <a:t>gels</a:t>
            </a:r>
            <a:r>
              <a:rPr lang="en-US" sz="2400" dirty="0">
                <a:latin typeface="Book Antiqua" pitchFamily="18" charset="0"/>
              </a:rPr>
              <a:t> </a:t>
            </a:r>
            <a:r>
              <a:rPr lang="en-US" sz="2400" dirty="0" smtClean="0">
                <a:latin typeface="Book Antiqua" pitchFamily="18" charset="0"/>
              </a:rPr>
              <a:t>and the DNA can be purified from the gels using standard kits.</a:t>
            </a:r>
          </a:p>
          <a:p>
            <a:pPr marL="457200" indent="-457200">
              <a:buFontTx/>
              <a:buAutoNum type="alphaUcPeriod"/>
            </a:pPr>
            <a:endParaRPr lang="en-US" sz="2400" dirty="0">
              <a:latin typeface="Book Antiqua" pitchFamily="18" charset="0"/>
            </a:endParaRPr>
          </a:p>
          <a:p>
            <a:pPr marL="457200" indent="-457200">
              <a:buFontTx/>
              <a:buAutoNum type="alphaUcPeriod"/>
            </a:pPr>
            <a:r>
              <a:rPr lang="en-US" sz="2400" dirty="0" smtClean="0">
                <a:latin typeface="Book Antiqua" pitchFamily="18" charset="0"/>
              </a:rPr>
              <a:t>DNA sequence can be identified by traditional protocols such as the </a:t>
            </a:r>
            <a:r>
              <a:rPr lang="en-US" sz="2400" b="1" dirty="0" smtClean="0">
                <a:latin typeface="Book Antiqua" pitchFamily="18" charset="0"/>
              </a:rPr>
              <a:t>Sanger method</a:t>
            </a:r>
            <a:r>
              <a:rPr lang="en-US" sz="2400" dirty="0" smtClean="0">
                <a:latin typeface="Book Antiqua" pitchFamily="18" charset="0"/>
              </a:rPr>
              <a:t>.</a:t>
            </a:r>
            <a:endParaRPr lang="en-US" sz="2400" dirty="0">
              <a:latin typeface="Book Antiqua" pitchFamily="18" charset="0"/>
            </a:endParaRP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DNA cloning can be used to amplify DNA content.</a:t>
            </a:r>
          </a:p>
          <a:p>
            <a:endParaRPr lang="en-US" sz="2400" dirty="0">
              <a:latin typeface="Book Antiqua" pitchFamily="18" charset="0"/>
            </a:endParaRPr>
          </a:p>
        </p:txBody>
      </p:sp>
    </p:spTree>
    <p:extLst>
      <p:ext uri="{BB962C8B-B14F-4D97-AF65-F5344CB8AC3E}">
        <p14:creationId xmlns:p14="http://schemas.microsoft.com/office/powerpoint/2010/main" val="320997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Nucleic Acid Stability</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35</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195054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Inherent Stability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3" name="TextBox 2"/>
          <p:cNvSpPr txBox="1"/>
          <p:nvPr/>
        </p:nvSpPr>
        <p:spPr>
          <a:xfrm>
            <a:off x="381000" y="1066800"/>
            <a:ext cx="8458200" cy="3785652"/>
          </a:xfrm>
          <a:prstGeom prst="rect">
            <a:avLst/>
          </a:prstGeom>
          <a:noFill/>
        </p:spPr>
        <p:txBody>
          <a:bodyPr wrap="square" rtlCol="0">
            <a:spAutoFit/>
          </a:bodyPr>
          <a:lstStyle/>
          <a:p>
            <a:r>
              <a:rPr lang="en-US" sz="2400" dirty="0" smtClean="0">
                <a:latin typeface="Book Antiqua" pitchFamily="18" charset="0"/>
              </a:rPr>
              <a:t>The role of DNA as a repository of genetic information depends on its inherent stability. This stability can be evaluated in terms of:</a:t>
            </a:r>
          </a:p>
          <a:p>
            <a:pPr marL="342900" indent="-342900">
              <a:buFont typeface="Wingdings" pitchFamily="2" charset="2"/>
              <a:buChar char="§"/>
            </a:pPr>
            <a:endParaRPr lang="en-US" sz="2400" dirty="0">
              <a:latin typeface="Book Antiqua" pitchFamily="18" charset="0"/>
            </a:endParaRPr>
          </a:p>
          <a:p>
            <a:pPr marL="457200" indent="-457200">
              <a:buAutoNum type="alphaUcPeriod"/>
            </a:pPr>
            <a:r>
              <a:rPr lang="en-US" sz="2400" dirty="0" smtClean="0">
                <a:latin typeface="Book Antiqua" pitchFamily="18" charset="0"/>
              </a:rPr>
              <a:t>Denaturation</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err="1" smtClean="0">
                <a:latin typeface="Book Antiqua" pitchFamily="18" charset="0"/>
              </a:rPr>
              <a:t>Nonenzymatic</a:t>
            </a:r>
            <a:r>
              <a:rPr lang="en-US" sz="2400" dirty="0" smtClean="0">
                <a:latin typeface="Book Antiqua" pitchFamily="18" charset="0"/>
              </a:rPr>
              <a:t> Transformations</a:t>
            </a:r>
          </a:p>
          <a:p>
            <a:pPr marL="914400" lvl="1" indent="-457200">
              <a:buFont typeface="Wingdings" pitchFamily="2" charset="2"/>
              <a:buChar char="§"/>
            </a:pPr>
            <a:r>
              <a:rPr lang="en-US" sz="2400" dirty="0" smtClean="0">
                <a:latin typeface="Book Antiqua" pitchFamily="18" charset="0"/>
              </a:rPr>
              <a:t>Very slow reactions can have a significant affect on DNA </a:t>
            </a:r>
            <a:r>
              <a:rPr lang="en-US" sz="2400" dirty="0" smtClean="0">
                <a:latin typeface="Book Antiqua" pitchFamily="18" charset="0"/>
              </a:rPr>
              <a:t>structure/function</a:t>
            </a: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1000578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DNA Denaturation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3" name="TextBox 2"/>
          <p:cNvSpPr txBox="1"/>
          <p:nvPr/>
        </p:nvSpPr>
        <p:spPr>
          <a:xfrm>
            <a:off x="381000" y="1066800"/>
            <a:ext cx="8458200" cy="6247864"/>
          </a:xfrm>
          <a:prstGeom prst="rect">
            <a:avLst/>
          </a:prstGeom>
          <a:noFill/>
        </p:spPr>
        <p:txBody>
          <a:bodyPr wrap="square" rtlCol="0">
            <a:spAutoFit/>
          </a:bodyPr>
          <a:lstStyle/>
          <a:p>
            <a:r>
              <a:rPr lang="en-US" sz="2400" dirty="0" smtClean="0">
                <a:latin typeface="Book Antiqua" pitchFamily="18" charset="0"/>
              </a:rPr>
              <a:t>Denaturation can be induced by high temperature or change in </a:t>
            </a:r>
            <a:r>
              <a:rPr lang="en-US" sz="2400" dirty="0" err="1" smtClean="0">
                <a:latin typeface="Book Antiqua" pitchFamily="18" charset="0"/>
              </a:rPr>
              <a:t>pH.</a:t>
            </a:r>
            <a:r>
              <a:rPr lang="en-US" sz="2400" dirty="0">
                <a:latin typeface="Book Antiqua" pitchFamily="18" charset="0"/>
              </a:rPr>
              <a:t> </a:t>
            </a:r>
            <a:r>
              <a:rPr lang="en-US" sz="2400" dirty="0" smtClean="0">
                <a:latin typeface="Book Antiqua" pitchFamily="18" charset="0"/>
              </a:rPr>
              <a:t>The process is not uniform and involves:</a:t>
            </a:r>
          </a:p>
          <a:p>
            <a:pPr marL="342900" indent="-342900">
              <a:buFont typeface="Wingdings" pitchFamily="2" charset="2"/>
              <a:buChar char="§"/>
            </a:pPr>
            <a:endParaRPr lang="en-US" sz="1000" dirty="0">
              <a:latin typeface="Book Antiqua" pitchFamily="18" charset="0"/>
            </a:endParaRPr>
          </a:p>
          <a:p>
            <a:pPr marL="457200" indent="-457200">
              <a:buAutoNum type="alphaUcPeriod"/>
            </a:pPr>
            <a:r>
              <a:rPr lang="en-US" sz="2400" dirty="0" smtClean="0">
                <a:latin typeface="Book Antiqua" pitchFamily="18" charset="0"/>
              </a:rPr>
              <a:t>Covalent bonds remaining intact</a:t>
            </a:r>
          </a:p>
          <a:p>
            <a:pPr marL="914400" lvl="1" indent="-457200">
              <a:buFont typeface="Wingdings" pitchFamily="2" charset="2"/>
              <a:buChar char="§"/>
            </a:pPr>
            <a:r>
              <a:rPr lang="en-US" sz="2400" dirty="0" smtClean="0">
                <a:latin typeface="Book Antiqua" pitchFamily="18" charset="0"/>
              </a:rPr>
              <a:t>Therefore the genetic code remains intact</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Hydrogen bonds breaking</a:t>
            </a:r>
          </a:p>
          <a:p>
            <a:pPr marL="800100" lvl="1" indent="-342900">
              <a:buFont typeface="Wingdings" pitchFamily="2" charset="2"/>
              <a:buChar char="§"/>
            </a:pPr>
            <a:r>
              <a:rPr lang="en-US" sz="2400" dirty="0" smtClean="0">
                <a:latin typeface="Book Antiqua" pitchFamily="18" charset="0"/>
              </a:rPr>
              <a:t>This results in the two strands separating</a:t>
            </a:r>
          </a:p>
          <a:p>
            <a:pPr marL="457200" indent="-457200">
              <a:buAutoNum type="alphaUcPeriod"/>
            </a:pPr>
            <a:endParaRPr lang="en-US" sz="1000" dirty="0">
              <a:latin typeface="Book Antiqua" pitchFamily="18" charset="0"/>
            </a:endParaRPr>
          </a:p>
          <a:p>
            <a:pPr marL="457200" indent="-457200">
              <a:buAutoNum type="alphaUcPeriod"/>
            </a:pPr>
            <a:r>
              <a:rPr lang="en-US" sz="2400" dirty="0" smtClean="0">
                <a:latin typeface="Book Antiqua" pitchFamily="18" charset="0"/>
              </a:rPr>
              <a:t>Disruption of base stacking</a:t>
            </a:r>
          </a:p>
          <a:p>
            <a:pPr marL="914400" lvl="1" indent="-457200">
              <a:buFont typeface="Wingdings" pitchFamily="2" charset="2"/>
              <a:buChar char="§"/>
            </a:pPr>
            <a:r>
              <a:rPr lang="en-US" sz="2400" dirty="0" smtClean="0">
                <a:latin typeface="Book Antiqua" pitchFamily="18" charset="0"/>
              </a:rPr>
              <a:t>The close interaction between stacked bases of stable DNA interferes with their UV absorbing abilities leading to a </a:t>
            </a:r>
            <a:r>
              <a:rPr lang="en-US" sz="2400" b="1" dirty="0" smtClean="0">
                <a:latin typeface="Book Antiqua" pitchFamily="18" charset="0"/>
              </a:rPr>
              <a:t>hypochromic effect</a:t>
            </a:r>
            <a:r>
              <a:rPr lang="en-US" sz="2400" dirty="0" smtClean="0">
                <a:latin typeface="Book Antiqua" pitchFamily="18" charset="0"/>
              </a:rPr>
              <a:t>- a decrease in their absorption</a:t>
            </a:r>
          </a:p>
          <a:p>
            <a:pPr marL="914400" lvl="1" indent="-457200">
              <a:buFont typeface="Wingdings" pitchFamily="2" charset="2"/>
              <a:buChar char="§"/>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Denaturation results in an increase in the </a:t>
            </a:r>
            <a:r>
              <a:rPr lang="en-US" sz="2400" dirty="0">
                <a:latin typeface="Book Antiqua" pitchFamily="18" charset="0"/>
              </a:rPr>
              <a:t>UV absorbance </a:t>
            </a:r>
            <a:r>
              <a:rPr lang="en-US" sz="2400" dirty="0" smtClean="0">
                <a:latin typeface="Book Antiqua" pitchFamily="18" charset="0"/>
              </a:rPr>
              <a:t>(</a:t>
            </a:r>
            <a:r>
              <a:rPr lang="en-US" sz="2400" b="1" dirty="0" err="1">
                <a:latin typeface="Book Antiqua" pitchFamily="18" charset="0"/>
              </a:rPr>
              <a:t>hyperchromic</a:t>
            </a:r>
            <a:r>
              <a:rPr lang="en-US" sz="2400" b="1" dirty="0">
                <a:latin typeface="Book Antiqua" pitchFamily="18" charset="0"/>
              </a:rPr>
              <a:t> effect</a:t>
            </a:r>
            <a:r>
              <a:rPr lang="en-US" sz="2400" dirty="0">
                <a:latin typeface="Book Antiqua" pitchFamily="18" charset="0"/>
              </a:rPr>
              <a:t>)</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2559368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DNA Denaturation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230"/>
          <a:stretch/>
        </p:blipFill>
        <p:spPr bwMode="auto">
          <a:xfrm>
            <a:off x="2236788" y="1066845"/>
            <a:ext cx="4436059" cy="571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228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DNA Denaturation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sp>
        <p:nvSpPr>
          <p:cNvPr id="3" name="TextBox 2"/>
          <p:cNvSpPr txBox="1"/>
          <p:nvPr/>
        </p:nvSpPr>
        <p:spPr>
          <a:xfrm>
            <a:off x="381000" y="1066800"/>
            <a:ext cx="8458200" cy="3785652"/>
          </a:xfrm>
          <a:prstGeom prst="rect">
            <a:avLst/>
          </a:prstGeom>
          <a:noFill/>
        </p:spPr>
        <p:txBody>
          <a:bodyPr wrap="square" rtlCol="0">
            <a:spAutoFit/>
          </a:bodyPr>
          <a:lstStyle/>
          <a:p>
            <a:pPr marL="0" lvl="1"/>
            <a:r>
              <a:rPr lang="en-US" sz="2400" dirty="0" smtClean="0">
                <a:latin typeface="Book Antiqua" pitchFamily="18" charset="0"/>
              </a:rPr>
              <a:t>D. </a:t>
            </a:r>
            <a:r>
              <a:rPr lang="en-US" sz="2400" dirty="0" err="1" smtClean="0">
                <a:latin typeface="Book Antiqua" pitchFamily="18" charset="0"/>
              </a:rPr>
              <a:t>Renaturation</a:t>
            </a:r>
            <a:r>
              <a:rPr lang="en-US" sz="2400" dirty="0" smtClean="0">
                <a:latin typeface="Book Antiqua" pitchFamily="18" charset="0"/>
              </a:rPr>
              <a:t> is </a:t>
            </a:r>
            <a:r>
              <a:rPr lang="en-US" sz="2400" dirty="0" smtClean="0">
                <a:latin typeface="Book Antiqua" pitchFamily="18" charset="0"/>
              </a:rPr>
              <a:t>the reverse of denaturation</a:t>
            </a:r>
          </a:p>
          <a:p>
            <a:pPr marL="0" lvl="1"/>
            <a:endParaRPr lang="en-US" sz="2400" dirty="0">
              <a:latin typeface="Book Antiqua" pitchFamily="18" charset="0"/>
            </a:endParaRPr>
          </a:p>
          <a:p>
            <a:pPr marL="800100" lvl="2" indent="-342900">
              <a:buFont typeface="Wingdings" pitchFamily="2" charset="2"/>
              <a:buChar char="§"/>
            </a:pPr>
            <a:r>
              <a:rPr lang="en-US" sz="2400" dirty="0">
                <a:latin typeface="Book Antiqua" pitchFamily="18" charset="0"/>
              </a:rPr>
              <a:t>A</a:t>
            </a:r>
            <a:r>
              <a:rPr lang="en-US" sz="2400" dirty="0" smtClean="0">
                <a:latin typeface="Book Antiqua" pitchFamily="18" charset="0"/>
              </a:rPr>
              <a:t> </a:t>
            </a:r>
            <a:r>
              <a:rPr lang="en-US" sz="2400" dirty="0" smtClean="0">
                <a:latin typeface="Book Antiqua" pitchFamily="18" charset="0"/>
              </a:rPr>
              <a:t>rapid one-step process called </a:t>
            </a:r>
            <a:r>
              <a:rPr lang="en-US" sz="2400" b="1" dirty="0" smtClean="0">
                <a:latin typeface="Book Antiqua" pitchFamily="18" charset="0"/>
              </a:rPr>
              <a:t>annealing</a:t>
            </a:r>
            <a:r>
              <a:rPr lang="en-US" sz="2400" dirty="0" smtClean="0">
                <a:latin typeface="Book Antiqua" pitchFamily="18" charset="0"/>
              </a:rPr>
              <a:t> </a:t>
            </a:r>
            <a:r>
              <a:rPr lang="en-US" sz="2400" dirty="0" smtClean="0">
                <a:latin typeface="Book Antiqua" pitchFamily="18" charset="0"/>
              </a:rPr>
              <a:t>as long as part of the double-strand remains intact.</a:t>
            </a:r>
          </a:p>
          <a:p>
            <a:pPr marL="0" lvl="1"/>
            <a:endParaRPr lang="en-US" sz="24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If the double-strand is not intact then the process is two-step, with the first being a relatively slow step in which complementary strand pairing occurs via random collisions.</a:t>
            </a: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387585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1I. Replication based on Watson-Crick Model of </a:t>
            </a:r>
            <a:br>
              <a:rPr lang="en-US" sz="2800" dirty="0" smtClean="0">
                <a:latin typeface="Book Antiqua" pitchFamily="18" charset="0"/>
              </a:rPr>
            </a:br>
            <a:r>
              <a:rPr lang="en-US" sz="2800" dirty="0" smtClean="0">
                <a:latin typeface="Book Antiqua" pitchFamily="18" charset="0"/>
              </a:rPr>
              <a:t>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3" name="TextBox 2"/>
          <p:cNvSpPr txBox="1"/>
          <p:nvPr/>
        </p:nvSpPr>
        <p:spPr>
          <a:xfrm>
            <a:off x="381000" y="1143000"/>
            <a:ext cx="8458200" cy="4154984"/>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Strand separation occurs first.</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Each strand serves as a template for the synthesis of a new strand specified by the base-pairing rules.</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Synthesis is catalyzed by enzymes known as DNA polymerases.</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Newly made DNA molecule has one daughter strand and one parent strand.</a:t>
            </a: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4083155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 Thermal DNA Denaturation (Melting)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3" name="TextBox 2"/>
          <p:cNvSpPr txBox="1"/>
          <p:nvPr/>
        </p:nvSpPr>
        <p:spPr>
          <a:xfrm>
            <a:off x="381000" y="1066800"/>
            <a:ext cx="8458200" cy="6001643"/>
          </a:xfrm>
          <a:prstGeom prst="rect">
            <a:avLst/>
          </a:prstGeom>
          <a:noFill/>
        </p:spPr>
        <p:txBody>
          <a:bodyPr wrap="square" rtlCol="0">
            <a:spAutoFit/>
          </a:bodyPr>
          <a:lstStyle/>
          <a:p>
            <a:pPr marL="342900" lvl="1" indent="-342900">
              <a:buFont typeface="Wingdings" pitchFamily="2" charset="2"/>
              <a:buChar char="§"/>
            </a:pPr>
            <a:r>
              <a:rPr lang="en-US" sz="2400" dirty="0" smtClean="0">
                <a:latin typeface="Book Antiqua" pitchFamily="18" charset="0"/>
              </a:rPr>
              <a:t>DNA exists as a double helix at physiological temperatures.</a:t>
            </a:r>
          </a:p>
          <a:p>
            <a:pPr marL="342900" lvl="1" indent="-342900">
              <a:buFont typeface="Wingdings" pitchFamily="2" charset="2"/>
              <a:buChar char="§"/>
            </a:pPr>
            <a:endParaRPr lang="en-US" sz="2400" dirty="0" smtClean="0">
              <a:latin typeface="Book Antiqua" pitchFamily="18" charset="0"/>
            </a:endParaRPr>
          </a:p>
          <a:p>
            <a:pPr marL="342900" lvl="1" indent="-342900">
              <a:buFont typeface="Wingdings" pitchFamily="2" charset="2"/>
              <a:buChar char="§"/>
            </a:pPr>
            <a:r>
              <a:rPr lang="en-US" sz="2400" dirty="0" smtClean="0">
                <a:latin typeface="Book Antiqua" pitchFamily="18" charset="0"/>
              </a:rPr>
              <a:t>The two DNA strands dissociate at elevated temperatures.</a:t>
            </a:r>
          </a:p>
          <a:p>
            <a:pPr marL="342900" lvl="1" indent="-342900">
              <a:buFont typeface="Wingdings" pitchFamily="2" charset="2"/>
              <a:buChar char="§"/>
            </a:pPr>
            <a:endParaRPr lang="en-US" sz="2400" dirty="0">
              <a:latin typeface="Book Antiqua" pitchFamily="18" charset="0"/>
            </a:endParaRPr>
          </a:p>
          <a:p>
            <a:pPr marL="342900" lvl="1" indent="-342900">
              <a:buFont typeface="Wingdings" pitchFamily="2" charset="2"/>
              <a:buChar char="§"/>
            </a:pPr>
            <a:r>
              <a:rPr lang="en-US" sz="2400" dirty="0" smtClean="0">
                <a:latin typeface="Book Antiqua" pitchFamily="18" charset="0"/>
              </a:rPr>
              <a:t>The strands re-anneal when temperature is lowered.</a:t>
            </a:r>
          </a:p>
          <a:p>
            <a:pPr marL="342900" lvl="1" indent="-342900">
              <a:buFont typeface="Wingdings" pitchFamily="2" charset="2"/>
              <a:buChar char="§"/>
            </a:pPr>
            <a:endParaRPr lang="en-US" sz="2400" dirty="0">
              <a:latin typeface="Book Antiqua" pitchFamily="18" charset="0"/>
            </a:endParaRPr>
          </a:p>
          <a:p>
            <a:pPr marL="342900" lvl="1" indent="-342900">
              <a:buFont typeface="Wingdings" pitchFamily="2" charset="2"/>
              <a:buChar char="§"/>
            </a:pPr>
            <a:r>
              <a:rPr lang="en-US" sz="2400" dirty="0" smtClean="0">
                <a:latin typeface="Book Antiqua" pitchFamily="18" charset="0"/>
              </a:rPr>
              <a:t>The reversible thermal denaturation and annealing form basis for the </a:t>
            </a:r>
            <a:r>
              <a:rPr lang="en-US" sz="2400" b="1" dirty="0" smtClean="0">
                <a:latin typeface="Book Antiqua" pitchFamily="18" charset="0"/>
              </a:rPr>
              <a:t>polymerase chain reaction.</a:t>
            </a:r>
          </a:p>
          <a:p>
            <a:pPr marL="342900" lvl="1" indent="-342900">
              <a:buFont typeface="Wingdings" pitchFamily="2" charset="2"/>
              <a:buChar char="§"/>
            </a:pPr>
            <a:endParaRPr lang="en-US" sz="2400" b="1" dirty="0">
              <a:latin typeface="Book Antiqua" pitchFamily="18" charset="0"/>
            </a:endParaRPr>
          </a:p>
          <a:p>
            <a:pPr marL="342900" lvl="1" indent="-342900">
              <a:buFont typeface="Wingdings" pitchFamily="2" charset="2"/>
              <a:buChar char="§"/>
            </a:pPr>
            <a:r>
              <a:rPr lang="en-US" sz="2400" dirty="0" smtClean="0">
                <a:latin typeface="Book Antiqua" pitchFamily="18" charset="0"/>
              </a:rPr>
              <a:t>DNA denaturation is commonly monitored by UV spectroscopy at 260 nm.</a:t>
            </a:r>
          </a:p>
          <a:p>
            <a:pPr marL="342900" lvl="1" indent="-342900">
              <a:buFont typeface="Wingdings" pitchFamily="2" charset="2"/>
              <a:buChar char="§"/>
            </a:pPr>
            <a:endParaRPr lang="en-US" sz="2400" dirty="0">
              <a:latin typeface="Book Antiqua" pitchFamily="18" charset="0"/>
            </a:endParaRPr>
          </a:p>
          <a:p>
            <a:pPr marL="342900" lvl="1" indent="-342900">
              <a:buFont typeface="Wingdings" pitchFamily="2" charset="2"/>
              <a:buChar char="§"/>
            </a:pPr>
            <a:r>
              <a:rPr lang="en-US" sz="2400" dirty="0" smtClean="0">
                <a:latin typeface="Book Antiqua" pitchFamily="18" charset="0"/>
              </a:rPr>
              <a:t>RNA duplexes and RNA-DNA hybrids can also be denatured.</a:t>
            </a: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2724403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 Thermal DNA Denaturation (Melting)</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407"/>
          <a:stretch/>
        </p:blipFill>
        <p:spPr bwMode="auto">
          <a:xfrm>
            <a:off x="1576121" y="1066800"/>
            <a:ext cx="5739079"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264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Factors Affecting DNA Denaturation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sp>
        <p:nvSpPr>
          <p:cNvPr id="3" name="TextBox 2"/>
          <p:cNvSpPr txBox="1"/>
          <p:nvPr/>
        </p:nvSpPr>
        <p:spPr>
          <a:xfrm>
            <a:off x="381000" y="1066800"/>
            <a:ext cx="8458200" cy="5204502"/>
          </a:xfrm>
          <a:prstGeom prst="rect">
            <a:avLst/>
          </a:prstGeom>
          <a:noFill/>
        </p:spPr>
        <p:txBody>
          <a:bodyPr wrap="square" rtlCol="0">
            <a:spAutoFit/>
          </a:bodyPr>
          <a:lstStyle/>
          <a:p>
            <a:pPr>
              <a:lnSpc>
                <a:spcPct val="90000"/>
              </a:lnSpc>
            </a:pPr>
            <a:r>
              <a:rPr lang="en-US" sz="2800" dirty="0" smtClean="0">
                <a:latin typeface="Book Antiqua" pitchFamily="18" charset="0"/>
                <a:ea typeface="ＭＳ Ｐゴシック" pitchFamily="34" charset="-128"/>
              </a:rPr>
              <a:t>A. </a:t>
            </a:r>
            <a:r>
              <a:rPr lang="en-US" sz="2800" dirty="0" smtClean="0">
                <a:latin typeface="Book Antiqua" pitchFamily="18" charset="0"/>
                <a:ea typeface="ＭＳ Ｐゴシック" pitchFamily="34" charset="-128"/>
              </a:rPr>
              <a:t>The midpoint of melting (T</a:t>
            </a:r>
            <a:r>
              <a:rPr lang="en-US" sz="2800" baseline="-25000" dirty="0" smtClean="0">
                <a:latin typeface="Book Antiqua" pitchFamily="18" charset="0"/>
                <a:ea typeface="ＭＳ Ｐゴシック" pitchFamily="34" charset="-128"/>
              </a:rPr>
              <a:t>m</a:t>
            </a:r>
            <a:r>
              <a:rPr lang="en-US" sz="2800" dirty="0" smtClean="0">
                <a:latin typeface="Book Antiqua" pitchFamily="18" charset="0"/>
                <a:ea typeface="ＭＳ Ｐゴシック" pitchFamily="34" charset="-128"/>
              </a:rPr>
              <a:t>)</a:t>
            </a:r>
            <a:r>
              <a:rPr lang="en-US" sz="2800" dirty="0" smtClean="0">
                <a:latin typeface="Book Antiqua" pitchFamily="18" charset="0"/>
                <a:ea typeface="ＭＳ Ｐゴシック" pitchFamily="34" charset="-128"/>
              </a:rPr>
              <a:t>depends </a:t>
            </a:r>
            <a:r>
              <a:rPr lang="en-US" sz="2800" dirty="0">
                <a:latin typeface="Book Antiqua" pitchFamily="18" charset="0"/>
                <a:ea typeface="ＭＳ Ｐゴシック" pitchFamily="34" charset="-128"/>
              </a:rPr>
              <a:t>on DNA </a:t>
            </a:r>
            <a:r>
              <a:rPr lang="en-US" sz="2800" dirty="0" smtClean="0">
                <a:latin typeface="Book Antiqua" pitchFamily="18" charset="0"/>
                <a:ea typeface="ＭＳ Ｐゴシック" pitchFamily="34" charset="-128"/>
              </a:rPr>
              <a:t/>
            </a:r>
            <a:br>
              <a:rPr lang="en-US" sz="2800" dirty="0" smtClean="0">
                <a:latin typeface="Book Antiqua" pitchFamily="18" charset="0"/>
                <a:ea typeface="ＭＳ Ｐゴシック" pitchFamily="34" charset="-128"/>
              </a:rPr>
            </a:br>
            <a:r>
              <a:rPr lang="en-US" sz="2800" dirty="0" smtClean="0">
                <a:latin typeface="Book Antiqua" pitchFamily="18" charset="0"/>
                <a:ea typeface="ＭＳ Ｐゴシック" pitchFamily="34" charset="-128"/>
              </a:rPr>
              <a:t>     length</a:t>
            </a:r>
            <a:endParaRPr lang="en-US" sz="2800" dirty="0" smtClean="0">
              <a:latin typeface="Book Antiqua" pitchFamily="18" charset="0"/>
              <a:ea typeface="ＭＳ Ｐゴシック" pitchFamily="34" charset="-128"/>
            </a:endParaRPr>
          </a:p>
          <a:p>
            <a:pPr>
              <a:lnSpc>
                <a:spcPct val="90000"/>
              </a:lnSpc>
            </a:pPr>
            <a:endParaRPr lang="en-US" sz="1000" dirty="0">
              <a:latin typeface="Book Antiqua" pitchFamily="18" charset="0"/>
              <a:ea typeface="ＭＳ Ｐゴシック" pitchFamily="34" charset="-128"/>
            </a:endParaRPr>
          </a:p>
          <a:p>
            <a:pPr marL="914400" lvl="1" indent="-457200">
              <a:lnSpc>
                <a:spcPct val="90000"/>
              </a:lnSpc>
              <a:buFont typeface="Wingdings" pitchFamily="2" charset="2"/>
              <a:buChar char="§"/>
            </a:pPr>
            <a:r>
              <a:rPr lang="en-US" sz="2800" dirty="0">
                <a:latin typeface="Book Antiqua" pitchFamily="18" charset="0"/>
                <a:ea typeface="ＭＳ Ｐゴシック" pitchFamily="34" charset="-128"/>
              </a:rPr>
              <a:t>Longer DNA has higher T</a:t>
            </a:r>
            <a:r>
              <a:rPr lang="en-US" sz="2800" baseline="-25000" dirty="0">
                <a:latin typeface="Book Antiqua" pitchFamily="18" charset="0"/>
                <a:ea typeface="ＭＳ Ｐゴシック" pitchFamily="34" charset="-128"/>
              </a:rPr>
              <a:t>m</a:t>
            </a:r>
          </a:p>
          <a:p>
            <a:pPr lvl="1">
              <a:lnSpc>
                <a:spcPct val="90000"/>
              </a:lnSpc>
            </a:pPr>
            <a:endParaRPr lang="en-US" sz="2800" dirty="0">
              <a:latin typeface="Book Antiqua" pitchFamily="18" charset="0"/>
              <a:ea typeface="ＭＳ Ｐゴシック" pitchFamily="34" charset="-128"/>
            </a:endParaRPr>
          </a:p>
          <a:p>
            <a:pPr>
              <a:lnSpc>
                <a:spcPct val="90000"/>
              </a:lnSpc>
            </a:pPr>
            <a:r>
              <a:rPr lang="en-US" sz="2800" dirty="0" smtClean="0">
                <a:latin typeface="Book Antiqua" pitchFamily="18" charset="0"/>
                <a:ea typeface="ＭＳ Ｐゴシック" pitchFamily="34" charset="-128"/>
              </a:rPr>
              <a:t>B.  T</a:t>
            </a:r>
            <a:r>
              <a:rPr lang="en-US" sz="2800" baseline="-25000" dirty="0" smtClean="0">
                <a:latin typeface="Book Antiqua" pitchFamily="18" charset="0"/>
                <a:ea typeface="ＭＳ Ｐゴシック" pitchFamily="34" charset="-128"/>
              </a:rPr>
              <a:t>m</a:t>
            </a:r>
            <a:r>
              <a:rPr lang="en-US" sz="2800" dirty="0" smtClean="0">
                <a:latin typeface="Book Antiqua" pitchFamily="18" charset="0"/>
                <a:ea typeface="ＭＳ Ｐゴシック" pitchFamily="34" charset="-128"/>
              </a:rPr>
              <a:t> </a:t>
            </a:r>
            <a:r>
              <a:rPr lang="en-US" sz="2800" dirty="0">
                <a:latin typeface="Book Antiqua" pitchFamily="18" charset="0"/>
                <a:ea typeface="ＭＳ Ｐゴシック" pitchFamily="34" charset="-128"/>
              </a:rPr>
              <a:t>depends on pH and ionic </a:t>
            </a:r>
            <a:r>
              <a:rPr lang="en-US" sz="2800" dirty="0" smtClean="0">
                <a:latin typeface="Book Antiqua" pitchFamily="18" charset="0"/>
                <a:ea typeface="ＭＳ Ｐゴシック" pitchFamily="34" charset="-128"/>
              </a:rPr>
              <a:t>strength</a:t>
            </a:r>
          </a:p>
          <a:p>
            <a:pPr>
              <a:lnSpc>
                <a:spcPct val="90000"/>
              </a:lnSpc>
            </a:pPr>
            <a:endParaRPr lang="en-US" sz="1000" dirty="0">
              <a:latin typeface="Book Antiqua" pitchFamily="18" charset="0"/>
              <a:ea typeface="ＭＳ Ｐゴシック" pitchFamily="34" charset="-128"/>
            </a:endParaRPr>
          </a:p>
          <a:p>
            <a:pPr marL="914400" lvl="1" indent="-457200">
              <a:lnSpc>
                <a:spcPct val="90000"/>
              </a:lnSpc>
              <a:buFont typeface="Wingdings" pitchFamily="2" charset="2"/>
              <a:buChar char="§"/>
            </a:pPr>
            <a:r>
              <a:rPr lang="en-US" sz="2800" dirty="0">
                <a:latin typeface="Book Antiqua" pitchFamily="18" charset="0"/>
                <a:ea typeface="ＭＳ Ｐゴシック" pitchFamily="34" charset="-128"/>
              </a:rPr>
              <a:t>High salt increases </a:t>
            </a:r>
            <a:r>
              <a:rPr lang="en-US" sz="2800" dirty="0" smtClean="0">
                <a:latin typeface="Book Antiqua" pitchFamily="18" charset="0"/>
                <a:ea typeface="ＭＳ Ｐゴシック" pitchFamily="34" charset="-128"/>
              </a:rPr>
              <a:t>T</a:t>
            </a:r>
            <a:r>
              <a:rPr lang="en-US" sz="2800" baseline="-25000" dirty="0" smtClean="0">
                <a:latin typeface="Book Antiqua" pitchFamily="18" charset="0"/>
                <a:ea typeface="ＭＳ Ｐゴシック" pitchFamily="34" charset="-128"/>
              </a:rPr>
              <a:t>m</a:t>
            </a:r>
          </a:p>
          <a:p>
            <a:pPr marL="914400" lvl="1" indent="-457200">
              <a:lnSpc>
                <a:spcPct val="90000"/>
              </a:lnSpc>
              <a:buFont typeface="Wingdings" pitchFamily="2" charset="2"/>
              <a:buChar char="§"/>
            </a:pPr>
            <a:endParaRPr lang="en-US" sz="2800" baseline="-25000" dirty="0">
              <a:latin typeface="Book Antiqua" pitchFamily="18" charset="0"/>
              <a:ea typeface="ＭＳ Ｐゴシック" pitchFamily="34" charset="-128"/>
            </a:endParaRPr>
          </a:p>
          <a:p>
            <a:pPr>
              <a:lnSpc>
                <a:spcPct val="90000"/>
              </a:lnSpc>
            </a:pPr>
            <a:r>
              <a:rPr lang="en-US" sz="2800" dirty="0" smtClean="0">
                <a:latin typeface="Book Antiqua" pitchFamily="18" charset="0"/>
                <a:ea typeface="ＭＳ Ｐゴシック" pitchFamily="34" charset="-128"/>
              </a:rPr>
              <a:t>C.  </a:t>
            </a:r>
            <a:r>
              <a:rPr lang="en-US" sz="2800" dirty="0" smtClean="0">
                <a:latin typeface="Book Antiqua" pitchFamily="18" charset="0"/>
                <a:ea typeface="ＭＳ Ｐゴシック" pitchFamily="34" charset="-128"/>
              </a:rPr>
              <a:t>T</a:t>
            </a:r>
            <a:r>
              <a:rPr lang="en-US" sz="2800" baseline="-25000" dirty="0" smtClean="0">
                <a:latin typeface="Book Antiqua" pitchFamily="18" charset="0"/>
                <a:ea typeface="ＭＳ Ｐゴシック" pitchFamily="34" charset="-128"/>
              </a:rPr>
              <a:t>m</a:t>
            </a:r>
            <a:r>
              <a:rPr lang="en-US" sz="2800" dirty="0" smtClean="0">
                <a:latin typeface="Book Antiqua" pitchFamily="18" charset="0"/>
                <a:ea typeface="ＭＳ Ｐゴシック" pitchFamily="34" charset="-128"/>
              </a:rPr>
              <a:t> </a:t>
            </a:r>
            <a:r>
              <a:rPr lang="en-US" sz="2800" dirty="0">
                <a:latin typeface="Book Antiqua" pitchFamily="18" charset="0"/>
                <a:ea typeface="ＭＳ Ｐゴシック" pitchFamily="34" charset="-128"/>
              </a:rPr>
              <a:t>depends on base </a:t>
            </a:r>
            <a:r>
              <a:rPr lang="en-US" sz="2800" dirty="0" smtClean="0">
                <a:latin typeface="Book Antiqua" pitchFamily="18" charset="0"/>
                <a:ea typeface="ＭＳ Ｐゴシック" pitchFamily="34" charset="-128"/>
              </a:rPr>
              <a:t>composition</a:t>
            </a:r>
            <a:endParaRPr lang="en-US" sz="2800" dirty="0">
              <a:latin typeface="Book Antiqua" pitchFamily="18" charset="0"/>
              <a:ea typeface="ＭＳ Ｐゴシック" pitchFamily="34" charset="-128"/>
            </a:endParaRPr>
          </a:p>
          <a:p>
            <a:pPr marL="514350" indent="-514350">
              <a:lnSpc>
                <a:spcPct val="90000"/>
              </a:lnSpc>
              <a:buAutoNum type="alphaUcPeriod"/>
            </a:pPr>
            <a:endParaRPr lang="en-US" sz="1000" dirty="0">
              <a:latin typeface="Book Antiqua" pitchFamily="18" charset="0"/>
              <a:ea typeface="ＭＳ Ｐゴシック" pitchFamily="34" charset="-128"/>
            </a:endParaRPr>
          </a:p>
          <a:p>
            <a:pPr marL="914400" lvl="1" indent="-457200">
              <a:lnSpc>
                <a:spcPct val="90000"/>
              </a:lnSpc>
              <a:buFont typeface="Wingdings" pitchFamily="2" charset="2"/>
              <a:buChar char="§"/>
            </a:pPr>
            <a:r>
              <a:rPr lang="en-US" sz="2800" dirty="0">
                <a:latin typeface="Book Antiqua" pitchFamily="18" charset="0"/>
                <a:ea typeface="ＭＳ Ｐゴシック" pitchFamily="34" charset="-128"/>
              </a:rPr>
              <a:t>High CG increases </a:t>
            </a:r>
            <a:r>
              <a:rPr lang="en-US" sz="2800" dirty="0" smtClean="0">
                <a:latin typeface="Book Antiqua" pitchFamily="18" charset="0"/>
                <a:ea typeface="ＭＳ Ｐゴシック" pitchFamily="34" charset="-128"/>
              </a:rPr>
              <a:t>T</a:t>
            </a:r>
            <a:r>
              <a:rPr lang="en-US" sz="2800" baseline="-25000" dirty="0" smtClean="0">
                <a:latin typeface="Book Antiqua" pitchFamily="18" charset="0"/>
                <a:ea typeface="ＭＳ Ｐゴシック" pitchFamily="34" charset="-128"/>
              </a:rPr>
              <a:t>m</a:t>
            </a:r>
          </a:p>
          <a:p>
            <a:pPr marL="914400" lvl="1" indent="-457200">
              <a:lnSpc>
                <a:spcPct val="90000"/>
              </a:lnSpc>
              <a:buFont typeface="Wingdings" pitchFamily="2" charset="2"/>
              <a:buChar char="§"/>
            </a:pPr>
            <a:endParaRPr lang="en-US" sz="2800" baseline="-25000" dirty="0" smtClean="0">
              <a:latin typeface="Book Antiqua" pitchFamily="18" charset="0"/>
              <a:ea typeface="ＭＳ Ｐゴシック" pitchFamily="34" charset="-128"/>
            </a:endParaRPr>
          </a:p>
          <a:p>
            <a:pPr marL="914400" lvl="1" indent="-457200">
              <a:lnSpc>
                <a:spcPct val="90000"/>
              </a:lnSpc>
              <a:buFont typeface="Wingdings" pitchFamily="2" charset="2"/>
              <a:buChar char="§"/>
            </a:pPr>
            <a:r>
              <a:rPr lang="en-US" sz="2800" dirty="0" smtClean="0">
                <a:latin typeface="Book Antiqua" pitchFamily="18" charset="0"/>
                <a:ea typeface="ＭＳ Ｐゴシック" pitchFamily="34" charset="-128"/>
              </a:rPr>
              <a:t>AT rich regions melt first</a:t>
            </a:r>
            <a:endParaRPr lang="en-US" sz="2800" baseline="-25000" dirty="0">
              <a:latin typeface="Book Antiqua" pitchFamily="18" charset="0"/>
              <a:ea typeface="ＭＳ Ｐゴシック" pitchFamily="34" charset="-128"/>
            </a:endParaRPr>
          </a:p>
          <a:p>
            <a:pPr lvl="1">
              <a:lnSpc>
                <a:spcPct val="90000"/>
              </a:lnSpc>
            </a:pPr>
            <a:endParaRPr lang="en-US" sz="2800" baseline="-25000" dirty="0">
              <a:latin typeface="Book Antiqua" pitchFamily="18" charset="0"/>
              <a:ea typeface="ＭＳ Ｐゴシック" pitchFamily="34" charset="-128"/>
            </a:endParaRPr>
          </a:p>
          <a:p>
            <a:endParaRPr lang="en-US" sz="2800" dirty="0">
              <a:latin typeface="Book Antiqua" pitchFamily="18" charset="0"/>
            </a:endParaRPr>
          </a:p>
        </p:txBody>
      </p:sp>
    </p:spTree>
    <p:extLst>
      <p:ext uri="{BB962C8B-B14F-4D97-AF65-F5344CB8AC3E}">
        <p14:creationId xmlns:p14="http://schemas.microsoft.com/office/powerpoint/2010/main" val="2921471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 Factors Affecting DNA Denaturation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43</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015"/>
          <a:stretch/>
        </p:blipFill>
        <p:spPr bwMode="auto">
          <a:xfrm>
            <a:off x="1785366" y="1066800"/>
            <a:ext cx="5834634" cy="566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23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2III. DNA Hybridization via </a:t>
            </a:r>
            <a:r>
              <a:rPr lang="en-US" sz="2800" dirty="0" err="1" smtClean="0">
                <a:latin typeface="Book Antiqua" pitchFamily="18" charset="0"/>
              </a:rPr>
              <a:t>Renaturation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44</a:t>
            </a:fld>
            <a:endParaRPr lang="en-US">
              <a:solidFill>
                <a:schemeClr val="tx1"/>
              </a:solidFill>
            </a:endParaRPr>
          </a:p>
        </p:txBody>
      </p:sp>
      <p:sp>
        <p:nvSpPr>
          <p:cNvPr id="3" name="TextBox 2"/>
          <p:cNvSpPr txBox="1"/>
          <p:nvPr/>
        </p:nvSpPr>
        <p:spPr>
          <a:xfrm>
            <a:off x="381000" y="1066800"/>
            <a:ext cx="8458200" cy="4773614"/>
          </a:xfrm>
          <a:prstGeom prst="rect">
            <a:avLst/>
          </a:prstGeom>
          <a:noFill/>
        </p:spPr>
        <p:txBody>
          <a:bodyPr wrap="square" rtlCol="0">
            <a:spAutoFit/>
          </a:bodyPr>
          <a:lstStyle/>
          <a:p>
            <a:pPr>
              <a:lnSpc>
                <a:spcPct val="90000"/>
              </a:lnSpc>
            </a:pPr>
            <a:r>
              <a:rPr lang="en-US" sz="2800" dirty="0" smtClean="0">
                <a:latin typeface="Book Antiqua" pitchFamily="18" charset="0"/>
                <a:ea typeface="ＭＳ Ｐゴシック" pitchFamily="34" charset="-128"/>
              </a:rPr>
              <a:t>The ability of two complementary DNA strands to pair with one another as DNA hybrids </a:t>
            </a:r>
          </a:p>
          <a:p>
            <a:pPr>
              <a:lnSpc>
                <a:spcPct val="90000"/>
              </a:lnSpc>
            </a:pPr>
            <a:endParaRPr lang="en-US" sz="2800" dirty="0">
              <a:latin typeface="Book Antiqua" pitchFamily="18" charset="0"/>
              <a:ea typeface="ＭＳ Ｐゴシック" pitchFamily="34" charset="-128"/>
            </a:endParaRPr>
          </a:p>
          <a:p>
            <a:pPr marL="514350" indent="-514350">
              <a:lnSpc>
                <a:spcPct val="90000"/>
              </a:lnSpc>
              <a:buAutoNum type="alphaUcPeriod"/>
            </a:pPr>
            <a:r>
              <a:rPr lang="en-US" sz="2800" dirty="0" smtClean="0">
                <a:latin typeface="Book Antiqua" pitchFamily="18" charset="0"/>
                <a:ea typeface="ＭＳ Ｐゴシック" pitchFamily="34" charset="-128"/>
              </a:rPr>
              <a:t>Reveals evolutionary relationships</a:t>
            </a:r>
          </a:p>
          <a:p>
            <a:pPr marL="514350" indent="-514350">
              <a:lnSpc>
                <a:spcPct val="90000"/>
              </a:lnSpc>
              <a:buAutoNum type="alphaUcPeriod"/>
            </a:pPr>
            <a:endParaRPr lang="en-US" sz="1000" dirty="0" smtClean="0">
              <a:latin typeface="Book Antiqua" pitchFamily="18" charset="0"/>
              <a:ea typeface="ＭＳ Ｐゴシック" pitchFamily="34" charset="-128"/>
            </a:endParaRPr>
          </a:p>
          <a:p>
            <a:pPr marL="971550" lvl="1" indent="-514350">
              <a:lnSpc>
                <a:spcPct val="90000"/>
              </a:lnSpc>
              <a:buFont typeface="Wingdings" pitchFamily="2" charset="2"/>
              <a:buChar char="§"/>
            </a:pPr>
            <a:r>
              <a:rPr lang="en-US" sz="2800" dirty="0" smtClean="0">
                <a:latin typeface="Book Antiqua" pitchFamily="18" charset="0"/>
                <a:ea typeface="ＭＳ Ｐゴシック" pitchFamily="34" charset="-128"/>
              </a:rPr>
              <a:t>The closer the evolutionary relationship between two species, the more extensively their DNAs will hybridize</a:t>
            </a:r>
          </a:p>
          <a:p>
            <a:pPr marL="971550" lvl="1" indent="-514350">
              <a:lnSpc>
                <a:spcPct val="90000"/>
              </a:lnSpc>
              <a:buFont typeface="Wingdings" pitchFamily="2" charset="2"/>
              <a:buChar char="§"/>
            </a:pPr>
            <a:endParaRPr lang="en-US" sz="2800" dirty="0" smtClean="0">
              <a:latin typeface="Book Antiqua" pitchFamily="18" charset="0"/>
              <a:ea typeface="ＭＳ Ｐゴシック" pitchFamily="34" charset="-128"/>
            </a:endParaRPr>
          </a:p>
          <a:p>
            <a:pPr marL="514350" indent="-514350">
              <a:lnSpc>
                <a:spcPct val="90000"/>
              </a:lnSpc>
              <a:buAutoNum type="alphaUcPeriod"/>
            </a:pPr>
            <a:r>
              <a:rPr lang="en-US" sz="2800" dirty="0" smtClean="0">
                <a:latin typeface="Book Antiqua" pitchFamily="18" charset="0"/>
                <a:ea typeface="ＭＳ Ｐゴシック" pitchFamily="34" charset="-128"/>
              </a:rPr>
              <a:t>Enables modern molecular genetics techniques</a:t>
            </a:r>
          </a:p>
          <a:p>
            <a:pPr marL="514350" indent="-514350">
              <a:lnSpc>
                <a:spcPct val="90000"/>
              </a:lnSpc>
              <a:buAutoNum type="alphaUcPeriod"/>
            </a:pPr>
            <a:endParaRPr lang="en-US" sz="1000" dirty="0" smtClean="0">
              <a:latin typeface="Book Antiqua" pitchFamily="18" charset="0"/>
              <a:ea typeface="ＭＳ Ｐゴシック" pitchFamily="34" charset="-128"/>
            </a:endParaRPr>
          </a:p>
          <a:p>
            <a:pPr marL="971550" lvl="1" indent="-514350">
              <a:lnSpc>
                <a:spcPct val="90000"/>
              </a:lnSpc>
              <a:buFont typeface="Wingdings" pitchFamily="2" charset="2"/>
              <a:buChar char="§"/>
            </a:pPr>
            <a:r>
              <a:rPr lang="en-US" sz="2800" dirty="0" smtClean="0">
                <a:latin typeface="Book Antiqua" pitchFamily="18" charset="0"/>
                <a:ea typeface="ＭＳ Ｐゴシック" pitchFamily="34" charset="-128"/>
              </a:rPr>
              <a:t>Polymerase chain reaction</a:t>
            </a:r>
          </a:p>
          <a:p>
            <a:pPr marL="971550" lvl="1" indent="-514350">
              <a:lnSpc>
                <a:spcPct val="90000"/>
              </a:lnSpc>
              <a:buFont typeface="Wingdings" pitchFamily="2" charset="2"/>
              <a:buChar char="§"/>
            </a:pPr>
            <a:endParaRPr lang="en-US" sz="1000" dirty="0" smtClean="0">
              <a:latin typeface="Book Antiqua" pitchFamily="18" charset="0"/>
              <a:ea typeface="ＭＳ Ｐゴシック" pitchFamily="34" charset="-128"/>
            </a:endParaRPr>
          </a:p>
          <a:p>
            <a:pPr marL="971550" lvl="1" indent="-514350">
              <a:lnSpc>
                <a:spcPct val="90000"/>
              </a:lnSpc>
              <a:buFont typeface="Wingdings" pitchFamily="2" charset="2"/>
              <a:buChar char="§"/>
            </a:pPr>
            <a:r>
              <a:rPr lang="en-US" sz="2800" dirty="0" smtClean="0">
                <a:latin typeface="Book Antiqua" pitchFamily="18" charset="0"/>
                <a:ea typeface="ＭＳ Ｐゴシック" pitchFamily="34" charset="-128"/>
              </a:rPr>
              <a:t>Site-directed mutagenesis</a:t>
            </a:r>
            <a:endParaRPr lang="en-US" sz="2800" dirty="0">
              <a:latin typeface="Book Antiqua" pitchFamily="18" charset="0"/>
            </a:endParaRPr>
          </a:p>
        </p:txBody>
      </p:sp>
    </p:spTree>
    <p:extLst>
      <p:ext uri="{BB962C8B-B14F-4D97-AF65-F5344CB8AC3E}">
        <p14:creationId xmlns:p14="http://schemas.microsoft.com/office/powerpoint/2010/main" val="1271037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2III. DNA Hybridization via </a:t>
            </a:r>
            <a:r>
              <a:rPr lang="en-US" sz="2800" dirty="0" err="1" smtClean="0">
                <a:latin typeface="Book Antiqua" pitchFamily="18" charset="0"/>
              </a:rPr>
              <a:t>Renaturation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45</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230"/>
          <a:stretch/>
        </p:blipFill>
        <p:spPr bwMode="auto">
          <a:xfrm>
            <a:off x="1325575" y="1066800"/>
            <a:ext cx="6827825" cy="571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21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a:t>
            </a:r>
            <a:r>
              <a:rPr lang="en-US" sz="2800" dirty="0" err="1" smtClean="0">
                <a:latin typeface="Book Antiqua" pitchFamily="18" charset="0"/>
              </a:rPr>
              <a:t>Nonenzymatic</a:t>
            </a:r>
            <a:r>
              <a:rPr lang="en-US" sz="2800" dirty="0" smtClean="0">
                <a:latin typeface="Book Antiqua" pitchFamily="18" charset="0"/>
              </a:rPr>
              <a:t> Transformations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46</a:t>
            </a:fld>
            <a:endParaRPr lang="en-US">
              <a:solidFill>
                <a:schemeClr val="tx1"/>
              </a:solidFill>
            </a:endParaRPr>
          </a:p>
        </p:txBody>
      </p:sp>
      <p:sp>
        <p:nvSpPr>
          <p:cNvPr id="3" name="TextBox 2"/>
          <p:cNvSpPr txBox="1"/>
          <p:nvPr/>
        </p:nvSpPr>
        <p:spPr>
          <a:xfrm>
            <a:off x="381000" y="1066800"/>
            <a:ext cx="8458200" cy="5607689"/>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Spontaneous Mutagenesis:</a:t>
            </a:r>
          </a:p>
          <a:p>
            <a:pPr>
              <a:lnSpc>
                <a:spcPct val="90000"/>
              </a:lnSpc>
            </a:pPr>
            <a:endParaRPr lang="en-US" sz="1000" dirty="0">
              <a:latin typeface="Book Antiqua" pitchFamily="18" charset="0"/>
              <a:ea typeface="ＭＳ Ｐゴシック" pitchFamily="34" charset="-128"/>
            </a:endParaRPr>
          </a:p>
          <a:p>
            <a:pPr>
              <a:lnSpc>
                <a:spcPct val="110000"/>
              </a:lnSpc>
              <a:defRPr/>
            </a:pPr>
            <a:r>
              <a:rPr lang="en-US" sz="2400" dirty="0" smtClean="0">
                <a:latin typeface="Book Antiqua" pitchFamily="18" charset="0"/>
                <a:cs typeface="Calibri" pitchFamily="34" charset="0"/>
              </a:rPr>
              <a:t>A. Deamination</a:t>
            </a:r>
            <a:endParaRPr lang="en-US" sz="2400" dirty="0">
              <a:latin typeface="Book Antiqua" pitchFamily="18" charset="0"/>
              <a:cs typeface="Calibri" pitchFamily="34" charset="0"/>
            </a:endParaRPr>
          </a:p>
          <a:p>
            <a:pPr marL="800100" lvl="1" indent="-342900">
              <a:lnSpc>
                <a:spcPct val="110000"/>
              </a:lnSpc>
              <a:buSzPct val="120000"/>
              <a:buFont typeface="Wingdings" pitchFamily="2" charset="2"/>
              <a:buChar char="§"/>
              <a:defRPr/>
            </a:pPr>
            <a:r>
              <a:rPr lang="en-US" sz="2400" dirty="0">
                <a:latin typeface="Book Antiqua" pitchFamily="18" charset="0"/>
                <a:cs typeface="Calibri" pitchFamily="34" charset="0"/>
              </a:rPr>
              <a:t>Very slow reactions</a:t>
            </a:r>
          </a:p>
          <a:p>
            <a:pPr marL="800100" lvl="1" indent="-342900">
              <a:lnSpc>
                <a:spcPct val="110000"/>
              </a:lnSpc>
              <a:buSzPct val="120000"/>
              <a:buFont typeface="Wingdings" pitchFamily="2" charset="2"/>
              <a:buChar char="§"/>
              <a:defRPr/>
            </a:pPr>
            <a:r>
              <a:rPr lang="en-US" sz="2400" dirty="0">
                <a:latin typeface="Book Antiqua" pitchFamily="18" charset="0"/>
                <a:cs typeface="Calibri" pitchFamily="34" charset="0"/>
              </a:rPr>
              <a:t>Large number of residues</a:t>
            </a:r>
          </a:p>
          <a:p>
            <a:pPr marL="800100" lvl="1" indent="-342900">
              <a:lnSpc>
                <a:spcPct val="110000"/>
              </a:lnSpc>
              <a:buSzPct val="120000"/>
              <a:buFont typeface="Wingdings" pitchFamily="2" charset="2"/>
              <a:buChar char="§"/>
              <a:defRPr/>
            </a:pPr>
            <a:r>
              <a:rPr lang="en-US" sz="2400" dirty="0">
                <a:latin typeface="Book Antiqua" pitchFamily="18" charset="0"/>
                <a:cs typeface="Calibri" pitchFamily="34" charset="0"/>
              </a:rPr>
              <a:t>The net effect is significant: 100 C </a:t>
            </a:r>
            <a:r>
              <a:rPr lang="en-US" sz="2400" dirty="0">
                <a:latin typeface="Book Antiqua" pitchFamily="18" charset="0"/>
                <a:cs typeface="Calibri" pitchFamily="34" charset="0"/>
                <a:sym typeface="Symbol" pitchFamily="18" charset="2"/>
              </a:rPr>
              <a:t> U </a:t>
            </a:r>
            <a:r>
              <a:rPr lang="en-US" sz="2400" dirty="0" smtClean="0">
                <a:latin typeface="Book Antiqua" pitchFamily="18" charset="0"/>
                <a:cs typeface="Calibri" pitchFamily="34" charset="0"/>
                <a:sym typeface="Symbol" pitchFamily="18" charset="2"/>
              </a:rPr>
              <a:t>events </a:t>
            </a:r>
            <a:r>
              <a:rPr lang="en-US" sz="2400" dirty="0">
                <a:latin typeface="Book Antiqua" pitchFamily="18" charset="0"/>
                <a:cs typeface="Calibri" pitchFamily="34" charset="0"/>
                <a:sym typeface="Symbol" pitchFamily="18" charset="2"/>
              </a:rPr>
              <a:t>/day in a mammalian cell</a:t>
            </a:r>
          </a:p>
          <a:p>
            <a:pPr>
              <a:lnSpc>
                <a:spcPct val="110000"/>
              </a:lnSpc>
              <a:buFontTx/>
              <a:buChar char="•"/>
              <a:defRPr/>
            </a:pPr>
            <a:endParaRPr lang="en-US" sz="1000" dirty="0">
              <a:latin typeface="Book Antiqua" pitchFamily="18" charset="0"/>
              <a:cs typeface="Calibri" pitchFamily="34" charset="0"/>
              <a:sym typeface="Symbol" pitchFamily="18" charset="2"/>
            </a:endParaRPr>
          </a:p>
          <a:p>
            <a:pPr>
              <a:lnSpc>
                <a:spcPct val="110000"/>
              </a:lnSpc>
              <a:defRPr/>
            </a:pPr>
            <a:r>
              <a:rPr lang="en-US" sz="2400" dirty="0" smtClean="0">
                <a:latin typeface="Book Antiqua" pitchFamily="18" charset="0"/>
                <a:cs typeface="Calibri" pitchFamily="34" charset="0"/>
                <a:sym typeface="Symbol" pitchFamily="18" charset="2"/>
              </a:rPr>
              <a:t>B. </a:t>
            </a:r>
            <a:r>
              <a:rPr lang="en-US" sz="2400" dirty="0" err="1" smtClean="0">
                <a:latin typeface="Book Antiqua" pitchFamily="18" charset="0"/>
                <a:cs typeface="Calibri" pitchFamily="34" charset="0"/>
                <a:sym typeface="Symbol" pitchFamily="18" charset="2"/>
              </a:rPr>
              <a:t>Depurination</a:t>
            </a:r>
            <a:endParaRPr lang="en-US" sz="2400" dirty="0">
              <a:latin typeface="Book Antiqua" pitchFamily="18" charset="0"/>
              <a:cs typeface="Calibri" pitchFamily="34" charset="0"/>
              <a:sym typeface="Symbol" pitchFamily="18" charset="2"/>
            </a:endParaRPr>
          </a:p>
          <a:p>
            <a:pPr lvl="1">
              <a:lnSpc>
                <a:spcPct val="110000"/>
              </a:lnSpc>
              <a:buFontTx/>
              <a:buChar char="•"/>
              <a:defRPr/>
            </a:pPr>
            <a:r>
              <a:rPr lang="en-US" sz="2400" dirty="0">
                <a:latin typeface="Book Antiqua" pitchFamily="18" charset="0"/>
                <a:cs typeface="Calibri" pitchFamily="34" charset="0"/>
                <a:sym typeface="Symbol" pitchFamily="18" charset="2"/>
              </a:rPr>
              <a:t> N-</a:t>
            </a:r>
            <a:r>
              <a:rPr lang="en-US" sz="2400" dirty="0" err="1">
                <a:latin typeface="Book Antiqua" pitchFamily="18" charset="0"/>
                <a:cs typeface="Calibri" pitchFamily="34" charset="0"/>
                <a:sym typeface="Symbol" pitchFamily="18" charset="2"/>
              </a:rPr>
              <a:t>glycosidic</a:t>
            </a:r>
            <a:r>
              <a:rPr lang="en-US" sz="2400" dirty="0">
                <a:latin typeface="Book Antiqua" pitchFamily="18" charset="0"/>
                <a:cs typeface="Calibri" pitchFamily="34" charset="0"/>
                <a:sym typeface="Symbol" pitchFamily="18" charset="2"/>
              </a:rPr>
              <a:t> bond is hydrolyzed</a:t>
            </a:r>
          </a:p>
          <a:p>
            <a:pPr lvl="1">
              <a:lnSpc>
                <a:spcPct val="110000"/>
              </a:lnSpc>
              <a:buFontTx/>
              <a:buChar char="•"/>
              <a:defRPr/>
            </a:pPr>
            <a:r>
              <a:rPr lang="en-US" sz="2400" dirty="0">
                <a:latin typeface="Book Antiqua" pitchFamily="18" charset="0"/>
                <a:cs typeface="Calibri" pitchFamily="34" charset="0"/>
                <a:sym typeface="Symbol" pitchFamily="18" charset="2"/>
              </a:rPr>
              <a:t> Significant for purines: 10,000 purines lost/day in a </a:t>
            </a:r>
            <a:r>
              <a:rPr lang="en-US" sz="2400" dirty="0" smtClean="0">
                <a:latin typeface="Book Antiqua" pitchFamily="18" charset="0"/>
                <a:cs typeface="Calibri" pitchFamily="34" charset="0"/>
                <a:sym typeface="Symbol" pitchFamily="18" charset="2"/>
              </a:rPr>
              <a:t/>
            </a:r>
            <a:br>
              <a:rPr lang="en-US" sz="2400" dirty="0" smtClean="0">
                <a:latin typeface="Book Antiqua" pitchFamily="18" charset="0"/>
                <a:cs typeface="Calibri" pitchFamily="34" charset="0"/>
                <a:sym typeface="Symbol" pitchFamily="18" charset="2"/>
              </a:rPr>
            </a:br>
            <a:r>
              <a:rPr lang="en-US" sz="2400" dirty="0" smtClean="0">
                <a:latin typeface="Book Antiqua" pitchFamily="18" charset="0"/>
                <a:cs typeface="Calibri" pitchFamily="34" charset="0"/>
                <a:sym typeface="Symbol" pitchFamily="18" charset="2"/>
              </a:rPr>
              <a:t>   mammalian </a:t>
            </a:r>
            <a:r>
              <a:rPr lang="en-US" sz="2400" dirty="0">
                <a:latin typeface="Book Antiqua" pitchFamily="18" charset="0"/>
                <a:cs typeface="Calibri" pitchFamily="34" charset="0"/>
                <a:sym typeface="Symbol" pitchFamily="18" charset="2"/>
              </a:rPr>
              <a:t>cell</a:t>
            </a:r>
          </a:p>
          <a:p>
            <a:pPr>
              <a:lnSpc>
                <a:spcPct val="110000"/>
              </a:lnSpc>
              <a:defRPr/>
            </a:pPr>
            <a:endParaRPr lang="en-US" sz="2400" b="1" dirty="0" smtClean="0">
              <a:latin typeface="Book Antiqua" pitchFamily="18" charset="0"/>
              <a:cs typeface="Calibri" pitchFamily="34" charset="0"/>
              <a:sym typeface="Symbol" pitchFamily="18" charset="2"/>
            </a:endParaRPr>
          </a:p>
          <a:p>
            <a:pPr>
              <a:lnSpc>
                <a:spcPct val="110000"/>
              </a:lnSpc>
              <a:defRPr/>
            </a:pPr>
            <a:r>
              <a:rPr lang="en-US" sz="2400" b="1" dirty="0" smtClean="0">
                <a:latin typeface="Book Antiqua" pitchFamily="18" charset="0"/>
                <a:cs typeface="Calibri" pitchFamily="34" charset="0"/>
                <a:sym typeface="Symbol" pitchFamily="18" charset="2"/>
              </a:rPr>
              <a:t>Fortunately, cells </a:t>
            </a:r>
            <a:r>
              <a:rPr lang="en-US" sz="2400" b="1" dirty="0">
                <a:latin typeface="Book Antiqua" pitchFamily="18" charset="0"/>
                <a:cs typeface="Calibri" pitchFamily="34" charset="0"/>
                <a:sym typeface="Symbol" pitchFamily="18" charset="2"/>
              </a:rPr>
              <a:t>have mechanisms to correct most of these </a:t>
            </a:r>
            <a:r>
              <a:rPr lang="en-US" sz="2400" b="1" dirty="0" smtClean="0">
                <a:latin typeface="Book Antiqua" pitchFamily="18" charset="0"/>
                <a:cs typeface="Calibri" pitchFamily="34" charset="0"/>
                <a:sym typeface="Symbol" pitchFamily="18" charset="2"/>
              </a:rPr>
              <a:t>modifications.</a:t>
            </a:r>
            <a:endParaRPr lang="en-US" sz="2400" b="1" dirty="0">
              <a:latin typeface="Book Antiqua" pitchFamily="18" charset="0"/>
              <a:cs typeface="Calibri" pitchFamily="34" charset="0"/>
            </a:endParaRPr>
          </a:p>
        </p:txBody>
      </p:sp>
    </p:spTree>
    <p:extLst>
      <p:ext uri="{BB962C8B-B14F-4D97-AF65-F5344CB8AC3E}">
        <p14:creationId xmlns:p14="http://schemas.microsoft.com/office/powerpoint/2010/main" val="5131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a:t>
            </a:r>
            <a:r>
              <a:rPr lang="en-US" sz="2800" dirty="0" err="1" smtClean="0">
                <a:latin typeface="Book Antiqua" pitchFamily="18" charset="0"/>
              </a:rPr>
              <a:t>Nonenzymatic</a:t>
            </a:r>
            <a:r>
              <a:rPr lang="en-US" sz="2800" dirty="0" smtClean="0">
                <a:latin typeface="Book Antiqua" pitchFamily="18" charset="0"/>
              </a:rPr>
              <a:t> Transformations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47</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640"/>
          <a:stretch/>
        </p:blipFill>
        <p:spPr bwMode="auto">
          <a:xfrm>
            <a:off x="2505151" y="1177051"/>
            <a:ext cx="3834994" cy="54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4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a:t>
            </a:r>
            <a:r>
              <a:rPr lang="en-US" sz="2800" dirty="0" err="1" smtClean="0">
                <a:latin typeface="Book Antiqua" pitchFamily="18" charset="0"/>
              </a:rPr>
              <a:t>Nonenzymatic</a:t>
            </a:r>
            <a:r>
              <a:rPr lang="en-US" sz="2800" dirty="0" smtClean="0">
                <a:latin typeface="Book Antiqua" pitchFamily="18" charset="0"/>
              </a:rPr>
              <a:t> Transformations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48</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032"/>
          <a:stretch/>
        </p:blipFill>
        <p:spPr bwMode="auto">
          <a:xfrm>
            <a:off x="1857451" y="1276392"/>
            <a:ext cx="5305349" cy="54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208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a:t>
            </a:r>
            <a:r>
              <a:rPr lang="en-US" sz="2800" dirty="0" err="1" smtClean="0">
                <a:latin typeface="Book Antiqua" pitchFamily="18" charset="0"/>
              </a:rPr>
              <a:t>Nonenzymatic</a:t>
            </a:r>
            <a:r>
              <a:rPr lang="en-US" sz="2800" dirty="0" smtClean="0">
                <a:latin typeface="Book Antiqua" pitchFamily="18" charset="0"/>
              </a:rPr>
              <a:t> Transformations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49</a:t>
            </a:fld>
            <a:endParaRPr lang="en-US">
              <a:solidFill>
                <a:schemeClr val="tx1"/>
              </a:solidFill>
            </a:endParaRPr>
          </a:p>
        </p:txBody>
      </p:sp>
      <p:sp>
        <p:nvSpPr>
          <p:cNvPr id="3" name="TextBox 2"/>
          <p:cNvSpPr txBox="1"/>
          <p:nvPr/>
        </p:nvSpPr>
        <p:spPr>
          <a:xfrm>
            <a:off x="381000" y="1066800"/>
            <a:ext cx="8458200" cy="5890843"/>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Radiation-Induced Mutagenesis:</a:t>
            </a:r>
          </a:p>
          <a:p>
            <a:pPr>
              <a:lnSpc>
                <a:spcPct val="90000"/>
              </a:lnSpc>
            </a:pPr>
            <a:endParaRPr lang="en-US" sz="2400" dirty="0">
              <a:latin typeface="Book Antiqua" pitchFamily="18" charset="0"/>
              <a:ea typeface="ＭＳ Ｐゴシック" pitchFamily="34" charset="-128"/>
            </a:endParaRPr>
          </a:p>
          <a:p>
            <a:pPr>
              <a:lnSpc>
                <a:spcPct val="110000"/>
              </a:lnSpc>
            </a:pPr>
            <a:r>
              <a:rPr lang="en-US" sz="2400" dirty="0" smtClean="0">
                <a:latin typeface="Book Antiqua" pitchFamily="18" charset="0"/>
              </a:rPr>
              <a:t>A. UV </a:t>
            </a:r>
            <a:r>
              <a:rPr lang="en-US" sz="2400" dirty="0">
                <a:latin typeface="Book Antiqua" pitchFamily="18" charset="0"/>
              </a:rPr>
              <a:t>light induces dimerization of </a:t>
            </a:r>
            <a:r>
              <a:rPr lang="en-US" sz="2400" dirty="0" err="1" smtClean="0">
                <a:latin typeface="Book Antiqua" pitchFamily="18" charset="0"/>
              </a:rPr>
              <a:t>pyrimidines</a:t>
            </a:r>
            <a:r>
              <a:rPr lang="en-US" sz="2400" dirty="0" smtClean="0">
                <a:latin typeface="Book Antiqua" pitchFamily="18" charset="0"/>
              </a:rPr>
              <a:t>, which </a:t>
            </a:r>
            <a:br>
              <a:rPr lang="en-US" sz="2400" dirty="0" smtClean="0">
                <a:latin typeface="Book Antiqua" pitchFamily="18" charset="0"/>
              </a:rPr>
            </a:br>
            <a:r>
              <a:rPr lang="en-US" sz="2400" dirty="0" smtClean="0">
                <a:latin typeface="Book Antiqua" pitchFamily="18" charset="0"/>
              </a:rPr>
              <a:t>     cause kinks in DNA structure. This effect </a:t>
            </a:r>
            <a:r>
              <a:rPr lang="en-US" sz="2400" dirty="0" smtClean="0">
                <a:latin typeface="Book Antiqua" pitchFamily="18" charset="0"/>
              </a:rPr>
              <a:t>is</a:t>
            </a:r>
            <a:r>
              <a:rPr lang="en-US" sz="2400" dirty="0" smtClean="0">
                <a:latin typeface="Book Antiqua" pitchFamily="18" charset="0"/>
              </a:rPr>
              <a:t> </a:t>
            </a:r>
            <a:r>
              <a:rPr lang="en-US" sz="2400" dirty="0" smtClean="0">
                <a:latin typeface="Book Antiqua" pitchFamily="18" charset="0"/>
              </a:rPr>
              <a:t>the main </a:t>
            </a:r>
            <a:br>
              <a:rPr lang="en-US" sz="2400" dirty="0" smtClean="0">
                <a:latin typeface="Book Antiqua" pitchFamily="18" charset="0"/>
              </a:rPr>
            </a:br>
            <a:r>
              <a:rPr lang="en-US" sz="2400" dirty="0" smtClean="0">
                <a:latin typeface="Book Antiqua" pitchFamily="18" charset="0"/>
              </a:rPr>
              <a:t>     mechanism for skin cancers.</a:t>
            </a:r>
            <a:endParaRPr lang="en-US" sz="2400" dirty="0">
              <a:latin typeface="Book Antiqua" pitchFamily="18" charset="0"/>
            </a:endParaRPr>
          </a:p>
          <a:p>
            <a:pPr>
              <a:lnSpc>
                <a:spcPct val="110000"/>
              </a:lnSpc>
            </a:pPr>
            <a:endParaRPr lang="en-US" sz="2400" dirty="0">
              <a:latin typeface="Book Antiqua" pitchFamily="18" charset="0"/>
            </a:endParaRPr>
          </a:p>
          <a:p>
            <a:pPr>
              <a:lnSpc>
                <a:spcPct val="110000"/>
              </a:lnSpc>
            </a:pPr>
            <a:r>
              <a:rPr lang="en-US" sz="2400" dirty="0" smtClean="0">
                <a:latin typeface="Book Antiqua" pitchFamily="18" charset="0"/>
              </a:rPr>
              <a:t>B. Ionizing </a:t>
            </a:r>
            <a:r>
              <a:rPr lang="en-US" sz="2400" dirty="0">
                <a:latin typeface="Book Antiqua" pitchFamily="18" charset="0"/>
              </a:rPr>
              <a:t>radiation (X-rays and </a:t>
            </a:r>
            <a:r>
              <a:rPr lang="en-US" sz="2400" dirty="0">
                <a:latin typeface="Book Antiqua" pitchFamily="18" charset="0"/>
                <a:sym typeface="Symbol" pitchFamily="18" charset="2"/>
              </a:rPr>
              <a:t>-rays</a:t>
            </a:r>
            <a:r>
              <a:rPr lang="en-US" sz="2400" dirty="0">
                <a:latin typeface="Book Antiqua" pitchFamily="18" charset="0"/>
              </a:rPr>
              <a:t>) causes ring opening </a:t>
            </a:r>
            <a:r>
              <a:rPr lang="en-US" sz="2400" dirty="0" smtClean="0">
                <a:latin typeface="Book Antiqua" pitchFamily="18" charset="0"/>
              </a:rPr>
              <a:t/>
            </a:r>
            <a:br>
              <a:rPr lang="en-US" sz="2400" dirty="0" smtClean="0">
                <a:latin typeface="Book Antiqua" pitchFamily="18" charset="0"/>
              </a:rPr>
            </a:br>
            <a:r>
              <a:rPr lang="en-US" sz="2400" dirty="0" smtClean="0">
                <a:latin typeface="Book Antiqua" pitchFamily="18" charset="0"/>
              </a:rPr>
              <a:t>    and </a:t>
            </a:r>
            <a:r>
              <a:rPr lang="en-US" sz="2400" dirty="0">
                <a:latin typeface="Book Antiqua" pitchFamily="18" charset="0"/>
              </a:rPr>
              <a:t>strand breaking . </a:t>
            </a:r>
          </a:p>
          <a:p>
            <a:pPr>
              <a:lnSpc>
                <a:spcPct val="110000"/>
              </a:lnSpc>
            </a:pPr>
            <a:endParaRPr lang="en-US" sz="2400" dirty="0">
              <a:latin typeface="Book Antiqua" pitchFamily="18" charset="0"/>
            </a:endParaRPr>
          </a:p>
          <a:p>
            <a:pPr>
              <a:lnSpc>
                <a:spcPct val="110000"/>
              </a:lnSpc>
            </a:pPr>
            <a:r>
              <a:rPr lang="en-US" sz="2400" dirty="0">
                <a:latin typeface="Book Antiqua" pitchFamily="18" charset="0"/>
              </a:rPr>
              <a:t>Cells can repair some of these modifications, but others cause </a:t>
            </a:r>
            <a:r>
              <a:rPr lang="en-US" sz="2400" dirty="0" smtClean="0">
                <a:latin typeface="Book Antiqua" pitchFamily="18" charset="0"/>
              </a:rPr>
              <a:t>permanent and detrimental mutations</a:t>
            </a:r>
            <a:r>
              <a:rPr lang="en-US" sz="2400" dirty="0">
                <a:latin typeface="Book Antiqua" pitchFamily="18" charset="0"/>
              </a:rPr>
              <a:t>.  Accumulation of </a:t>
            </a:r>
            <a:r>
              <a:rPr lang="en-US" sz="2400" dirty="0" smtClean="0">
                <a:latin typeface="Book Antiqua" pitchFamily="18" charset="0"/>
              </a:rPr>
              <a:t>these type of mutations </a:t>
            </a:r>
            <a:r>
              <a:rPr lang="en-US" sz="2400" dirty="0">
                <a:latin typeface="Book Antiqua" pitchFamily="18" charset="0"/>
              </a:rPr>
              <a:t>is linked to </a:t>
            </a:r>
            <a:r>
              <a:rPr lang="en-US" sz="2400" b="1" dirty="0">
                <a:latin typeface="Book Antiqua" pitchFamily="18" charset="0"/>
              </a:rPr>
              <a:t>aging and carcinogenesis</a:t>
            </a:r>
            <a:r>
              <a:rPr lang="en-US" sz="2400" dirty="0">
                <a:latin typeface="Book Antiqua" pitchFamily="18" charset="0"/>
              </a:rPr>
              <a:t>.</a:t>
            </a:r>
          </a:p>
          <a:p>
            <a:pPr>
              <a:lnSpc>
                <a:spcPct val="90000"/>
              </a:lnSpc>
            </a:pPr>
            <a:endParaRPr lang="en-US" sz="2400" dirty="0" smtClean="0">
              <a:latin typeface="Book Antiqua" pitchFamily="18" charset="0"/>
              <a:ea typeface="ＭＳ Ｐゴシック" pitchFamily="34" charset="-128"/>
            </a:endParaRPr>
          </a:p>
          <a:p>
            <a:pPr>
              <a:lnSpc>
                <a:spcPct val="90000"/>
              </a:lnSpc>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4147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1I. Replication based on Watson-Crick Model of </a:t>
            </a:r>
            <a:br>
              <a:rPr lang="en-US" sz="2800" dirty="0" smtClean="0">
                <a:latin typeface="Book Antiqua" pitchFamily="18" charset="0"/>
              </a:rPr>
            </a:br>
            <a:r>
              <a:rPr lang="en-US" sz="2800" dirty="0" smtClean="0">
                <a:latin typeface="Book Antiqua" pitchFamily="18" charset="0"/>
              </a:rPr>
              <a:t>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177"/>
          <a:stretch/>
        </p:blipFill>
        <p:spPr bwMode="auto">
          <a:xfrm>
            <a:off x="2667000" y="1052512"/>
            <a:ext cx="3995928" cy="572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511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Nucleotide Functions</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50</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69055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Nucleotides Carry Chemical Energy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51</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48"/>
          <a:stretch/>
        </p:blipFill>
        <p:spPr bwMode="auto">
          <a:xfrm>
            <a:off x="304800" y="3202546"/>
            <a:ext cx="8534400" cy="24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066800"/>
            <a:ext cx="8458200" cy="1754326"/>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Nucleotides can have one or more additional phosphate groups and are referred to as nucleoside mono-, di- and triphosphates.</a:t>
            </a:r>
            <a:endParaRPr lang="en-US" sz="2400" dirty="0">
              <a:latin typeface="Book Antiqua" pitchFamily="18" charset="0"/>
            </a:endParaRPr>
          </a:p>
          <a:p>
            <a:pPr>
              <a:lnSpc>
                <a:spcPct val="90000"/>
              </a:lnSpc>
            </a:pPr>
            <a:endParaRPr lang="en-US" sz="2400" dirty="0" smtClean="0">
              <a:latin typeface="Book Antiqua" pitchFamily="18" charset="0"/>
              <a:ea typeface="ＭＳ Ｐゴシック" pitchFamily="34" charset="-128"/>
            </a:endParaRPr>
          </a:p>
          <a:p>
            <a:pPr>
              <a:lnSpc>
                <a:spcPct val="90000"/>
              </a:lnSpc>
            </a:pPr>
            <a:endParaRPr lang="en-US" sz="2400" dirty="0" smtClean="0">
              <a:latin typeface="Book Antiqua" pitchFamily="18" charset="0"/>
              <a:ea typeface="ＭＳ Ｐゴシック" pitchFamily="34" charset="-128"/>
            </a:endParaRPr>
          </a:p>
        </p:txBody>
      </p:sp>
      <p:sp>
        <p:nvSpPr>
          <p:cNvPr id="9" name="TextBox 8"/>
          <p:cNvSpPr txBox="1"/>
          <p:nvPr/>
        </p:nvSpPr>
        <p:spPr>
          <a:xfrm>
            <a:off x="381000" y="5664672"/>
            <a:ext cx="8458200" cy="1421928"/>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Significant energy is released by hydrolysis of nucleoside triphosphates (typically ATP).</a:t>
            </a:r>
            <a:endParaRPr lang="en-US" sz="2400" dirty="0">
              <a:latin typeface="Book Antiqua" pitchFamily="18" charset="0"/>
            </a:endParaRPr>
          </a:p>
          <a:p>
            <a:pPr>
              <a:lnSpc>
                <a:spcPct val="90000"/>
              </a:lnSpc>
            </a:pPr>
            <a:endParaRPr lang="en-US" sz="2400" dirty="0" smtClean="0">
              <a:latin typeface="Book Antiqua" pitchFamily="18" charset="0"/>
              <a:ea typeface="ＭＳ Ｐゴシック" pitchFamily="34" charset="-128"/>
            </a:endParaRPr>
          </a:p>
          <a:p>
            <a:pPr>
              <a:lnSpc>
                <a:spcPct val="90000"/>
              </a:lnSpc>
            </a:pPr>
            <a:endParaRPr lang="en-US" sz="2400" dirty="0" smtClean="0">
              <a:latin typeface="Book Antiqua" pitchFamily="18" charset="0"/>
              <a:ea typeface="ＭＳ Ｐゴシック" pitchFamily="34" charset="-128"/>
            </a:endParaRPr>
          </a:p>
        </p:txBody>
      </p:sp>
      <p:cxnSp>
        <p:nvCxnSpPr>
          <p:cNvPr id="10" name="Straight Arrow Connector 9"/>
          <p:cNvCxnSpPr/>
          <p:nvPr/>
        </p:nvCxnSpPr>
        <p:spPr>
          <a:xfrm flipV="1">
            <a:off x="2133600" y="2743200"/>
            <a:ext cx="3276600" cy="9126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1981200"/>
            <a:ext cx="3429000" cy="830993"/>
          </a:xfrm>
          <a:prstGeom prst="rect">
            <a:avLst/>
          </a:prstGeom>
          <a:noFill/>
        </p:spPr>
        <p:txBody>
          <a:bodyPr wrap="square" lIns="91435" tIns="45718" rIns="91435" bIns="45718" rtlCol="0">
            <a:spAutoFit/>
          </a:bodyPr>
          <a:lstStyle/>
          <a:p>
            <a:r>
              <a:rPr lang="en-US" sz="2400" b="1" dirty="0" smtClean="0">
                <a:latin typeface="Book Antiqua" pitchFamily="18" charset="0"/>
              </a:rPr>
              <a:t>Hydrolysis yields </a:t>
            </a:r>
          </a:p>
          <a:p>
            <a:r>
              <a:rPr lang="en-US" sz="2400" b="1" dirty="0" smtClean="0">
                <a:latin typeface="Book Antiqua" pitchFamily="18" charset="0"/>
              </a:rPr>
              <a:t>14 kJ/</a:t>
            </a:r>
            <a:r>
              <a:rPr lang="en-US" sz="2400" b="1" dirty="0" err="1" smtClean="0">
                <a:latin typeface="Book Antiqua" pitchFamily="18" charset="0"/>
              </a:rPr>
              <a:t>mol</a:t>
            </a:r>
            <a:endParaRPr lang="en-US" sz="2400" b="1" dirty="0">
              <a:latin typeface="Book Antiqua" pitchFamily="18" charset="0"/>
            </a:endParaRPr>
          </a:p>
        </p:txBody>
      </p:sp>
      <p:cxnSp>
        <p:nvCxnSpPr>
          <p:cNvPr id="12" name="Straight Arrow Connector 11"/>
          <p:cNvCxnSpPr/>
          <p:nvPr/>
        </p:nvCxnSpPr>
        <p:spPr>
          <a:xfrm flipV="1">
            <a:off x="990600" y="2971800"/>
            <a:ext cx="0" cy="6840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524000" y="2971800"/>
            <a:ext cx="0" cy="6840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2140807"/>
            <a:ext cx="3429000" cy="830993"/>
          </a:xfrm>
          <a:prstGeom prst="rect">
            <a:avLst/>
          </a:prstGeom>
          <a:noFill/>
        </p:spPr>
        <p:txBody>
          <a:bodyPr wrap="square" lIns="91435" tIns="45718" rIns="91435" bIns="45718" rtlCol="0">
            <a:spAutoFit/>
          </a:bodyPr>
          <a:lstStyle/>
          <a:p>
            <a:r>
              <a:rPr lang="en-US" sz="2400" b="1" dirty="0" smtClean="0">
                <a:latin typeface="Book Antiqua" pitchFamily="18" charset="0"/>
              </a:rPr>
              <a:t>Hydrolysis yields </a:t>
            </a:r>
          </a:p>
          <a:p>
            <a:r>
              <a:rPr lang="en-US" sz="2400" b="1" dirty="0" smtClean="0">
                <a:latin typeface="Book Antiqua" pitchFamily="18" charset="0"/>
              </a:rPr>
              <a:t>30 kJ/</a:t>
            </a:r>
            <a:r>
              <a:rPr lang="en-US" sz="2400" b="1" dirty="0" err="1" smtClean="0">
                <a:latin typeface="Book Antiqua" pitchFamily="18" charset="0"/>
              </a:rPr>
              <a:t>mol</a:t>
            </a:r>
            <a:endParaRPr lang="en-US" sz="2400" b="1" dirty="0">
              <a:latin typeface="Book Antiqua" pitchFamily="18" charset="0"/>
            </a:endParaRPr>
          </a:p>
        </p:txBody>
      </p:sp>
    </p:spTree>
    <p:extLst>
      <p:ext uri="{BB962C8B-B14F-4D97-AF65-F5344CB8AC3E}">
        <p14:creationId xmlns:p14="http://schemas.microsoft.com/office/powerpoint/2010/main" val="2112217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Nucleotides are Components of Enzyme </a:t>
            </a:r>
            <a:br>
              <a:rPr lang="en-US" sz="2800" dirty="0" smtClean="0">
                <a:latin typeface="Book Antiqua" pitchFamily="18" charset="0"/>
              </a:rPr>
            </a:br>
            <a:r>
              <a:rPr lang="en-US" sz="2800" dirty="0" smtClean="0">
                <a:latin typeface="Book Antiqua" pitchFamily="18" charset="0"/>
              </a:rPr>
              <a:t>    Cofactors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52</a:t>
            </a:fld>
            <a:endParaRPr lang="en-US">
              <a:solidFill>
                <a:schemeClr val="tx1"/>
              </a:solidFill>
            </a:endParaRPr>
          </a:p>
        </p:txBody>
      </p:sp>
      <p:sp>
        <p:nvSpPr>
          <p:cNvPr id="8" name="TextBox 7"/>
          <p:cNvSpPr txBox="1"/>
          <p:nvPr/>
        </p:nvSpPr>
        <p:spPr>
          <a:xfrm>
            <a:off x="381000" y="1348102"/>
            <a:ext cx="8458200" cy="1090298"/>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A variety of enzyme cofactors serving a wide range of chemical functions include adenosine as part of their structure.</a:t>
            </a:r>
          </a:p>
        </p:txBody>
      </p:sp>
      <p:pic>
        <p:nvPicPr>
          <p:cNvPr id="13" name="Picture 1"/>
          <p:cNvPicPr>
            <a:picLocks noChangeAspect="1"/>
          </p:cNvPicPr>
          <p:nvPr/>
        </p:nvPicPr>
        <p:blipFill rotWithShape="1">
          <a:blip r:embed="rId3">
            <a:extLst>
              <a:ext uri="{28A0092B-C50C-407E-A947-70E740481C1C}">
                <a14:useLocalDpi xmlns:a14="http://schemas.microsoft.com/office/drawing/2010/main" val="0"/>
              </a:ext>
            </a:extLst>
          </a:blip>
          <a:srcRect b="67257"/>
          <a:stretch/>
        </p:blipFill>
        <p:spPr bwMode="auto">
          <a:xfrm>
            <a:off x="152400" y="2590800"/>
            <a:ext cx="8773668" cy="322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211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Nucleotides as Regulatory Molecules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53</a:t>
            </a:fld>
            <a:endParaRPr lang="en-US">
              <a:solidFill>
                <a:schemeClr val="tx1"/>
              </a:solidFill>
            </a:endParaRPr>
          </a:p>
        </p:txBody>
      </p:sp>
      <p:sp>
        <p:nvSpPr>
          <p:cNvPr id="8" name="TextBox 7"/>
          <p:cNvSpPr txBox="1"/>
          <p:nvPr/>
        </p:nvSpPr>
        <p:spPr>
          <a:xfrm>
            <a:off x="381000" y="1066800"/>
            <a:ext cx="8458200" cy="1421928"/>
          </a:xfrm>
          <a:prstGeom prst="rect">
            <a:avLst/>
          </a:prstGeom>
          <a:noFill/>
        </p:spPr>
        <p:txBody>
          <a:bodyPr wrap="square" rtlCol="0">
            <a:spAutoFit/>
          </a:bodyPr>
          <a:lstStyle/>
          <a:p>
            <a:pPr>
              <a:lnSpc>
                <a:spcPct val="90000"/>
              </a:lnSpc>
            </a:pPr>
            <a:r>
              <a:rPr lang="en-US" sz="2400" dirty="0" smtClean="0">
                <a:latin typeface="Book Antiqua" pitchFamily="18" charset="0"/>
                <a:ea typeface="ＭＳ Ｐゴシック" pitchFamily="34" charset="-128"/>
              </a:rPr>
              <a:t>Cells respond to external chemical signals through cell surface receptors. Within the interior of the cell, nucleotides behave as second messengers leading to adaptive changes in response to the external stimuli.</a:t>
            </a: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r="55075" b="60735"/>
          <a:stretch/>
        </p:blipFill>
        <p:spPr bwMode="auto">
          <a:xfrm>
            <a:off x="2057400" y="2667000"/>
            <a:ext cx="5327454" cy="36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099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Structural Variants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381000" y="1905000"/>
            <a:ext cx="8458200" cy="2677656"/>
          </a:xfrm>
          <a:prstGeom prst="rect">
            <a:avLst/>
          </a:prstGeom>
          <a:noFill/>
        </p:spPr>
        <p:txBody>
          <a:bodyPr wrap="square" rtlCol="0">
            <a:spAutoFit/>
          </a:bodyPr>
          <a:lstStyle/>
          <a:p>
            <a:r>
              <a:rPr lang="en-US" sz="2400" dirty="0" smtClean="0">
                <a:latin typeface="Book Antiqua" pitchFamily="18" charset="0"/>
              </a:rPr>
              <a:t>There are two main classes of DNA structural variations.</a:t>
            </a:r>
            <a:endParaRPr lang="en-US" sz="2400" dirty="0" smtClean="0">
              <a:latin typeface="Book Antiqua" pitchFamily="18" charset="0"/>
            </a:endParaRPr>
          </a:p>
          <a:p>
            <a:endParaRPr lang="en-US" sz="2400" dirty="0" smtClean="0">
              <a:latin typeface="Book Antiqua" pitchFamily="18" charset="0"/>
            </a:endParaRPr>
          </a:p>
          <a:p>
            <a:pPr marL="457200" indent="-457200">
              <a:buAutoNum type="alphaUcPeriod"/>
            </a:pPr>
            <a:r>
              <a:rPr lang="en-US" sz="2400" dirty="0" smtClean="0">
                <a:latin typeface="Book Antiqua" pitchFamily="18" charset="0"/>
              </a:rPr>
              <a:t>Different </a:t>
            </a:r>
            <a:r>
              <a:rPr lang="en-US" sz="2400" dirty="0" smtClean="0">
                <a:latin typeface="Book Antiqua" pitchFamily="18" charset="0"/>
              </a:rPr>
              <a:t>three-dimensional forms due to nucleotide conformations.</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Unusual DNA sequence structures.</a:t>
            </a: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4129551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 DNA Structural Variations arising from  </a:t>
            </a:r>
            <a:br>
              <a:rPr lang="en-US" sz="2800" dirty="0" smtClean="0">
                <a:latin typeface="Book Antiqua" pitchFamily="18" charset="0"/>
              </a:rPr>
            </a:br>
            <a:r>
              <a:rPr lang="en-US" sz="2800" dirty="0">
                <a:latin typeface="Book Antiqua" pitchFamily="18" charset="0"/>
              </a:rPr>
              <a:t> </a:t>
            </a:r>
            <a:r>
              <a:rPr lang="en-US" sz="2800" dirty="0" smtClean="0">
                <a:latin typeface="Book Antiqua" pitchFamily="18" charset="0"/>
              </a:rPr>
              <a:t>    Nucleotide Conformation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3" name="TextBox 2"/>
          <p:cNvSpPr txBox="1"/>
          <p:nvPr/>
        </p:nvSpPr>
        <p:spPr>
          <a:xfrm>
            <a:off x="381000" y="1074003"/>
            <a:ext cx="8458200" cy="830997"/>
          </a:xfrm>
          <a:prstGeom prst="rect">
            <a:avLst/>
          </a:prstGeom>
          <a:noFill/>
        </p:spPr>
        <p:txBody>
          <a:bodyPr wrap="square" rtlCol="0">
            <a:spAutoFit/>
          </a:bodyPr>
          <a:lstStyle/>
          <a:p>
            <a:r>
              <a:rPr lang="en-US" sz="2400" dirty="0" smtClean="0">
                <a:latin typeface="Book Antiqua" pitchFamily="18" charset="0"/>
              </a:rPr>
              <a:t>The conformation of a nucleotide in DNA is affected by rotation about seven different bonds.</a:t>
            </a:r>
            <a:endParaRPr lang="en-US" sz="2400" dirty="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640"/>
          <a:stretch/>
        </p:blipFill>
        <p:spPr bwMode="auto">
          <a:xfrm>
            <a:off x="2297113" y="1935267"/>
            <a:ext cx="3640531" cy="484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4800600" y="3276600"/>
            <a:ext cx="1137044"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1935267"/>
            <a:ext cx="2743200" cy="2308324"/>
          </a:xfrm>
          <a:prstGeom prst="rect">
            <a:avLst/>
          </a:prstGeom>
          <a:noFill/>
        </p:spPr>
        <p:txBody>
          <a:bodyPr wrap="square" rtlCol="0">
            <a:spAutoFit/>
          </a:bodyPr>
          <a:lstStyle/>
          <a:p>
            <a:r>
              <a:rPr lang="en-US" sz="2400" b="1" dirty="0" smtClean="0">
                <a:latin typeface="Book Antiqua" pitchFamily="18" charset="0"/>
              </a:rPr>
              <a:t>Restricted rotation around bond 4 results in ring-puckering (</a:t>
            </a:r>
            <a:r>
              <a:rPr lang="en-US" sz="2400" b="1" dirty="0" err="1" smtClean="0">
                <a:latin typeface="Book Antiqua" pitchFamily="18" charset="0"/>
              </a:rPr>
              <a:t>endo</a:t>
            </a:r>
            <a:r>
              <a:rPr lang="en-US" sz="2400" b="1" dirty="0" smtClean="0">
                <a:latin typeface="Book Antiqua" pitchFamily="18" charset="0"/>
              </a:rPr>
              <a:t> and </a:t>
            </a:r>
            <a:r>
              <a:rPr lang="en-US" sz="2400" b="1" dirty="0" err="1" smtClean="0">
                <a:latin typeface="Book Antiqua" pitchFamily="18" charset="0"/>
              </a:rPr>
              <a:t>exo</a:t>
            </a:r>
            <a:r>
              <a:rPr lang="en-US" sz="2400" b="1" dirty="0" smtClean="0">
                <a:latin typeface="Book Antiqua" pitchFamily="18" charset="0"/>
              </a:rPr>
              <a:t> conformations).</a:t>
            </a:r>
            <a:endParaRPr lang="en-US" sz="2400" b="1" dirty="0">
              <a:latin typeface="Book Antiqua" pitchFamily="18" charset="0"/>
            </a:endParaRPr>
          </a:p>
        </p:txBody>
      </p:sp>
      <p:cxnSp>
        <p:nvCxnSpPr>
          <p:cNvPr id="10" name="Straight Arrow Connector 9"/>
          <p:cNvCxnSpPr/>
          <p:nvPr/>
        </p:nvCxnSpPr>
        <p:spPr>
          <a:xfrm flipH="1" flipV="1">
            <a:off x="2606899" y="3581400"/>
            <a:ext cx="609600" cy="777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2011740"/>
            <a:ext cx="2743200" cy="1569660"/>
          </a:xfrm>
          <a:prstGeom prst="rect">
            <a:avLst/>
          </a:prstGeom>
          <a:noFill/>
        </p:spPr>
        <p:txBody>
          <a:bodyPr wrap="square" rtlCol="0">
            <a:spAutoFit/>
          </a:bodyPr>
          <a:lstStyle/>
          <a:p>
            <a:r>
              <a:rPr lang="en-US" sz="2400" b="1" dirty="0">
                <a:latin typeface="Book Antiqua" pitchFamily="18" charset="0"/>
              </a:rPr>
              <a:t>R</a:t>
            </a:r>
            <a:r>
              <a:rPr lang="en-US" sz="2400" b="1" dirty="0" smtClean="0">
                <a:latin typeface="Book Antiqua" pitchFamily="18" charset="0"/>
              </a:rPr>
              <a:t>otation around bond 7 results in different 3-D structures.</a:t>
            </a:r>
            <a:endParaRPr lang="en-US" sz="2400" b="1" dirty="0">
              <a:latin typeface="Book Antiqua" pitchFamily="18" charset="0"/>
            </a:endParaRPr>
          </a:p>
        </p:txBody>
      </p:sp>
    </p:spTree>
    <p:extLst>
      <p:ext uri="{BB962C8B-B14F-4D97-AF65-F5344CB8AC3E}">
        <p14:creationId xmlns:p14="http://schemas.microsoft.com/office/powerpoint/2010/main" val="413511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614"/>
          <a:stretch/>
        </p:blipFill>
        <p:spPr bwMode="auto">
          <a:xfrm>
            <a:off x="228600" y="2905126"/>
            <a:ext cx="8534400" cy="38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2Ib. Conformation of the </a:t>
            </a:r>
            <a:r>
              <a:rPr lang="en-US" sz="2800" dirty="0" err="1" smtClean="0">
                <a:latin typeface="Book Antiqua" pitchFamily="18" charset="0"/>
              </a:rPr>
              <a:t>Nucleobases</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sp>
        <p:nvSpPr>
          <p:cNvPr id="3" name="TextBox 2"/>
          <p:cNvSpPr txBox="1"/>
          <p:nvPr/>
        </p:nvSpPr>
        <p:spPr>
          <a:xfrm>
            <a:off x="381000" y="990600"/>
            <a:ext cx="8458200" cy="1938992"/>
          </a:xfrm>
          <a:prstGeom prst="rect">
            <a:avLst/>
          </a:prstGeom>
          <a:noFill/>
        </p:spPr>
        <p:txBody>
          <a:bodyPr wrap="square" rtlCol="0">
            <a:spAutoFit/>
          </a:bodyPr>
          <a:lstStyle/>
          <a:p>
            <a:r>
              <a:rPr lang="en-US" sz="2400" dirty="0" smtClean="0">
                <a:latin typeface="Book Antiqua" pitchFamily="18" charset="0"/>
              </a:rPr>
              <a:t>For </a:t>
            </a:r>
            <a:r>
              <a:rPr lang="en-US" sz="2400" b="1" dirty="0" smtClean="0">
                <a:latin typeface="Book Antiqua" pitchFamily="18" charset="0"/>
              </a:rPr>
              <a:t>purine</a:t>
            </a:r>
            <a:r>
              <a:rPr lang="en-US" sz="2400" dirty="0" smtClean="0">
                <a:latin typeface="Book Antiqua" pitchFamily="18" charset="0"/>
              </a:rPr>
              <a:t> bases, only two conformations with respect to the attached ribose units are </a:t>
            </a:r>
            <a:r>
              <a:rPr lang="en-US" sz="2400" dirty="0" err="1" smtClean="0">
                <a:latin typeface="Book Antiqua" pitchFamily="18" charset="0"/>
              </a:rPr>
              <a:t>sterically</a:t>
            </a:r>
            <a:r>
              <a:rPr lang="en-US" sz="2400" dirty="0" smtClean="0">
                <a:latin typeface="Book Antiqua" pitchFamily="18" charset="0"/>
              </a:rPr>
              <a:t> permitted, </a:t>
            </a:r>
            <a:r>
              <a:rPr lang="en-US" sz="2400" b="1" dirty="0" smtClean="0">
                <a:latin typeface="Book Antiqua" pitchFamily="18" charset="0"/>
              </a:rPr>
              <a:t>anti and syn</a:t>
            </a:r>
            <a:r>
              <a:rPr lang="en-US" sz="2400" dirty="0" smtClean="0">
                <a:latin typeface="Book Antiqua" pitchFamily="18" charset="0"/>
              </a:rPr>
              <a:t>. </a:t>
            </a:r>
            <a:r>
              <a:rPr lang="en-US" sz="2400" b="1" dirty="0" err="1" smtClean="0">
                <a:latin typeface="Book Antiqua" pitchFamily="18" charset="0"/>
              </a:rPr>
              <a:t>Pyrimidines</a:t>
            </a:r>
            <a:r>
              <a:rPr lang="en-US" sz="2400" dirty="0" smtClean="0">
                <a:latin typeface="Book Antiqua" pitchFamily="18" charset="0"/>
              </a:rPr>
              <a:t> generally occur in the </a:t>
            </a:r>
            <a:r>
              <a:rPr lang="en-US" sz="2400" b="1" dirty="0" smtClean="0">
                <a:latin typeface="Book Antiqua" pitchFamily="18" charset="0"/>
              </a:rPr>
              <a:t>anti</a:t>
            </a:r>
            <a:r>
              <a:rPr lang="en-US" sz="2400" dirty="0" smtClean="0">
                <a:latin typeface="Book Antiqua" pitchFamily="18" charset="0"/>
              </a:rPr>
              <a:t> conformation due to steric hindrance between C-2 of the pyrimidine and the sugar.</a:t>
            </a:r>
            <a:endParaRPr lang="en-US" sz="2400" dirty="0">
              <a:latin typeface="Book Antiqua" pitchFamily="18" charset="0"/>
            </a:endParaRPr>
          </a:p>
        </p:txBody>
      </p:sp>
      <p:sp>
        <p:nvSpPr>
          <p:cNvPr id="4" name="TextBox 3"/>
          <p:cNvSpPr txBox="1"/>
          <p:nvPr/>
        </p:nvSpPr>
        <p:spPr>
          <a:xfrm>
            <a:off x="8001000" y="3810000"/>
            <a:ext cx="381000" cy="369332"/>
          </a:xfrm>
          <a:prstGeom prst="rect">
            <a:avLst/>
          </a:prstGeom>
          <a:noFill/>
        </p:spPr>
        <p:txBody>
          <a:bodyPr wrap="square" rtlCol="0">
            <a:spAutoFit/>
          </a:bodyPr>
          <a:lstStyle/>
          <a:p>
            <a:r>
              <a:rPr lang="en-US" b="1" dirty="0" smtClean="0">
                <a:latin typeface="Book Antiqua" pitchFamily="18" charset="0"/>
              </a:rPr>
              <a:t>2</a:t>
            </a:r>
            <a:endParaRPr lang="en-US" b="1" dirty="0">
              <a:latin typeface="Book Antiqua" pitchFamily="18" charset="0"/>
            </a:endParaRPr>
          </a:p>
        </p:txBody>
      </p:sp>
    </p:spTree>
    <p:extLst>
      <p:ext uri="{BB962C8B-B14F-4D97-AF65-F5344CB8AC3E}">
        <p14:creationId xmlns:p14="http://schemas.microsoft.com/office/powerpoint/2010/main" val="41493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592"/>
          <a:stretch/>
        </p:blipFill>
        <p:spPr bwMode="auto">
          <a:xfrm>
            <a:off x="457200" y="762000"/>
            <a:ext cx="3840480" cy="606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2Ic. A, B, and Z forms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9" name="TextBox 8"/>
          <p:cNvSpPr txBox="1"/>
          <p:nvPr/>
        </p:nvSpPr>
        <p:spPr>
          <a:xfrm>
            <a:off x="4297680" y="1589544"/>
            <a:ext cx="4541520" cy="2677656"/>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The Watson-Crick structure is referred to as the B-form DNA. This form is the most stable structure for a random-sequence DNA molecule under physiological conditions.</a:t>
            </a:r>
            <a:endParaRPr lang="en-US" sz="2400" dirty="0">
              <a:latin typeface="Book Antiqua" pitchFamily="18" charset="0"/>
            </a:endParaRPr>
          </a:p>
        </p:txBody>
      </p:sp>
    </p:spTree>
    <p:extLst>
      <p:ext uri="{BB962C8B-B14F-4D97-AF65-F5344CB8AC3E}">
        <p14:creationId xmlns:p14="http://schemas.microsoft.com/office/powerpoint/2010/main" val="2544842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14065</TotalTime>
  <Words>1845</Words>
  <Application>Microsoft Office PowerPoint</Application>
  <PresentationFormat>On-screen Show (4:3)</PresentationFormat>
  <Paragraphs>397</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1. Watson-Crick Model of DNA</vt:lpstr>
      <vt:lpstr>1I. Replication based on Watson-Crick Model of       DNA</vt:lpstr>
      <vt:lpstr>1I. Replication based on Watson-Crick Model of       DNA</vt:lpstr>
      <vt:lpstr>2. Structural Variants of DNA</vt:lpstr>
      <vt:lpstr>2I. DNA Structural Variations arising from        Nucleotide Conformation</vt:lpstr>
      <vt:lpstr>2Ib. Conformation of the Nucleobases.</vt:lpstr>
      <vt:lpstr>2Ic. A, B, and Z forms of DNA.</vt:lpstr>
      <vt:lpstr>2Ic. A, B, and Z forms of DNA.</vt:lpstr>
      <vt:lpstr>2Id. A form of DNA.</vt:lpstr>
      <vt:lpstr>2Ie. Z form of DNA.</vt:lpstr>
      <vt:lpstr>2II. Unusual DNA Sequence Structures</vt:lpstr>
      <vt:lpstr>2II. Unusual DNA Sequence Structures</vt:lpstr>
      <vt:lpstr>2II. Unusual DNA Sequence Structures</vt:lpstr>
      <vt:lpstr>2II. Unusual DNA Sequence Structures</vt:lpstr>
      <vt:lpstr>2II. Unusual DNA Sequence Structures</vt:lpstr>
      <vt:lpstr>2II. Unusual DNA Sequence Structures</vt:lpstr>
      <vt:lpstr>2II. Unusual DNA Sequence Structures</vt:lpstr>
      <vt:lpstr>2II. Unusual DNA Sequence Structures</vt:lpstr>
      <vt:lpstr>PowerPoint Presentation</vt:lpstr>
      <vt:lpstr>1. Single-stranded RNA</vt:lpstr>
      <vt:lpstr>1. Single-stranded RNA</vt:lpstr>
      <vt:lpstr>2. RNA can form a Double-Helix</vt:lpstr>
      <vt:lpstr>2. RNA can form a Double-Helix</vt:lpstr>
      <vt:lpstr>3. RNA can form Complex Structures</vt:lpstr>
      <vt:lpstr>PowerPoint Presentation</vt:lpstr>
      <vt:lpstr>1. Circular vs Linear DNA</vt:lpstr>
      <vt:lpstr>2. DNA Supercoiling</vt:lpstr>
      <vt:lpstr>3. Compaction of DNA in a Eukaryotic Chromosome</vt:lpstr>
      <vt:lpstr>4. Agarose Gels to Visualize DNA</vt:lpstr>
      <vt:lpstr>4. Agarose Gels to Visualize DNA</vt:lpstr>
      <vt:lpstr>4. Agarose Gels can Distinguish DNA Forms</vt:lpstr>
      <vt:lpstr>5. DNA Isolation, Purification, and Identification</vt:lpstr>
      <vt:lpstr>PowerPoint Presentation</vt:lpstr>
      <vt:lpstr>1. Inherent Stability of DNA</vt:lpstr>
      <vt:lpstr>2. DNA Denaturation</vt:lpstr>
      <vt:lpstr>2. DNA Denaturation</vt:lpstr>
      <vt:lpstr>2. DNA Denaturation</vt:lpstr>
      <vt:lpstr>2I. Thermal DNA Denaturation (Melting)</vt:lpstr>
      <vt:lpstr>2I. Thermal DNA Denaturation (Melting)</vt:lpstr>
      <vt:lpstr>2II. Factors Affecting DNA Denaturation</vt:lpstr>
      <vt:lpstr>2II. Factors Affecting DNA Denaturation</vt:lpstr>
      <vt:lpstr>2III. DNA Hybridization via Renaturation</vt:lpstr>
      <vt:lpstr>2III. DNA Hybridization via Renaturation</vt:lpstr>
      <vt:lpstr>3. Nonenzymatic Transformations</vt:lpstr>
      <vt:lpstr>3. Nonenzymatic Transformations</vt:lpstr>
      <vt:lpstr>3. Nonenzymatic Transformations</vt:lpstr>
      <vt:lpstr>3. Nonenzymatic Transformations</vt:lpstr>
      <vt:lpstr>PowerPoint Presentation</vt:lpstr>
      <vt:lpstr>1. Nucleotides Carry Chemical Energy</vt:lpstr>
      <vt:lpstr>2. Nucleotides are Components of Enzyme      Cofactors</vt:lpstr>
      <vt:lpstr>2. Nucleotides as Regulatory Molecules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519</cp:revision>
  <dcterms:created xsi:type="dcterms:W3CDTF">2012-12-24T03:15:39Z</dcterms:created>
  <dcterms:modified xsi:type="dcterms:W3CDTF">2013-03-14T15:05:18Z</dcterms:modified>
</cp:coreProperties>
</file>