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7" r:id="rId2"/>
    <p:sldId id="478" r:id="rId3"/>
    <p:sldId id="477" r:id="rId4"/>
    <p:sldId id="479" r:id="rId5"/>
    <p:sldId id="466" r:id="rId6"/>
    <p:sldId id="472" r:id="rId7"/>
    <p:sldId id="476" r:id="rId8"/>
    <p:sldId id="488" r:id="rId9"/>
    <p:sldId id="482" r:id="rId10"/>
    <p:sldId id="489" r:id="rId11"/>
    <p:sldId id="481" r:id="rId12"/>
    <p:sldId id="483" r:id="rId13"/>
    <p:sldId id="480" r:id="rId14"/>
    <p:sldId id="487" r:id="rId15"/>
    <p:sldId id="490" r:id="rId16"/>
    <p:sldId id="486" r:id="rId17"/>
    <p:sldId id="491" r:id="rId18"/>
    <p:sldId id="493" r:id="rId19"/>
    <p:sldId id="494" r:id="rId20"/>
    <p:sldId id="495" r:id="rId21"/>
    <p:sldId id="496" r:id="rId22"/>
    <p:sldId id="498" r:id="rId23"/>
    <p:sldId id="497" r:id="rId24"/>
    <p:sldId id="499" r:id="rId25"/>
    <p:sldId id="500" r:id="rId26"/>
    <p:sldId id="501" r:id="rId27"/>
    <p:sldId id="503" r:id="rId28"/>
    <p:sldId id="504" r:id="rId29"/>
    <p:sldId id="502" r:id="rId30"/>
    <p:sldId id="505" r:id="rId31"/>
    <p:sldId id="506" r:id="rId32"/>
    <p:sldId id="507" r:id="rId33"/>
    <p:sldId id="508" r:id="rId34"/>
    <p:sldId id="509" r:id="rId35"/>
    <p:sldId id="511" r:id="rId36"/>
    <p:sldId id="510" r:id="rId37"/>
    <p:sldId id="512" r:id="rId38"/>
    <p:sldId id="513" r:id="rId39"/>
    <p:sldId id="514" r:id="rId40"/>
    <p:sldId id="515" r:id="rId41"/>
    <p:sldId id="516" r:id="rId42"/>
    <p:sldId id="518" r:id="rId43"/>
    <p:sldId id="517" r:id="rId44"/>
    <p:sldId id="519" r:id="rId45"/>
    <p:sldId id="520" r:id="rId46"/>
    <p:sldId id="521" r:id="rId47"/>
    <p:sldId id="522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2" r:id="rId58"/>
    <p:sldId id="53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1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957" autoAdjust="0"/>
  </p:normalViewPr>
  <p:slideViewPr>
    <p:cSldViewPr>
      <p:cViewPr>
        <p:scale>
          <a:sx n="50" d="100"/>
          <a:sy n="50" d="100"/>
        </p:scale>
        <p:origin x="-2328" y="-7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5CC0D-0057-45AE-A8B4-560B5657F8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B3D4-43EF-4252-B21C-09EBA41355C0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2635-08FA-4D6F-B06C-CEFB8AE4B2D7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E208-8495-4878-BE1A-C542720F9F73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FBA2-5F1D-4129-8672-09B9C39936BF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F0A7-48FF-4329-BFB8-CB1E0A5DEA51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74644-2E9A-4A21-9884-318F435CCFA9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3B083-AB68-485E-8932-9B9C1700E811}" type="datetime1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86DA-469E-4138-859B-870A29AC29FD}" type="datetime1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687-4099-4328-89FC-B95799412764}" type="datetime1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4160-FBE0-4AE3-847B-2130772616FB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E76E-7A9B-4BA3-A5E1-984DE36D7022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23B7-E3F9-4DE3-8BBB-27FCCFB2A8E3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1524000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The Genetic Code and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DNA Cloning/Protein Expression</a:t>
            </a:r>
          </a:p>
          <a:p>
            <a:pPr algn="ctr">
              <a:tabLst>
                <a:tab pos="2060575" algn="l"/>
              </a:tabLst>
            </a:pPr>
            <a:endParaRPr lang="en-US" sz="34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5334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367982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4958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2900" dirty="0" smtClean="0">
                <a:latin typeface="Book Antiqua" pitchFamily="18" charset="0"/>
              </a:rPr>
              <a:t>Chapter 9 (Page 306-321)</a:t>
            </a:r>
          </a:p>
          <a:p>
            <a:pPr algn="ctr">
              <a:tabLst>
                <a:tab pos="2060575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Six General Procedures for </a:t>
            </a:r>
            <a:r>
              <a:rPr lang="en-US" sz="2800" dirty="0" smtClean="0">
                <a:latin typeface="Book Antiqua" pitchFamily="18" charset="0"/>
              </a:rPr>
              <a:t>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dirty="0" smtClean="0">
                <a:latin typeface="Book Antiqua" pitchFamily="18" charset="0"/>
              </a:rPr>
              <a:t>Transferring recombinant DNA into a host cell.</a:t>
            </a:r>
          </a:p>
          <a:p>
            <a:pPr marL="457200" indent="-457200">
              <a:buAutoNum type="arabicPeriod" startAt="4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Book Antiqua" pitchFamily="18" charset="0"/>
              </a:rPr>
              <a:t>Let the host produce multiple copies of recombinant DNA.</a:t>
            </a:r>
          </a:p>
          <a:p>
            <a:pPr marL="457200" indent="-457200">
              <a:buAutoNum type="arabicPeriod" startAt="4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Book Antiqua" pitchFamily="18" charset="0"/>
              </a:rPr>
              <a:t>Identify the host cells that contain recombinant DNA.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 bwMode="auto">
          <a:xfrm>
            <a:off x="304800" y="1066800"/>
            <a:ext cx="8534400" cy="556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</a:t>
            </a:r>
            <a:r>
              <a:rPr lang="en-US" sz="2800" dirty="0" smtClean="0">
                <a:latin typeface="Book Antiqua" pitchFamily="18" charset="0"/>
              </a:rPr>
              <a:t>Six </a:t>
            </a:r>
            <a:r>
              <a:rPr lang="en-US" sz="2800" dirty="0" smtClean="0">
                <a:latin typeface="Book Antiqua" pitchFamily="18" charset="0"/>
              </a:rPr>
              <a:t>General Procedures for </a:t>
            </a:r>
            <a:r>
              <a:rPr lang="en-US" sz="2800" dirty="0" smtClean="0">
                <a:latin typeface="Book Antiqua" pitchFamily="18" charset="0"/>
              </a:rPr>
              <a:t>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</a:t>
            </a:r>
            <a:r>
              <a:rPr lang="en-US" sz="2800" dirty="0" smtClean="0">
                <a:latin typeface="Book Antiqua" pitchFamily="18" charset="0"/>
              </a:rPr>
              <a:t>Six </a:t>
            </a:r>
            <a:r>
              <a:rPr lang="en-US" sz="2800" dirty="0" smtClean="0">
                <a:latin typeface="Book Antiqua" pitchFamily="18" charset="0"/>
              </a:rPr>
              <a:t>General Procedures for </a:t>
            </a:r>
            <a:r>
              <a:rPr lang="en-US" sz="2800" dirty="0" smtClean="0">
                <a:latin typeface="Book Antiqua" pitchFamily="18" charset="0"/>
              </a:rPr>
              <a:t>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" y="1039566"/>
            <a:ext cx="6705600" cy="5742234"/>
            <a:chOff x="838200" y="1039566"/>
            <a:chExt cx="6705600" cy="5742234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9"/>
            <a:stretch/>
          </p:blipFill>
          <p:spPr bwMode="auto">
            <a:xfrm>
              <a:off x="838200" y="1039566"/>
              <a:ext cx="5165750" cy="574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486400" y="5314890"/>
              <a:ext cx="2057400" cy="1314510"/>
              <a:chOff x="5486400" y="5314890"/>
              <a:chExt cx="2057400" cy="131451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>
                <a:off x="5791200" y="5791200"/>
                <a:ext cx="10668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/>
              <p:cNvSpPr/>
              <p:nvPr/>
            </p:nvSpPr>
            <p:spPr>
              <a:xfrm>
                <a:off x="5486400" y="5867400"/>
                <a:ext cx="2057400" cy="762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86400" y="5943600"/>
                <a:ext cx="2057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Check Host Cell for Recombinant DNA</a:t>
                </a:r>
                <a:endParaRPr lang="en-US" b="1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72200" y="5314890"/>
                <a:ext cx="381000" cy="38100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72200" y="53148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010400" y="524887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Store Cells with Recombinant DNA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891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DNA Cloning for Protein Expression</a:t>
            </a:r>
          </a:p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13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Modify DNA Gene </a:t>
            </a:r>
            <a:r>
              <a:rPr lang="en-US" sz="2800" dirty="0" smtClean="0">
                <a:latin typeface="Book Antiqua" pitchFamily="18" charset="0"/>
              </a:rPr>
              <a:t>for Protein Expression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DNA cloning for protein expression requires modification of the gene using the nucleotide code fo</a:t>
            </a:r>
            <a:r>
              <a:rPr lang="en-US" sz="2400" dirty="0" smtClean="0">
                <a:latin typeface="Book Antiqua" pitchFamily="18" charset="0"/>
              </a:rPr>
              <a:t>r guidance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endParaRPr lang="en-US" sz="10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>
                <a:latin typeface="Book Antiqua" pitchFamily="18" charset="0"/>
              </a:rPr>
              <a:t>Modify the gene of interest so that it </a:t>
            </a:r>
            <a:r>
              <a:rPr lang="en-US" sz="2400" dirty="0" smtClean="0">
                <a:latin typeface="Book Antiqua" pitchFamily="18" charset="0"/>
              </a:rPr>
              <a:t>includes recognition sequences in the gene for restriction enzymes that would enable the gene to be inserted into the </a:t>
            </a:r>
            <a:r>
              <a:rPr lang="en-US" sz="2400" b="1" dirty="0" smtClean="0">
                <a:latin typeface="Book Antiqua" pitchFamily="18" charset="0"/>
              </a:rPr>
              <a:t>cloning vector </a:t>
            </a:r>
            <a:r>
              <a:rPr lang="en-US" sz="2400" dirty="0" smtClean="0">
                <a:latin typeface="Book Antiqua" pitchFamily="18" charset="0"/>
              </a:rPr>
              <a:t>and </a:t>
            </a:r>
            <a:r>
              <a:rPr lang="en-US" sz="2400" b="1" dirty="0" smtClean="0">
                <a:latin typeface="Book Antiqua" pitchFamily="18" charset="0"/>
              </a:rPr>
              <a:t>expression vector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>
                <a:latin typeface="Book Antiqua" pitchFamily="18" charset="0"/>
              </a:rPr>
              <a:t>I</a:t>
            </a:r>
            <a:r>
              <a:rPr lang="en-US" sz="2400" dirty="0" smtClean="0">
                <a:latin typeface="Book Antiqua" pitchFamily="18" charset="0"/>
              </a:rPr>
              <a:t>nclude </a:t>
            </a:r>
            <a:r>
              <a:rPr lang="en-US" sz="2400" dirty="0" smtClean="0">
                <a:latin typeface="Book Antiqua" pitchFamily="18" charset="0"/>
              </a:rPr>
              <a:t>another recognition sequence in the gene that would enable the gene to be recognized by the expression machinery of the </a:t>
            </a:r>
            <a:r>
              <a:rPr lang="en-US" sz="2400" b="1" dirty="0" smtClean="0">
                <a:latin typeface="Book Antiqua" pitchFamily="18" charset="0"/>
              </a:rPr>
              <a:t>expression host cell</a:t>
            </a:r>
            <a:r>
              <a:rPr lang="en-US" sz="2400" dirty="0" smtClean="0">
                <a:latin typeface="Book Antiqua" pitchFamily="18" charset="0"/>
              </a:rPr>
              <a:t>. </a:t>
            </a:r>
            <a:endParaRPr lang="en-US" sz="2400" dirty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endParaRPr lang="en-US" sz="1000" dirty="0" smtClean="0">
              <a:latin typeface="Book Antiqua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Also include </a:t>
            </a:r>
            <a:r>
              <a:rPr lang="en-US" sz="2400" dirty="0">
                <a:latin typeface="Book Antiqua" pitchFamily="18" charset="0"/>
              </a:rPr>
              <a:t>nucleotide sequences that signal the </a:t>
            </a:r>
            <a:r>
              <a:rPr lang="en-US" sz="2400" b="1" dirty="0">
                <a:latin typeface="Book Antiqua" pitchFamily="18" charset="0"/>
              </a:rPr>
              <a:t>initiation</a:t>
            </a:r>
            <a:r>
              <a:rPr lang="en-US" sz="2400" dirty="0">
                <a:latin typeface="Book Antiqua" pitchFamily="18" charset="0"/>
              </a:rPr>
              <a:t> and </a:t>
            </a:r>
            <a:r>
              <a:rPr lang="en-US" sz="2400" b="1" dirty="0">
                <a:latin typeface="Book Antiqua" pitchFamily="18" charset="0"/>
              </a:rPr>
              <a:t>termination</a:t>
            </a:r>
            <a:r>
              <a:rPr lang="en-US" sz="2400" dirty="0">
                <a:latin typeface="Book Antiqua" pitchFamily="18" charset="0"/>
              </a:rPr>
              <a:t> of protein expression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A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The Modified Gene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17636" cy="4307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990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General Depiction of the </a:t>
            </a:r>
            <a:r>
              <a:rPr lang="en-US" sz="2400" b="1" dirty="0" smtClean="0">
                <a:latin typeface="Book Antiqua" pitchFamily="18" charset="0"/>
              </a:rPr>
              <a:t>Modified Gene</a:t>
            </a:r>
            <a:r>
              <a:rPr lang="en-US" sz="2400" dirty="0" smtClean="0">
                <a:latin typeface="Book Antiqu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97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</a:t>
            </a:r>
            <a:r>
              <a:rPr lang="en-US" sz="2800" dirty="0">
                <a:latin typeface="Book Antiqua" pitchFamily="18" charset="0"/>
              </a:rPr>
              <a:t>A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The Modified Gene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A.  The sense strand of the gene (5’ to 3’ sequence) must have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 the appropriate sequences to facilitate cloning and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 protein expression.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sense strand (coding strand) has the same sequence as the mRNA.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antisense strand (template strand) is the template for transcription.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</a:endParaRPr>
          </a:p>
          <a:p>
            <a:pPr marL="0" lvl="1"/>
            <a:r>
              <a:rPr lang="en-US" sz="2400" dirty="0" smtClean="0">
                <a:latin typeface="Book Antiqua" pitchFamily="18" charset="0"/>
              </a:rPr>
              <a:t>B.  The polymerase chain reaction (PCR) can be used to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    create the modified gene.</a:t>
            </a:r>
          </a:p>
        </p:txBody>
      </p:sp>
    </p:spTree>
    <p:extLst>
      <p:ext uri="{BB962C8B-B14F-4D97-AF65-F5344CB8AC3E}">
        <p14:creationId xmlns:p14="http://schemas.microsoft.com/office/powerpoint/2010/main" val="35238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Restriction Endonucleases (Restriction Enzymes)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26153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Cleave DNA </a:t>
            </a:r>
            <a:r>
              <a:rPr lang="en-US" sz="2400" dirty="0" err="1" smtClean="0">
                <a:latin typeface="Book Antiqua" pitchFamily="18" charset="0"/>
              </a:rPr>
              <a:t>phosphodiester</a:t>
            </a:r>
            <a:r>
              <a:rPr lang="en-US" sz="2400" dirty="0" smtClean="0">
                <a:latin typeface="Book Antiqua" pitchFamily="18" charset="0"/>
              </a:rPr>
              <a:t> bonds at specific sequences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Common in bacteria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Used by bacteria to eliminate infectious viral DNA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Some make staggered cuts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Called sticky ends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Some make straight cuts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Called blunt ends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Large number are known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Several are commercially available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Restriction Endonucleases (Restriction Enzymes)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6226"/>
            <a:ext cx="8627364" cy="482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874603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Arrows indicate site where </a:t>
            </a:r>
            <a:r>
              <a:rPr lang="en-US" sz="2400" dirty="0" err="1" smtClean="0">
                <a:latin typeface="Book Antiqua" pitchFamily="18" charset="0"/>
              </a:rPr>
              <a:t>phosphodiester</a:t>
            </a:r>
            <a:r>
              <a:rPr lang="en-US" sz="2400" dirty="0" smtClean="0">
                <a:latin typeface="Book Antiqua" pitchFamily="18" charset="0"/>
              </a:rPr>
              <a:t> bonds are cleaved.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* Indicates site of methylation by DNA </a:t>
            </a:r>
            <a:r>
              <a:rPr lang="en-US" sz="2400" dirty="0" err="1" smtClean="0">
                <a:latin typeface="Book Antiqua" pitchFamily="18" charset="0"/>
              </a:rPr>
              <a:t>methylase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Restriction Endonucleases (Restriction Enzymes)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" b="58301"/>
          <a:stretch/>
        </p:blipFill>
        <p:spPr bwMode="auto">
          <a:xfrm>
            <a:off x="1143000" y="1176043"/>
            <a:ext cx="6659880" cy="52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"/>
          <a:stretch/>
        </p:blipFill>
        <p:spPr bwMode="auto">
          <a:xfrm>
            <a:off x="2057400" y="990600"/>
            <a:ext cx="4488180" cy="58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From DNA to Protein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Restriction Endonucleases (Restriction Enzymes)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62" b="7093"/>
          <a:stretch/>
        </p:blipFill>
        <p:spPr bwMode="auto">
          <a:xfrm>
            <a:off x="1524000" y="1066800"/>
            <a:ext cx="4907280" cy="57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24384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base-pairing complementary sticky ends greatly facilitates the  ligation reaction.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>
              <a:latin typeface="Book Antiqu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Blunt ends ligate less efficiently.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DNA Ligase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26153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Enzyme that covalently joins two DNA fragments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Normally functions in DNA repair</a:t>
            </a:r>
          </a:p>
          <a:p>
            <a:pPr marL="800100" lvl="1" indent="-342900">
              <a:buFontTx/>
              <a:buChar char="-"/>
            </a:pPr>
            <a:endParaRPr lang="en-US" sz="2400" dirty="0" smtClean="0">
              <a:latin typeface="Book Antiqua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Human DNA ligase uses ATP</a:t>
            </a:r>
          </a:p>
          <a:p>
            <a:pPr marL="800100" lvl="1" indent="-342900">
              <a:buFontTx/>
              <a:buChar char="-"/>
            </a:pPr>
            <a:endParaRPr lang="en-US" sz="2400" dirty="0" smtClean="0">
              <a:latin typeface="Book Antiqua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Bacterial DNA ligase uses </a:t>
            </a:r>
            <a:r>
              <a:rPr lang="en-US" sz="2400" dirty="0" err="1" smtClean="0">
                <a:latin typeface="Book Antiqua" pitchFamily="18" charset="0"/>
              </a:rPr>
              <a:t>nicotinamide</a:t>
            </a:r>
            <a:r>
              <a:rPr lang="en-US" sz="2400" dirty="0" smtClean="0">
                <a:latin typeface="Book Antiqua" pitchFamily="18" charset="0"/>
              </a:rPr>
              <a:t> adenine dinucleotide (NAD</a:t>
            </a:r>
            <a:r>
              <a:rPr lang="en-US" sz="2400" baseline="30000" dirty="0" smtClean="0">
                <a:latin typeface="Book Antiqua" pitchFamily="18" charset="0"/>
              </a:rPr>
              <a:t>+</a:t>
            </a:r>
            <a:r>
              <a:rPr lang="en-US" sz="2400" dirty="0" smtClean="0">
                <a:latin typeface="Book Antiqua" pitchFamily="18" charset="0"/>
              </a:rPr>
              <a:t>)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Cloning Vectors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26153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The choice of vector to clone DNA depends on the size of DNA.</a:t>
            </a:r>
          </a:p>
          <a:p>
            <a:endParaRPr lang="en-US" sz="2400" dirty="0">
              <a:latin typeface="Book Antiqua" pitchFamily="18" charset="0"/>
            </a:endParaRPr>
          </a:p>
          <a:p>
            <a:pPr marL="457200" indent="-457200">
              <a:spcBef>
                <a:spcPct val="0"/>
              </a:spcBef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Plasmids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Circular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DNA molecules that are separate from the bacterial genomic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DNA</a:t>
            </a: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Can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replicate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autonomously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   - Origins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of replication for use in bacteria and/or yeast</a:t>
            </a: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Carry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antibiotic resistance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genes</a:t>
            </a: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Allows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cloning of DNA up to 15,000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bp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Cloning Vectors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6153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 startAt="2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To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clone whole chromosomes (up to 300,000 </a:t>
            </a:r>
            <a:r>
              <a:rPr lang="en-US" sz="2400" dirty="0" err="1">
                <a:latin typeface="Book Antiqua" pitchFamily="18" charset="0"/>
                <a:ea typeface="ＭＳ Ｐゴシック" pitchFamily="34" charset="-128"/>
              </a:rPr>
              <a:t>bp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</a:t>
            </a:r>
          </a:p>
          <a:p>
            <a:pPr marL="457200" indent="-457200">
              <a:buAutoNum type="alphaUcPeriod" startAt="2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Bacterial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Artificial Chromosome (BAC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</a:t>
            </a:r>
          </a:p>
          <a:p>
            <a:pPr marL="1257300" lvl="2" indent="-342900">
              <a:spcBef>
                <a:spcPct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For use in bacteria</a:t>
            </a:r>
          </a:p>
          <a:p>
            <a:pPr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800100" lvl="1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Yeast Artificial Chromosome (YAC)</a:t>
            </a:r>
          </a:p>
          <a:p>
            <a:pPr marL="1257300" lvl="2" indent="-342900">
              <a:spcBef>
                <a:spcPct val="0"/>
              </a:spcBef>
              <a:buFontTx/>
              <a:buChar char="-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For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use in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yeast</a:t>
            </a:r>
          </a:p>
          <a:p>
            <a:pPr lvl="2">
              <a:spcBef>
                <a:spcPct val="0"/>
              </a:spcBef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smtClean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"/>
          <a:stretch/>
        </p:blipFill>
        <p:spPr bwMode="auto">
          <a:xfrm>
            <a:off x="2105025" y="1093631"/>
            <a:ext cx="4933950" cy="53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4A. </a:t>
            </a:r>
            <a:r>
              <a:rPr lang="en-US" sz="2800" dirty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6153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pBR322 has an origin of replication (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ori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), a sequence where replication is initiated by cellular enzymes.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plasmid contains two genes that confer resistance to different antibiotics (tetracycline and ampicillin) to allow identification of the plasmid in host cells.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Antibiotics kill bacteria</a:t>
            </a: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Plasmids with certain antibiotics resistance allows growth (selection) of bacteria </a:t>
            </a:r>
            <a:r>
              <a:rPr lang="en-US" sz="2400" dirty="0">
                <a:latin typeface="Book Antiqua" pitchFamily="18" charset="0"/>
                <a:ea typeface="ＭＳ Ｐゴシック" pitchFamily="34" charset="-128"/>
              </a:rPr>
              <a:t>that have taken up the plasmid 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on plates made with the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antiobiotics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.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4A. </a:t>
            </a:r>
            <a:r>
              <a:rPr lang="en-US" sz="2800" dirty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26153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ct val="0"/>
              </a:spcBef>
              <a:buAutoNum type="arabicPeriod" startAt="3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Several unique recognition sequences (i.e.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EcoRI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 are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targets for different restriction endonucleases, providing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sites where the plasmid can later be cut to insert foreign </a:t>
            </a:r>
            <a:br>
              <a:rPr lang="en-US" sz="2400" dirty="0" smtClean="0">
                <a:latin typeface="Book Antiqua" pitchFamily="18" charset="0"/>
                <a:ea typeface="ＭＳ Ｐゴシック" pitchFamily="34" charset="-128"/>
              </a:rPr>
            </a:b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DNA.</a:t>
            </a:r>
          </a:p>
          <a:p>
            <a:pPr marL="457200" lvl="2" indent="-457200">
              <a:spcBef>
                <a:spcPct val="0"/>
              </a:spcBef>
              <a:buAutoNum type="arabicPeriod" startAt="3"/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 startAt="3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small size of the plasmid (4,361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bp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 facilitates its entry into cells and the biochemical manipulation of the DNA.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4AI</a:t>
            </a:r>
            <a:r>
              <a:rPr lang="en-US" sz="2800" dirty="0" smtClean="0">
                <a:latin typeface="Book Antiqua" pitchFamily="18" charset="0"/>
              </a:rPr>
              <a:t>. Transformation of </a:t>
            </a:r>
            <a:r>
              <a:rPr lang="en-US" sz="2800" dirty="0" smtClean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60"/>
          <a:stretch/>
        </p:blipFill>
        <p:spPr bwMode="auto">
          <a:xfrm>
            <a:off x="685800" y="1287887"/>
            <a:ext cx="7635545" cy="48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6" b="7568"/>
          <a:stretch/>
        </p:blipFill>
        <p:spPr bwMode="auto">
          <a:xfrm>
            <a:off x="457200" y="1640983"/>
            <a:ext cx="7929220" cy="376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4AI</a:t>
            </a:r>
            <a:r>
              <a:rPr lang="en-US" sz="2800" dirty="0" smtClean="0">
                <a:latin typeface="Book Antiqua" pitchFamily="18" charset="0"/>
              </a:rPr>
              <a:t>. Transformation of </a:t>
            </a:r>
            <a:r>
              <a:rPr lang="en-US" sz="2800" dirty="0" smtClean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4AI</a:t>
            </a:r>
            <a:r>
              <a:rPr lang="en-US" sz="2800" dirty="0" smtClean="0">
                <a:latin typeface="Book Antiqua" pitchFamily="18" charset="0"/>
              </a:rPr>
              <a:t>. Transformation of </a:t>
            </a:r>
            <a:r>
              <a:rPr lang="en-US" sz="2800" dirty="0" smtClean="0">
                <a:latin typeface="Book Antiqua" pitchFamily="18" charset="0"/>
              </a:rPr>
              <a:t>Plasmid pBR322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34167"/>
            <a:ext cx="8458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process by which recombinant DNA enters a host cell is called transformation.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One approach is by cooling the cells and DNA at 0 °C in a calcium chloride solution and then heat shocking the cells at 42 </a:t>
            </a:r>
            <a:r>
              <a:rPr lang="en-US" sz="2400" dirty="0">
                <a:latin typeface="Book Antiqua" pitchFamily="18" charset="0"/>
              </a:rPr>
              <a:t>°</a:t>
            </a:r>
            <a:r>
              <a:rPr lang="en-US" sz="2400" dirty="0" smtClean="0">
                <a:latin typeface="Book Antiqua" pitchFamily="18" charset="0"/>
              </a:rPr>
              <a:t>C for five minutes.</a:t>
            </a:r>
          </a:p>
          <a:p>
            <a:pPr marL="742950" lvl="1" indent="-285750">
              <a:buFontTx/>
              <a:buChar char="-"/>
            </a:pPr>
            <a:endParaRPr lang="en-US" sz="1000" dirty="0" smtClean="0">
              <a:latin typeface="Book Antiqua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latin typeface="Book Antiqua" pitchFamily="18" charset="0"/>
              </a:rPr>
              <a:t>Another approach is subjecting the cells and DNA to a high-voltage pulse called electroporation.</a:t>
            </a:r>
          </a:p>
        </p:txBody>
      </p:sp>
    </p:spTree>
    <p:extLst>
      <p:ext uri="{BB962C8B-B14F-4D97-AF65-F5344CB8AC3E}">
        <p14:creationId xmlns:p14="http://schemas.microsoft.com/office/powerpoint/2010/main" val="3393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96" b="14831"/>
          <a:stretch/>
        </p:blipFill>
        <p:spPr bwMode="auto">
          <a:xfrm>
            <a:off x="838200" y="990600"/>
            <a:ext cx="1104364" cy="53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The Genetic Code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1" r="50000" b="7394"/>
          <a:stretch/>
        </p:blipFill>
        <p:spPr bwMode="auto">
          <a:xfrm>
            <a:off x="838200" y="6324600"/>
            <a:ext cx="1591132" cy="4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9" r="44049" b="12901"/>
          <a:stretch/>
        </p:blipFill>
        <p:spPr bwMode="auto">
          <a:xfrm>
            <a:off x="4299288" y="1125828"/>
            <a:ext cx="653712" cy="54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3" b="12354"/>
          <a:stretch/>
        </p:blipFill>
        <p:spPr bwMode="auto">
          <a:xfrm>
            <a:off x="7239000" y="1143000"/>
            <a:ext cx="1226340" cy="546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942564" y="3429000"/>
            <a:ext cx="21722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90564" y="3429000"/>
            <a:ext cx="21722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050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Transcription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Translation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4AII</a:t>
            </a:r>
            <a:r>
              <a:rPr lang="en-US" sz="2800" dirty="0" smtClean="0">
                <a:latin typeface="Book Antiqua" pitchFamily="18" charset="0"/>
              </a:rPr>
              <a:t>. Identification of Empty Plasmids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" y="1577236"/>
            <a:ext cx="8846820" cy="4061564"/>
            <a:chOff x="144780" y="1577236"/>
            <a:chExt cx="8846820" cy="4061564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017"/>
            <a:stretch/>
          </p:blipFill>
          <p:spPr bwMode="auto">
            <a:xfrm>
              <a:off x="144780" y="1577236"/>
              <a:ext cx="8846820" cy="383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4800" y="5257800"/>
              <a:ext cx="502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18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4AII</a:t>
            </a:r>
            <a:r>
              <a:rPr lang="en-US" sz="2800" dirty="0" smtClean="0">
                <a:latin typeface="Book Antiqua" pitchFamily="18" charset="0"/>
              </a:rPr>
              <a:t>. Identification of Empty Plasmids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6963"/>
          <a:stretch/>
        </p:blipFill>
        <p:spPr bwMode="auto">
          <a:xfrm>
            <a:off x="609600" y="1066800"/>
            <a:ext cx="7667244" cy="568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4B. Bacterial Artificial Chromosomes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BACs are simply plasmids designed for the cloning of very long segments (up to 300,000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bp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) of DNA.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They generally include selectable markers such as sites for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antiobiotic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resistance (typically chloramphenicol) and origin of replication.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 bwMode="auto">
          <a:xfrm>
            <a:off x="2686812" y="990600"/>
            <a:ext cx="3561588" cy="58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4B. Bacterial Artificial Chromosomes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4C. Yeast Artificial Chromosomes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ct val="0"/>
              </a:spcBef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YACs include:</a:t>
            </a: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Origin of replication.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Two selectable markers.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Specialized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telomeric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sequences needed for stability. 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4C. Yeast Artificial Chromosomes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6"/>
          <a:stretch/>
        </p:blipFill>
        <p:spPr bwMode="auto">
          <a:xfrm>
            <a:off x="1468526" y="1066801"/>
            <a:ext cx="6303874" cy="49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163" y="60915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The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telomeric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ends protect the vector.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4C. Yeast Artificial Chromosomes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57400" y="1072017"/>
            <a:ext cx="5253228" cy="5633583"/>
            <a:chOff x="2057400" y="1072017"/>
            <a:chExt cx="5253228" cy="5633583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02" b="7440"/>
            <a:stretch/>
          </p:blipFill>
          <p:spPr bwMode="auto">
            <a:xfrm>
              <a:off x="2057400" y="1072017"/>
              <a:ext cx="5253228" cy="5633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86200" y="1072017"/>
              <a:ext cx="304800" cy="2233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8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5</a:t>
            </a:r>
            <a:r>
              <a:rPr lang="en-US" sz="2800" dirty="0" smtClean="0">
                <a:latin typeface="Book Antiqua" pitchFamily="18" charset="0"/>
              </a:rPr>
              <a:t>. DNA Confirmation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95485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Use restriction enzyme to separate gene from vector.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Run DNA sample on </a:t>
            </a:r>
            <a:r>
              <a:rPr lang="en-US" sz="2400" dirty="0" err="1" smtClean="0">
                <a:latin typeface="Book Antiqua" pitchFamily="18" charset="0"/>
                <a:ea typeface="ＭＳ Ｐゴシック" pitchFamily="34" charset="-128"/>
              </a:rPr>
              <a:t>agarose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 gel.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Cut out band corresponding to the gene.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rabi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Purify and sequence DNA (Sanger Method).</a:t>
            </a:r>
          </a:p>
          <a:p>
            <a:pPr marL="457200" lvl="2" indent="-457200">
              <a:spcBef>
                <a:spcPct val="0"/>
              </a:spcBef>
              <a:buAutoNum type="arabicPeriod"/>
            </a:pP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4700" y="464403"/>
            <a:ext cx="130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DNA </a:t>
            </a:r>
            <a:r>
              <a:rPr lang="en-US" sz="2400" b="1" dirty="0" smtClean="0">
                <a:latin typeface="Book Antiqua" pitchFamily="18" charset="0"/>
              </a:rPr>
              <a:t>Ladder</a:t>
            </a:r>
            <a:endParaRPr lang="en-US" sz="2400" b="1" dirty="0"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1295400"/>
            <a:ext cx="3149164" cy="5090774"/>
            <a:chOff x="4111580" y="1125385"/>
            <a:chExt cx="3149164" cy="5656415"/>
          </a:xfrm>
        </p:grpSpPr>
        <p:pic>
          <p:nvPicPr>
            <p:cNvPr id="7" name="Picture 4" descr="http://2007.igem.org/wiki/images/3/30/Agarose_gel_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1" r="65122" b="4942"/>
            <a:stretch/>
          </p:blipFill>
          <p:spPr bwMode="auto">
            <a:xfrm>
              <a:off x="4111580" y="1125385"/>
              <a:ext cx="1853764" cy="565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2007.igem.org/wiki/images/3/30/Agarose_gel_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24" t="5081" b="4942"/>
            <a:stretch/>
          </p:blipFill>
          <p:spPr bwMode="auto">
            <a:xfrm>
              <a:off x="7086600" y="1125385"/>
              <a:ext cx="174144" cy="565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2007.igem.org/wiki/images/3/30/Agarose_gel_b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98" t="5081" r="21851" b="4942"/>
            <a:stretch/>
          </p:blipFill>
          <p:spPr bwMode="auto">
            <a:xfrm>
              <a:off x="5925216" y="1125385"/>
              <a:ext cx="1161384" cy="5656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150100" y="681335"/>
            <a:ext cx="130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Sample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3048000"/>
            <a:ext cx="99382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6</a:t>
            </a:r>
            <a:r>
              <a:rPr lang="en-US" sz="2800" dirty="0" smtClean="0">
                <a:latin typeface="Book Antiqua" pitchFamily="18" charset="0"/>
              </a:rPr>
              <a:t>. Expression of Cloned Genes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>
              <a:spcBef>
                <a:spcPct val="0"/>
              </a:spcBef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To study the protein product of the gene it is necessary to remove the gene from the cloning vector.</a:t>
            </a:r>
          </a:p>
          <a:p>
            <a:pPr marL="457200" lvl="2" indent="-457200">
              <a:spcBef>
                <a:spcPct val="0"/>
              </a:spcBef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Special plasmids, called </a:t>
            </a:r>
            <a:r>
              <a:rPr lang="en-US" sz="2400" b="1" dirty="0" smtClean="0">
                <a:latin typeface="Book Antiqua" pitchFamily="18" charset="0"/>
                <a:ea typeface="ＭＳ Ｐゴシック" pitchFamily="34" charset="-128"/>
              </a:rPr>
              <a:t>expression vectors</a:t>
            </a: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, contain sequences that allow transcription of the gene. The gene can be inserted with the appropriate digestion of the vector and ligase.</a:t>
            </a:r>
          </a:p>
          <a:p>
            <a:pPr marL="457200" lvl="2" indent="-457200">
              <a:spcBef>
                <a:spcPct val="0"/>
              </a:spcBef>
              <a:buAutoNum type="alphaUcPeriod"/>
            </a:pPr>
            <a:endParaRPr lang="en-US" sz="1000" dirty="0" smtClean="0">
              <a:latin typeface="Book Antiqua" pitchFamily="18" charset="0"/>
              <a:ea typeface="ＭＳ Ｐゴシック" pitchFamily="34" charset="-128"/>
            </a:endParaRPr>
          </a:p>
          <a:p>
            <a:pPr marL="457200" lvl="2" indent="-457200">
              <a:spcBef>
                <a:spcPct val="0"/>
              </a:spcBef>
              <a:buAutoNum type="alphaUcPeriod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Expression vectors differ from cloning vectors by having:</a:t>
            </a: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Promoter sequences</a:t>
            </a: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Operator sequences</a:t>
            </a: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Code for ribosome binding site</a:t>
            </a:r>
          </a:p>
          <a:p>
            <a:pPr marL="914400" lvl="3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  <a:ea typeface="ＭＳ Ｐゴシック" pitchFamily="34" charset="-128"/>
              </a:rPr>
              <a:t>Transcription termination sequences</a:t>
            </a:r>
            <a:endParaRPr lang="en-US" sz="2400" dirty="0">
              <a:latin typeface="Book Antiqua" pitchFamily="18" charset="0"/>
              <a:ea typeface="ＭＳ Ｐゴシック" pitchFamily="34" charset="-128"/>
            </a:endParaRP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6A. Typical Expression Vector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1"/>
          <a:stretch/>
        </p:blipFill>
        <p:spPr bwMode="auto">
          <a:xfrm>
            <a:off x="965200" y="1143000"/>
            <a:ext cx="7213600" cy="538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791200" y="1676400"/>
            <a:ext cx="914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1143901"/>
            <a:ext cx="264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spcBef>
                <a:spcPct val="0"/>
              </a:spcBef>
            </a:pPr>
            <a:r>
              <a:rPr lang="en-US" sz="2400" dirty="0" smtClean="0">
                <a:latin typeface="Book Antiqua" pitchFamily="18" charset="0"/>
              </a:rPr>
              <a:t>Insert gene here.</a:t>
            </a:r>
          </a:p>
        </p:txBody>
      </p:sp>
    </p:spTree>
    <p:extLst>
      <p:ext uri="{BB962C8B-B14F-4D97-AF65-F5344CB8AC3E}">
        <p14:creationId xmlns:p14="http://schemas.microsoft.com/office/powerpoint/2010/main" val="3406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2A. </a:t>
            </a:r>
            <a:r>
              <a:rPr lang="en-US" sz="2800" dirty="0" smtClean="0">
                <a:latin typeface="Book Antiqua" pitchFamily="18" charset="0"/>
              </a:rPr>
              <a:t>The Nucleotide Code Dictionary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"/>
          <a:stretch/>
        </p:blipFill>
        <p:spPr bwMode="auto">
          <a:xfrm>
            <a:off x="76200" y="1371600"/>
            <a:ext cx="4175125" cy="479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43400" y="1143000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Three nucleotides define a codon.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More than one codon specify all AA except Met and Trp.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Certain codons are important for protein expression.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Start Codon: AUG</a:t>
            </a:r>
          </a:p>
          <a:p>
            <a:pPr marL="914400" lvl="1" indent="-457200"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Stop Codon: UAA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                             UAG</a:t>
            </a:r>
          </a:p>
          <a:p>
            <a:pPr lvl="1"/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                            UGA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6A. Typical Expression Vector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8610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vector must be specific to the host cell.</a:t>
            </a:r>
          </a:p>
          <a:p>
            <a:pPr marL="457200" lvl="3">
              <a:spcBef>
                <a:spcPct val="0"/>
              </a:spcBef>
            </a:pPr>
            <a:r>
              <a:rPr lang="en-US" sz="2400" dirty="0" smtClean="0">
                <a:latin typeface="Book Antiqua" pitchFamily="18" charset="0"/>
              </a:rPr>
              <a:t>-Expression from bacterial cell typically done to obtain 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  </a:t>
            </a:r>
            <a:r>
              <a:rPr lang="en-US" sz="2400" dirty="0" err="1" smtClean="0">
                <a:latin typeface="Book Antiqua" pitchFamily="18" charset="0"/>
              </a:rPr>
              <a:t>nonglycosylated</a:t>
            </a:r>
            <a:r>
              <a:rPr lang="en-US" sz="2400" dirty="0" smtClean="0">
                <a:latin typeface="Book Antiqua" pitchFamily="18" charset="0"/>
              </a:rPr>
              <a:t> mammalian protein</a:t>
            </a:r>
            <a:endParaRPr lang="en-US" sz="2400" dirty="0" smtClean="0">
              <a:latin typeface="Book Antiqua" pitchFamily="18" charset="0"/>
            </a:endParaRP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1000" dirty="0" smtClean="0">
              <a:latin typeface="Book Antiqua" pitchFamily="18" charset="0"/>
            </a:endParaRP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promoter allows efficient transcription of the inserted gene and the operator permits regulation.</a:t>
            </a: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ribosome-binding site provides sequence signals for the efficient translation of mRNA derived from the gene.</a:t>
            </a: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1000" dirty="0">
              <a:latin typeface="Book Antiqua" pitchFamily="18" charset="0"/>
            </a:endParaRP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Book Antiqua" pitchFamily="18" charset="0"/>
              </a:rPr>
              <a:t>The gene to be expressed must include a sequence specific to the host cell, which is important for ribosomal binding.</a:t>
            </a:r>
          </a:p>
          <a:p>
            <a:pPr marL="342900" lvl="2" indent="-342900">
              <a:spcBef>
                <a:spcPct val="0"/>
              </a:spcBef>
              <a:buFont typeface="Wingdings" pitchFamily="2" charset="2"/>
              <a:buChar char="§"/>
            </a:pPr>
            <a:endParaRPr lang="en-US" sz="2400" dirty="0" smtClean="0">
              <a:latin typeface="Book Antiqua" pitchFamily="18" charset="0"/>
            </a:endParaRPr>
          </a:p>
          <a:p>
            <a:pPr marL="457200" lvl="3">
              <a:spcBef>
                <a:spcPct val="0"/>
              </a:spcBef>
            </a:pPr>
            <a:r>
              <a:rPr lang="en-US" sz="2400" dirty="0" smtClean="0">
                <a:latin typeface="Book Antiqua" pitchFamily="18" charset="0"/>
              </a:rPr>
              <a:t>-Bacteria: </a:t>
            </a:r>
            <a:r>
              <a:rPr lang="en-US" sz="2400" b="1" dirty="0" smtClean="0">
                <a:latin typeface="Book Antiqua" pitchFamily="18" charset="0"/>
              </a:rPr>
              <a:t>Shine-</a:t>
            </a:r>
            <a:r>
              <a:rPr lang="en-US" sz="2400" b="1" dirty="0" err="1" smtClean="0">
                <a:latin typeface="Book Antiqua" pitchFamily="18" charset="0"/>
              </a:rPr>
              <a:t>Dalgarno</a:t>
            </a:r>
            <a:r>
              <a:rPr lang="en-US" sz="2400" b="1" dirty="0" smtClean="0">
                <a:latin typeface="Book Antiqua" pitchFamily="18" charset="0"/>
              </a:rPr>
              <a:t> sequence AGGAGGU</a:t>
            </a:r>
          </a:p>
          <a:p>
            <a:pPr marL="457200" lvl="3">
              <a:spcBef>
                <a:spcPct val="0"/>
              </a:spcBef>
            </a:pPr>
            <a:endParaRPr lang="en-US" sz="2400" b="1" dirty="0" smtClean="0">
              <a:latin typeface="Book Antiqua" pitchFamily="18" charset="0"/>
            </a:endParaRPr>
          </a:p>
          <a:p>
            <a:pPr marL="457200" lvl="3">
              <a:spcBef>
                <a:spcPct val="0"/>
              </a:spcBef>
            </a:pPr>
            <a:r>
              <a:rPr lang="en-US" sz="2400" dirty="0" smtClean="0">
                <a:latin typeface="Book Antiqua" pitchFamily="18" charset="0"/>
              </a:rPr>
              <a:t>-Eukaryotes: </a:t>
            </a:r>
            <a:r>
              <a:rPr lang="en-US" sz="2400" b="1" dirty="0" err="1" smtClean="0">
                <a:latin typeface="Book Antiqua" pitchFamily="18" charset="0"/>
              </a:rPr>
              <a:t>Kozak</a:t>
            </a:r>
            <a:r>
              <a:rPr lang="en-US" sz="2400" b="1" dirty="0" smtClean="0">
                <a:latin typeface="Book Antiqua" pitchFamily="18" charset="0"/>
              </a:rPr>
              <a:t> sequence GCCGCCRCCAUGG </a:t>
            </a:r>
          </a:p>
          <a:p>
            <a:pPr marL="457200" lvl="3">
              <a:spcBef>
                <a:spcPct val="0"/>
              </a:spcBef>
            </a:pPr>
            <a:r>
              <a:rPr lang="en-US" sz="2400" b="1" dirty="0">
                <a:latin typeface="Book Antiqua" pitchFamily="18" charset="0"/>
              </a:rPr>
              <a:t> </a:t>
            </a:r>
            <a:r>
              <a:rPr lang="en-US" sz="2400" b="1" dirty="0" smtClean="0">
                <a:latin typeface="Book Antiqua" pitchFamily="18" charset="0"/>
              </a:rPr>
              <a:t>                       </a:t>
            </a:r>
            <a:r>
              <a:rPr lang="en-US" sz="2400" dirty="0" smtClean="0">
                <a:latin typeface="Book Antiqua" pitchFamily="18" charset="0"/>
              </a:rPr>
              <a:t>R: Purine</a:t>
            </a: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Creating the Modified Gene</a:t>
            </a:r>
          </a:p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41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Used </a:t>
            </a:r>
            <a:r>
              <a:rPr lang="en-US" sz="2400" dirty="0">
                <a:latin typeface="Book Antiqua" pitchFamily="18" charset="0"/>
              </a:rPr>
              <a:t>to amplify DNA in the test </a:t>
            </a:r>
            <a:r>
              <a:rPr lang="en-US" sz="2400" dirty="0" smtClean="0">
                <a:latin typeface="Book Antiqua" pitchFamily="18" charset="0"/>
              </a:rPr>
              <a:t>tube</a:t>
            </a:r>
          </a:p>
          <a:p>
            <a:pPr marL="457200" indent="-457200">
              <a:buAutoNum type="arabicPeriod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Can amplify regions of interest (genes) within linear DNA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Can amplify complete circular </a:t>
            </a:r>
            <a:r>
              <a:rPr lang="en-US" sz="2400" dirty="0" smtClean="0">
                <a:latin typeface="Book Antiqua" pitchFamily="18" charset="0"/>
              </a:rPr>
              <a:t>plasmids</a:t>
            </a:r>
          </a:p>
          <a:p>
            <a:pPr lvl="1">
              <a:defRPr/>
            </a:pPr>
            <a:endParaRPr lang="en-US" sz="2400" dirty="0">
              <a:latin typeface="Book Antiqua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2. Mix together</a:t>
            </a:r>
          </a:p>
          <a:p>
            <a:pPr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Target DNA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Primers (oligonucleotides complementary to target)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Nucleotides: </a:t>
            </a:r>
            <a:r>
              <a:rPr lang="en-US" sz="2400" dirty="0" err="1">
                <a:latin typeface="Book Antiqua" pitchFamily="18" charset="0"/>
              </a:rPr>
              <a:t>dATP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dirty="0" err="1">
                <a:latin typeface="Book Antiqua" pitchFamily="18" charset="0"/>
              </a:rPr>
              <a:t>dCTP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dirty="0" err="1">
                <a:latin typeface="Book Antiqua" pitchFamily="18" charset="0"/>
              </a:rPr>
              <a:t>dGTP</a:t>
            </a:r>
            <a:r>
              <a:rPr lang="en-US" sz="2400" dirty="0">
                <a:latin typeface="Book Antiqua" pitchFamily="18" charset="0"/>
              </a:rPr>
              <a:t>, </a:t>
            </a:r>
            <a:r>
              <a:rPr lang="en-US" sz="2400" dirty="0" err="1">
                <a:latin typeface="Book Antiqua" pitchFamily="18" charset="0"/>
              </a:rPr>
              <a:t>dTTP</a:t>
            </a:r>
            <a:endParaRPr lang="en-US" sz="24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 err="1">
                <a:latin typeface="Book Antiqua" pitchFamily="18" charset="0"/>
              </a:rPr>
              <a:t>Thermostable</a:t>
            </a:r>
            <a:r>
              <a:rPr lang="en-US" sz="2400" dirty="0">
                <a:latin typeface="Book Antiqua" pitchFamily="18" charset="0"/>
              </a:rPr>
              <a:t> DNA polymerase </a:t>
            </a:r>
          </a:p>
        </p:txBody>
      </p:sp>
    </p:spTree>
    <p:extLst>
      <p:ext uri="{BB962C8B-B14F-4D97-AF65-F5344CB8AC3E}">
        <p14:creationId xmlns:p14="http://schemas.microsoft.com/office/powerpoint/2010/main" val="36766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3. Place </a:t>
            </a:r>
            <a:r>
              <a:rPr lang="en-US" sz="2400" dirty="0">
                <a:latin typeface="Book Antiqua" pitchFamily="18" charset="0"/>
              </a:rPr>
              <a:t>the mixture into </a:t>
            </a:r>
            <a:r>
              <a:rPr lang="en-US" sz="2400" dirty="0" err="1" smtClean="0">
                <a:latin typeface="Book Antiqua" pitchFamily="18" charset="0"/>
              </a:rPr>
              <a:t>thermocycler</a:t>
            </a:r>
            <a:endParaRPr lang="en-US" sz="2400" dirty="0" smtClean="0">
              <a:latin typeface="Book Antiqua" pitchFamily="18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Melt DNA at about </a:t>
            </a:r>
            <a:r>
              <a:rPr lang="en-US" sz="2400" dirty="0" smtClean="0">
                <a:latin typeface="Book Antiqua" pitchFamily="18" charset="0"/>
              </a:rPr>
              <a:t>95°C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Cool separated strands to about </a:t>
            </a:r>
            <a:r>
              <a:rPr lang="en-US" sz="2400" dirty="0" smtClean="0">
                <a:latin typeface="Book Antiqua" pitchFamily="18" charset="0"/>
              </a:rPr>
              <a:t>50–60°C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Primers anneal to the </a:t>
            </a:r>
            <a:r>
              <a:rPr lang="en-US" sz="2400" dirty="0" smtClean="0">
                <a:latin typeface="Book Antiqua" pitchFamily="18" charset="0"/>
              </a:rPr>
              <a:t>target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Polymerase extends primers in 5’</a:t>
            </a:r>
            <a:r>
              <a:rPr lang="en-US" sz="2400" dirty="0">
                <a:latin typeface="Book Antiqua" pitchFamily="18" charset="0"/>
                <a:sym typeface="Symbol" charset="2"/>
              </a:rPr>
              <a:t>3’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direction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endParaRPr lang="en-US" sz="1000" dirty="0">
              <a:latin typeface="Book Antiqua" pitchFamily="18" charset="0"/>
            </a:endParaRP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US" sz="2400" dirty="0">
                <a:latin typeface="Book Antiqua" pitchFamily="18" charset="0"/>
              </a:rPr>
              <a:t>After a round of elongation is done, repeat steps</a:t>
            </a:r>
          </a:p>
          <a:p>
            <a:pPr marL="0" lvl="2">
              <a:spcBef>
                <a:spcPct val="0"/>
              </a:spcBef>
            </a:pPr>
            <a:endParaRPr lang="en-US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1"/>
          <a:stretch/>
        </p:blipFill>
        <p:spPr bwMode="auto">
          <a:xfrm>
            <a:off x="1032053" y="1198234"/>
            <a:ext cx="7121347" cy="512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1" b="34898"/>
          <a:stretch/>
        </p:blipFill>
        <p:spPr bwMode="auto">
          <a:xfrm>
            <a:off x="1295400" y="1066800"/>
            <a:ext cx="7121347" cy="34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8" b="7190"/>
          <a:stretch/>
        </p:blipFill>
        <p:spPr bwMode="auto">
          <a:xfrm>
            <a:off x="1295400" y="1219200"/>
            <a:ext cx="7121347" cy="475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7"/>
          <a:stretch/>
        </p:blipFill>
        <p:spPr bwMode="auto">
          <a:xfrm>
            <a:off x="3267456" y="762000"/>
            <a:ext cx="4276344" cy="60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1</a:t>
            </a:r>
            <a:r>
              <a:rPr lang="en-US" sz="2800" dirty="0" smtClean="0">
                <a:latin typeface="Book Antiqua" pitchFamily="18" charset="0"/>
              </a:rPr>
              <a:t>. Polymerase Chain Reaction (PCR)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2. Creating the Primers for a Desired Gene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Recall-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517636" cy="4307891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16200000">
            <a:off x="5029200" y="381000"/>
            <a:ext cx="685800" cy="2971800"/>
          </a:xfrm>
          <a:prstGeom prst="rightBrace">
            <a:avLst>
              <a:gd name="adj1" fmla="val 8333"/>
              <a:gd name="adj2" fmla="val 50309"/>
            </a:avLst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7600" y="1062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Book Antiqua" pitchFamily="18" charset="0"/>
              </a:rPr>
              <a:t>Coding Sequence (CDS)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2. Creating the Primers for a Desired Gene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Say you want to clone a gene using a vector  with a </a:t>
            </a:r>
            <a:r>
              <a:rPr lang="en-US" sz="2400" dirty="0" err="1" smtClean="0">
                <a:latin typeface="Book Antiqua" pitchFamily="18" charset="0"/>
              </a:rPr>
              <a:t>EcoRI</a:t>
            </a:r>
            <a:r>
              <a:rPr lang="en-US" sz="2400" dirty="0" smtClean="0">
                <a:latin typeface="Book Antiqua" pitchFamily="18" charset="0"/>
              </a:rPr>
              <a:t> cut site and want to express protein in a eukaryotic cell also with a </a:t>
            </a:r>
            <a:r>
              <a:rPr lang="en-US" sz="2400" dirty="0" err="1" smtClean="0">
                <a:latin typeface="Book Antiqua" pitchFamily="18" charset="0"/>
              </a:rPr>
              <a:t>EcoRI</a:t>
            </a:r>
            <a:r>
              <a:rPr lang="en-US" sz="2400" dirty="0" smtClean="0">
                <a:latin typeface="Book Antiqua" pitchFamily="18" charset="0"/>
              </a:rPr>
              <a:t> cut site. The gene will have to be modified by performing PCR with the following primers.</a:t>
            </a:r>
          </a:p>
          <a:p>
            <a:pPr>
              <a:defRPr/>
            </a:pPr>
            <a:endParaRPr lang="en-US" sz="2400" dirty="0">
              <a:latin typeface="Book Antiqua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5’-GAATTC-Kozak sequence-ATG-XXX-3’</a:t>
            </a:r>
          </a:p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3’- X</a:t>
            </a:r>
            <a:r>
              <a:rPr lang="en-US" sz="2400" baseline="-25000" dirty="0" smtClean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X</a:t>
            </a:r>
            <a:r>
              <a:rPr lang="en-US" sz="2400" baseline="-25000" dirty="0" smtClean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X</a:t>
            </a:r>
            <a:r>
              <a:rPr lang="en-US" sz="2400" baseline="-25000" dirty="0" smtClean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-ATTCTTAAG-5’</a:t>
            </a:r>
          </a:p>
          <a:p>
            <a:pPr>
              <a:defRPr/>
            </a:pPr>
            <a:endParaRPr lang="en-US" sz="2400" dirty="0">
              <a:latin typeface="Book Antiqua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XXX: 18-20 nucleotides</a:t>
            </a:r>
          </a:p>
          <a:p>
            <a:pPr>
              <a:defRPr/>
            </a:pPr>
            <a:r>
              <a:rPr lang="en-US" sz="2400" dirty="0" err="1" smtClean="0">
                <a:latin typeface="Book Antiqua" pitchFamily="18" charset="0"/>
              </a:rPr>
              <a:t>X</a:t>
            </a:r>
            <a:r>
              <a:rPr lang="en-US" sz="2400" baseline="-25000" dirty="0" err="1" smtClean="0">
                <a:latin typeface="Book Antiqua" pitchFamily="18" charset="0"/>
              </a:rPr>
              <a:t>c</a:t>
            </a:r>
            <a:r>
              <a:rPr lang="en-US" sz="2400" dirty="0" err="1" smtClean="0">
                <a:latin typeface="Book Antiqua" pitchFamily="18" charset="0"/>
              </a:rPr>
              <a:t>X</a:t>
            </a:r>
            <a:r>
              <a:rPr lang="en-US" sz="2400" baseline="-25000" dirty="0" err="1" smtClean="0">
                <a:latin typeface="Book Antiqua" pitchFamily="18" charset="0"/>
              </a:rPr>
              <a:t>c</a:t>
            </a:r>
            <a:r>
              <a:rPr lang="en-US" sz="2400" dirty="0" err="1" smtClean="0">
                <a:latin typeface="Book Antiqua" pitchFamily="18" charset="0"/>
              </a:rPr>
              <a:t>X</a:t>
            </a:r>
            <a:r>
              <a:rPr lang="en-US" sz="2400" baseline="-25000" dirty="0" err="1" smtClean="0">
                <a:latin typeface="Book Antiqua" pitchFamily="18" charset="0"/>
              </a:rPr>
              <a:t>c</a:t>
            </a:r>
            <a:r>
              <a:rPr lang="en-US" sz="2400" dirty="0" smtClean="0">
                <a:latin typeface="Book Antiqua" pitchFamily="18" charset="0"/>
              </a:rPr>
              <a:t>: Complementary strand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>
                <a:latin typeface="Book Antiqua" pitchFamily="18" charset="0"/>
              </a:rPr>
              <a:t>Workflow for </a:t>
            </a:r>
            <a:endParaRPr lang="en-US" sz="3400" b="1" dirty="0" smtClean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Amplifying </a:t>
            </a:r>
            <a:r>
              <a:rPr lang="en-US" sz="3400" b="1" dirty="0">
                <a:latin typeface="Book Antiqua" pitchFamily="18" charset="0"/>
              </a:rPr>
              <a:t>a Specific </a:t>
            </a:r>
            <a:r>
              <a:rPr lang="en-US" sz="3400" b="1" dirty="0" smtClean="0">
                <a:latin typeface="Book Antiqua" pitchFamily="18" charset="0"/>
              </a:rPr>
              <a:t>DNA Gene </a:t>
            </a:r>
            <a:r>
              <a:rPr lang="en-US" sz="3400" b="1" dirty="0">
                <a:latin typeface="Book Antiqua" pitchFamily="18" charset="0"/>
              </a:rPr>
              <a:t>and </a:t>
            </a:r>
            <a:endParaRPr lang="en-US" sz="3400" b="1" dirty="0" smtClean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Expressing Protein from the Gene</a:t>
            </a:r>
            <a:endParaRPr lang="en-US" sz="3400" b="1" dirty="0">
              <a:latin typeface="Book Antiqua" pitchFamily="18" charset="0"/>
            </a:endParaRPr>
          </a:p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5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3</a:t>
            </a:r>
            <a:r>
              <a:rPr lang="en-US" sz="2800" dirty="0" smtClean="0">
                <a:latin typeface="Book Antiqua" pitchFamily="18" charset="0"/>
              </a:rPr>
              <a:t>. </a:t>
            </a:r>
            <a:r>
              <a:rPr lang="en-US" sz="2800" dirty="0" err="1" smtClean="0">
                <a:latin typeface="Book Antiqua" pitchFamily="18" charset="0"/>
              </a:rPr>
              <a:t>Recombinantly</a:t>
            </a:r>
            <a:r>
              <a:rPr lang="en-US" sz="2800" dirty="0" smtClean="0">
                <a:latin typeface="Book Antiqua" pitchFamily="18" charset="0"/>
              </a:rPr>
              <a:t> Expressed Proteins will have a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Met (</a:t>
            </a:r>
            <a:r>
              <a:rPr lang="en-US" sz="2800" dirty="0" err="1" smtClean="0">
                <a:latin typeface="Book Antiqua" pitchFamily="18" charset="0"/>
              </a:rPr>
              <a:t>Leu</a:t>
            </a:r>
            <a:r>
              <a:rPr lang="en-US" sz="2800" dirty="0" smtClean="0">
                <a:latin typeface="Book Antiqua" pitchFamily="18" charset="0"/>
              </a:rPr>
              <a:t>) at the N-terminus.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Book Antiqua" pitchFamily="18" charset="0"/>
              </a:rPr>
              <a:t>The typical start codon codes for a Met and consequently that AA will be part of the expressed protein sequence.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dirty="0"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Book Antiqua" pitchFamily="18" charset="0"/>
              </a:rPr>
              <a:t>N-terminal Met can be removed with methionine </a:t>
            </a:r>
            <a:r>
              <a:rPr lang="en-US" sz="2400" dirty="0" err="1" smtClean="0">
                <a:latin typeface="Book Antiqua" pitchFamily="18" charset="0"/>
              </a:rPr>
              <a:t>aminopeptidase</a:t>
            </a:r>
            <a:r>
              <a:rPr lang="en-US" sz="2400" dirty="0" smtClean="0">
                <a:latin typeface="Book Antiqua" pitchFamily="18" charset="0"/>
              </a:rPr>
              <a:t>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457200" y="2339975"/>
            <a:ext cx="8153400" cy="1981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Gene Mutations to study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Mutant Proteins or</a:t>
            </a:r>
          </a:p>
          <a:p>
            <a:pPr algn="ctr">
              <a:tabLst>
                <a:tab pos="2060575" algn="l"/>
              </a:tabLst>
            </a:pPr>
            <a:r>
              <a:rPr lang="en-US" sz="3400" b="1" dirty="0" smtClean="0">
                <a:latin typeface="Book Antiqua" pitchFamily="18" charset="0"/>
              </a:rPr>
              <a:t>Improve Protein Purification</a:t>
            </a:r>
          </a:p>
          <a:p>
            <a:pPr algn="ctr">
              <a:tabLst>
                <a:tab pos="2060575" algn="l"/>
              </a:tabLst>
            </a:pPr>
            <a:r>
              <a:rPr lang="en-US" sz="3400" dirty="0" smtClean="0">
                <a:latin typeface="Book Antiqua" pitchFamily="18" charset="0"/>
              </a:rPr>
              <a:t> </a:t>
            </a:r>
            <a:endParaRPr lang="en-US" sz="3400" dirty="0">
              <a:latin typeface="Book Antiqua" pitchFamily="18" charset="0"/>
            </a:endParaRP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609600" y="17303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609600" y="48768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  <a:latin typeface="Book Antiqua" pitchFamily="18" charset="0"/>
              </a:rPr>
              <a:t>51</a:t>
            </a:fld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Alterations in Cloned Genes Produce Modified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Proteins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Book Antiqua" pitchFamily="18" charset="0"/>
              </a:rPr>
              <a:t>Cloning techniques can be used to produce protein products altered from their native forms.</a:t>
            </a:r>
          </a:p>
          <a:p>
            <a:pPr>
              <a:defRPr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Site-directed mutagenesis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Book Antiqua" pitchFamily="18" charset="0"/>
              </a:rPr>
              <a:t>A DNA segment can be removed and replaced with a synthetic one that is identical to the original except for the desired change.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Oligonucleotide-directed mutagenesis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Book Antiqua" pitchFamily="18" charset="0"/>
              </a:rPr>
              <a:t>A specific DNA sequence change can be performed.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1A. Site-directed Mutagenesis.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0401" y="990600"/>
            <a:ext cx="4419599" cy="5867400"/>
            <a:chOff x="3200401" y="990600"/>
            <a:chExt cx="4419599" cy="5867400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5869" b="41475"/>
            <a:stretch/>
          </p:blipFill>
          <p:spPr bwMode="auto">
            <a:xfrm>
              <a:off x="3200401" y="1099695"/>
              <a:ext cx="4119639" cy="5758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477000" y="990600"/>
              <a:ext cx="11430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1B. Oligonucleotide-directed Mutagenesis.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990600"/>
            <a:ext cx="4419600" cy="5638800"/>
            <a:chOff x="2209800" y="990600"/>
            <a:chExt cx="4419600" cy="5638800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2" r="23433" b="5886"/>
            <a:stretch/>
          </p:blipFill>
          <p:spPr bwMode="auto">
            <a:xfrm>
              <a:off x="2434107" y="1087975"/>
              <a:ext cx="4056845" cy="55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867400" y="990600"/>
              <a:ext cx="7620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1143000"/>
              <a:ext cx="7620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90800" y="2258487"/>
              <a:ext cx="762000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2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Tagging a Recombinant Protein for Enhanced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Purification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08544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Purification of natural proteins is difficult.</a:t>
            </a:r>
          </a:p>
          <a:p>
            <a:pPr marL="457200" indent="-457200">
              <a:buAutoNum type="arabicPeriod"/>
              <a:defRPr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Recombinant proteins can be tagged with specific amino acids sequences for purification by inserting the gene encoding the protein in a vector encoding the AA sequence at either end of the gene.</a:t>
            </a:r>
          </a:p>
          <a:p>
            <a:pPr marL="457200" indent="-457200">
              <a:buAutoNum type="arabicPeriod"/>
              <a:defRPr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AutoNum type="arabicPeriod"/>
              <a:defRPr/>
            </a:pPr>
            <a:r>
              <a:rPr lang="en-US" sz="2400" dirty="0" smtClean="0">
                <a:latin typeface="Book Antiqua" pitchFamily="18" charset="0"/>
              </a:rPr>
              <a:t>The protein is then purified by affinity purification. The protein tag binds to the affinity resin.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2A. Commonly Used Protein Tags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8" b="7532"/>
          <a:stretch/>
        </p:blipFill>
        <p:spPr bwMode="auto">
          <a:xfrm>
            <a:off x="1066800" y="1738648"/>
            <a:ext cx="7228332" cy="48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2B. General Method for Tagging a Protein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http://upload.wikimedia.org/wikipedia/commons/0/0c/His-ta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51286"/>
          <a:stretch/>
        </p:blipFill>
        <p:spPr bwMode="auto">
          <a:xfrm>
            <a:off x="2814034" y="1143000"/>
            <a:ext cx="3586766" cy="52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alaxybio.cn/upload/20108201339223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0"/>
          <a:stretch/>
        </p:blipFill>
        <p:spPr bwMode="auto">
          <a:xfrm>
            <a:off x="4038600" y="685800"/>
            <a:ext cx="4831080" cy="61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2C. Affinity Purification of His-Tag with Ni(II)-NTA </a:t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      Column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Imidazole Buffer</a:t>
            </a:r>
            <a:endParaRPr lang="en-US" b="1" dirty="0">
              <a:latin typeface="Book Antiqua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057399"/>
            <a:ext cx="4848225" cy="2743201"/>
            <a:chOff x="0" y="2057399"/>
            <a:chExt cx="4848225" cy="2743201"/>
          </a:xfrm>
        </p:grpSpPr>
        <p:pic>
          <p:nvPicPr>
            <p:cNvPr id="5124" name="Picture 4" descr="http://cfs3.tistory.com/upload_control/download.blog?fhandle=YmxvZzUyNzg2QGZzMy50aXN0b3J5LmNvbTovYXR0YWNoLzAvMTIuZ2l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399"/>
              <a:ext cx="4848225" cy="274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3428999"/>
              <a:ext cx="914400" cy="10668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600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Resin:</a:t>
            </a:r>
            <a:endParaRPr lang="en-US" sz="2400" b="1" dirty="0">
              <a:latin typeface="Book Antiqu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91000" y="3200400"/>
            <a:ext cx="1524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Standard Gene-Protein Expression Workflow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26" y="1073201"/>
            <a:ext cx="5738774" cy="5708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3865602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Book Antiqua" pitchFamily="18" charset="0"/>
              </a:rPr>
              <a:t>*</a:t>
            </a:r>
            <a:endParaRPr lang="en-US" sz="3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1. </a:t>
            </a:r>
            <a:r>
              <a:rPr lang="en-US" sz="2800" dirty="0" smtClean="0">
                <a:latin typeface="Book Antiqua" pitchFamily="18" charset="0"/>
              </a:rPr>
              <a:t>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DNA cloning is the amplification of a particular gene or DNA segment by: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Separating a specific gene or DNA segment from a larger chromosome.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Attaching the gene to a small molecule of carrier DNA.</a:t>
            </a:r>
          </a:p>
          <a:p>
            <a:pPr marL="457200" indent="-457200">
              <a:buAutoNum type="alphaU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latin typeface="Book Antiqua" pitchFamily="18" charset="0"/>
              </a:rPr>
              <a:t>Replicating this modified DNA millions of times through increase in cell number and the creation of multiple copies of the cloned DNA in each cell.</a:t>
            </a:r>
          </a:p>
        </p:txBody>
      </p:sp>
    </p:spTree>
    <p:extLst>
      <p:ext uri="{BB962C8B-B14F-4D97-AF65-F5344CB8AC3E}">
        <p14:creationId xmlns:p14="http://schemas.microsoft.com/office/powerpoint/2010/main" val="40831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Book Antiqua" pitchFamily="18" charset="0"/>
              </a:rPr>
              <a:t>2</a:t>
            </a:r>
            <a:r>
              <a:rPr lang="en-US" sz="2800" dirty="0" smtClean="0">
                <a:latin typeface="Book Antiqua" pitchFamily="18" charset="0"/>
              </a:rPr>
              <a:t>. Essential </a:t>
            </a:r>
            <a:r>
              <a:rPr lang="en-US" sz="2800" dirty="0" smtClean="0">
                <a:latin typeface="Book Antiqua" pitchFamily="18" charset="0"/>
              </a:rPr>
              <a:t>Tools for 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07590"/>
              </p:ext>
            </p:extLst>
          </p:nvPr>
        </p:nvGraphicFramePr>
        <p:xfrm>
          <a:off x="914400" y="1746745"/>
          <a:ext cx="7315200" cy="3968255"/>
        </p:xfrm>
        <a:graphic>
          <a:graphicData uri="http://schemas.openxmlformats.org/drawingml/2006/table">
            <a:tbl>
              <a:tblPr firstRow="1" firstCol="1" bandRow="1"/>
              <a:tblGrid>
                <a:gridCol w="2557570"/>
                <a:gridCol w="4757630"/>
              </a:tblGrid>
              <a:tr h="5060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Some Enzymes Used in DNA Cloning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Arial"/>
                          <a:ea typeface="Calibri"/>
                          <a:cs typeface="Times New Roman"/>
                        </a:rPr>
                        <a:t>Enzyme(s)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Arial"/>
                          <a:ea typeface="Calibri"/>
                          <a:cs typeface="Times New Roman"/>
                        </a:rPr>
                        <a:t>Function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Type II restriction endonucleases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Cleave DNA at specific base sequences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433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DNA ligase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Joins two DNA molecules or fragments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5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/>
                          <a:ea typeface="Calibri"/>
                          <a:cs typeface="Times New Roman"/>
                        </a:rPr>
                        <a:t>DNA polymerase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Fills gaps in duplexes by stepwise addition of nucleotides to 3</a:t>
                      </a:r>
                      <a:r>
                        <a:rPr lang="en-US" sz="2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’</a:t>
                      </a:r>
                      <a:r>
                        <a:rPr lang="en-US" sz="24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ends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02" marR="82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9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Book Antiqua" pitchFamily="18" charset="0"/>
              </a:rPr>
              <a:t>3. Six General Procedures for </a:t>
            </a:r>
            <a:r>
              <a:rPr lang="en-US" sz="2800" dirty="0" smtClean="0">
                <a:latin typeface="Book Antiqua" pitchFamily="18" charset="0"/>
              </a:rPr>
              <a:t>DNA Cloning</a:t>
            </a:r>
            <a:endParaRPr lang="en-US" sz="28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990600"/>
            <a:ext cx="259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There are six general procedures that are involved in this process.</a:t>
            </a:r>
            <a:endParaRPr lang="en-US" sz="2400" dirty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Cutting DNA at precise locations using sequence-specific endonucleases commonly called restriction enzymes.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Selecting a small molecule of DNA called </a:t>
            </a:r>
            <a:r>
              <a:rPr lang="en-US" sz="2400" b="1" dirty="0" smtClean="0">
                <a:latin typeface="Book Antiqua" pitchFamily="18" charset="0"/>
              </a:rPr>
              <a:t>cloning vectors</a:t>
            </a:r>
            <a:r>
              <a:rPr lang="en-US" sz="2400" dirty="0" smtClean="0">
                <a:latin typeface="Book Antiqua" pitchFamily="18" charset="0"/>
              </a:rPr>
              <a:t>, which are capable of self-replication.</a:t>
            </a:r>
          </a:p>
          <a:p>
            <a:pPr marL="457200" indent="-457200">
              <a:buAutoNum type="arabicPeriod"/>
            </a:pPr>
            <a:endParaRPr lang="en-US" sz="2400" dirty="0"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Book Antiqua" pitchFamily="18" charset="0"/>
              </a:rPr>
              <a:t>Covalently joining the DNA of interest with the cloning vector via DNA ligase to form </a:t>
            </a:r>
            <a:r>
              <a:rPr lang="en-US" sz="2400" b="1" dirty="0" smtClean="0">
                <a:latin typeface="Book Antiqua" pitchFamily="18" charset="0"/>
              </a:rPr>
              <a:t>recombinant DNA</a:t>
            </a:r>
            <a:r>
              <a:rPr lang="en-US" sz="2400" dirty="0" smtClean="0"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8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16414</TotalTime>
  <Words>1692</Words>
  <Application>Microsoft Office PowerPoint</Application>
  <PresentationFormat>On-screen Show (4:3)</PresentationFormat>
  <Paragraphs>398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1. From DNA to Protein</vt:lpstr>
      <vt:lpstr>2. The Genetic Code</vt:lpstr>
      <vt:lpstr>2A. The Nucleotide Code Dictionary</vt:lpstr>
      <vt:lpstr>PowerPoint Presentation</vt:lpstr>
      <vt:lpstr>Standard Gene-Protein Expression Workflow</vt:lpstr>
      <vt:lpstr>1. DNA Cloning</vt:lpstr>
      <vt:lpstr>2. Essential Tools for DNA Cloning</vt:lpstr>
      <vt:lpstr>3. Six General Procedures for DNA Cloning</vt:lpstr>
      <vt:lpstr>3. Six General Procedures for DNA Cloning</vt:lpstr>
      <vt:lpstr>3. Six General Procedures for DNA Cloning</vt:lpstr>
      <vt:lpstr>3. Six General Procedures for DNA Cloning</vt:lpstr>
      <vt:lpstr>PowerPoint Presentation</vt:lpstr>
      <vt:lpstr>1. Modify DNA Gene for Protein Expression</vt:lpstr>
      <vt:lpstr>1A. The Modified Gene</vt:lpstr>
      <vt:lpstr>1A. The Modified Gene</vt:lpstr>
      <vt:lpstr>2. Restriction Endonucleases (Restriction Enzymes)</vt:lpstr>
      <vt:lpstr>2. Restriction Endonucleases (Restriction Enzymes)</vt:lpstr>
      <vt:lpstr>2. Restriction Endonucleases (Restriction Enzymes)</vt:lpstr>
      <vt:lpstr>2. Restriction Endonucleases (Restriction Enzymes)</vt:lpstr>
      <vt:lpstr>3. DNA Ligase</vt:lpstr>
      <vt:lpstr>4. Cloning Vectors</vt:lpstr>
      <vt:lpstr>4. Cloning Vectors</vt:lpstr>
      <vt:lpstr>4A. Plasmid pBR322</vt:lpstr>
      <vt:lpstr>4A. Plasmid pBR322</vt:lpstr>
      <vt:lpstr>4A. Plasmid pBR322</vt:lpstr>
      <vt:lpstr>4AI. Transformation of Plasmid pBR322</vt:lpstr>
      <vt:lpstr>4AI. Transformation of Plasmid pBR322</vt:lpstr>
      <vt:lpstr>4AI. Transformation of Plasmid pBR322</vt:lpstr>
      <vt:lpstr>4AII. Identification of Empty Plasmids</vt:lpstr>
      <vt:lpstr>4AII. Identification of Empty Plasmids</vt:lpstr>
      <vt:lpstr>4B. Bacterial Artificial Chromosomes</vt:lpstr>
      <vt:lpstr>4B. Bacterial Artificial Chromosomes</vt:lpstr>
      <vt:lpstr>4C. Yeast Artificial Chromosomes</vt:lpstr>
      <vt:lpstr>4C. Yeast Artificial Chromosomes</vt:lpstr>
      <vt:lpstr>4C. Yeast Artificial Chromosomes</vt:lpstr>
      <vt:lpstr>5. DNA Confirmation</vt:lpstr>
      <vt:lpstr>6. Expression of Cloned Genes</vt:lpstr>
      <vt:lpstr>6A. Typical Expression Vector</vt:lpstr>
      <vt:lpstr>6A. Typical Expression Vector</vt:lpstr>
      <vt:lpstr>PowerPoint Presentation</vt:lpstr>
      <vt:lpstr>1. Polymerase Chain Reaction (PCR)</vt:lpstr>
      <vt:lpstr>1. Polymerase Chain Reaction (PCR)</vt:lpstr>
      <vt:lpstr>1. Polymerase Chain Reaction (PCR)</vt:lpstr>
      <vt:lpstr>1. Polymerase Chain Reaction (PCR)</vt:lpstr>
      <vt:lpstr>1. Polymerase Chain Reaction (PCR)</vt:lpstr>
      <vt:lpstr>1. Polymerase Chain Reaction (PCR)</vt:lpstr>
      <vt:lpstr>2. Creating the Primers for a Desired Gene</vt:lpstr>
      <vt:lpstr>2. Creating the Primers for a Desired Gene</vt:lpstr>
      <vt:lpstr>3. Recombinantly Expressed Proteins will have a      Met (Leu) at the N-terminus.</vt:lpstr>
      <vt:lpstr>PowerPoint Presentation</vt:lpstr>
      <vt:lpstr>1. Alterations in Cloned Genes Produce Modified      Proteins</vt:lpstr>
      <vt:lpstr>1A. Site-directed Mutagenesis.</vt:lpstr>
      <vt:lpstr>1B. Oligonucleotide-directed Mutagenesis.</vt:lpstr>
      <vt:lpstr>2. Tagging a Recombinant Protein for Enhanced      Purification</vt:lpstr>
      <vt:lpstr>2A. Commonly Used Protein Tags</vt:lpstr>
      <vt:lpstr>2B. General Method for Tagging a Protein</vt:lpstr>
      <vt:lpstr>2C. Affinity Purification of His-Tag with Ni(II)-NTA        Column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595</cp:revision>
  <dcterms:created xsi:type="dcterms:W3CDTF">2012-12-24T03:15:39Z</dcterms:created>
  <dcterms:modified xsi:type="dcterms:W3CDTF">2013-03-19T06:02:23Z</dcterms:modified>
</cp:coreProperties>
</file>