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1" r:id="rId2"/>
    <p:sldId id="396" r:id="rId3"/>
    <p:sldId id="392" r:id="rId4"/>
    <p:sldId id="393" r:id="rId5"/>
    <p:sldId id="394" r:id="rId6"/>
    <p:sldId id="39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3" autoAdjust="0"/>
    <p:restoredTop sz="87244" autoAdjust="0"/>
  </p:normalViewPr>
  <p:slideViewPr>
    <p:cSldViewPr>
      <p:cViewPr>
        <p:scale>
          <a:sx n="66" d="100"/>
          <a:sy n="66" d="100"/>
        </p:scale>
        <p:origin x="586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49A63-DDEB-4194-BA5C-815C5B8285E0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C7B4-9249-41A5-BD6D-E1585C58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6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CB61-9FC2-46FA-B9F6-22A5D26FFACA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C383-47C0-4674-A570-4B07622D4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eisen.org/blog/?p=1341" TargetMode="External"/><Relationship Id="rId2" Type="http://schemas.openxmlformats.org/officeDocument/2006/relationships/hyperlink" Target="http://www.nytimes.com/2013/03/24/opinion/sunday/the-immortal-life-of-henrietta-lacks-the-sequel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incipal_component_analys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19243" r="25596" b="4394"/>
          <a:stretch/>
        </p:blipFill>
        <p:spPr bwMode="auto">
          <a:xfrm>
            <a:off x="1000232" y="345031"/>
            <a:ext cx="7381768" cy="628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Who was Henrietta Lacks?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Poor African American female farmer.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Suffered from malignant cervical cancer and died in 1951.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George Otto </a:t>
            </a:r>
            <a:r>
              <a:rPr lang="en-US" sz="2600" dirty="0" err="1" smtClean="0">
                <a:latin typeface="Book Antiqua" pitchFamily="18" charset="0"/>
              </a:rPr>
              <a:t>Gey</a:t>
            </a:r>
            <a:r>
              <a:rPr lang="en-US" sz="2600" dirty="0" smtClean="0">
                <a:latin typeface="Book Antiqua" pitchFamily="18" charset="0"/>
              </a:rPr>
              <a:t> obtained some of her cancer cells from a biopsy and propagated them creating the first human immortal cell lines.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Lacks’ family was not informed of the </a:t>
            </a:r>
            <a:r>
              <a:rPr lang="en-US" sz="2600" dirty="0" err="1" smtClean="0">
                <a:latin typeface="Book Antiqua" pitchFamily="18" charset="0"/>
              </a:rPr>
              <a:t>scientifc</a:t>
            </a:r>
            <a:r>
              <a:rPr lang="en-US" sz="2600" dirty="0" smtClean="0">
                <a:latin typeface="Book Antiqua" pitchFamily="18" charset="0"/>
              </a:rPr>
              <a:t> use of these cells and found out more than 20 years later.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 smtClean="0">
                <a:latin typeface="Book Antiqua" pitchFamily="18" charset="0"/>
              </a:rPr>
              <a:t>The Supreme Court ruled this a legal practice, permitting the commercialization of discarded tissue and cells.</a:t>
            </a: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What is the controversy?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373862"/>
            <a:ext cx="6781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Book Antiqua" pitchFamily="18" charset="0"/>
              </a:rPr>
              <a:t>“But </a:t>
            </a:r>
            <a:r>
              <a:rPr lang="en-US" sz="2600" dirty="0">
                <a:latin typeface="Book Antiqua" pitchFamily="18" charset="0"/>
              </a:rPr>
              <a:t>the descendants of Henrietta Lacks — whose cervical </a:t>
            </a:r>
            <a:r>
              <a:rPr lang="en-US" sz="2600" dirty="0" err="1">
                <a:latin typeface="Book Antiqua" pitchFamily="18" charset="0"/>
              </a:rPr>
              <a:t>tumour</a:t>
            </a:r>
            <a:r>
              <a:rPr lang="en-US" sz="2600" dirty="0">
                <a:latin typeface="Book Antiqua" pitchFamily="18" charset="0"/>
              </a:rPr>
              <a:t> gave rise to </a:t>
            </a:r>
            <a:r>
              <a:rPr lang="en-US" sz="2600" dirty="0" err="1">
                <a:latin typeface="Book Antiqua" pitchFamily="18" charset="0"/>
              </a:rPr>
              <a:t>HeLa</a:t>
            </a:r>
            <a:r>
              <a:rPr lang="en-US" sz="2600" dirty="0">
                <a:latin typeface="Book Antiqua" pitchFamily="18" charset="0"/>
              </a:rPr>
              <a:t> cells — </a:t>
            </a:r>
            <a:r>
              <a:rPr lang="en-US" sz="2600" dirty="0">
                <a:latin typeface="Book Antiqua" pitchFamily="18" charset="0"/>
                <a:hlinkClick r:id="rId2"/>
              </a:rPr>
              <a:t>saw otherwise</a:t>
            </a:r>
            <a:r>
              <a:rPr lang="en-US" sz="2600" dirty="0">
                <a:latin typeface="Book Antiqua" pitchFamily="18" charset="0"/>
              </a:rPr>
              <a:t>, as did </a:t>
            </a:r>
            <a:r>
              <a:rPr lang="en-US" sz="2600" dirty="0">
                <a:latin typeface="Book Antiqua" pitchFamily="18" charset="0"/>
                <a:hlinkClick r:id="rId3"/>
              </a:rPr>
              <a:t>other scientists</a:t>
            </a:r>
            <a:r>
              <a:rPr lang="en-US" sz="2600" dirty="0">
                <a:latin typeface="Book Antiqua" pitchFamily="18" charset="0"/>
              </a:rPr>
              <a:t> and bioethicists. They have criticized the decision to publish the sequence, noting that the </a:t>
            </a:r>
            <a:r>
              <a:rPr lang="en-US" sz="2600" dirty="0" err="1">
                <a:latin typeface="Book Antiqua" pitchFamily="18" charset="0"/>
              </a:rPr>
              <a:t>HeLa</a:t>
            </a:r>
            <a:r>
              <a:rPr lang="en-US" sz="2600" dirty="0">
                <a:latin typeface="Book Antiqua" pitchFamily="18" charset="0"/>
              </a:rPr>
              <a:t> cell line was established without </a:t>
            </a:r>
            <a:r>
              <a:rPr lang="en-US" sz="2600" dirty="0" err="1">
                <a:latin typeface="Book Antiqua" pitchFamily="18" charset="0"/>
              </a:rPr>
              <a:t>Lacks’s</a:t>
            </a:r>
            <a:r>
              <a:rPr lang="en-US" sz="2600" dirty="0">
                <a:latin typeface="Book Antiqua" pitchFamily="18" charset="0"/>
              </a:rPr>
              <a:t> consent (around the time she died in 1951) and that aspects of what Steinmetz and his team have published may disclose genetic traits borne by surviving family members</a:t>
            </a:r>
            <a:r>
              <a:rPr lang="en-US" sz="2600" dirty="0" smtClean="0">
                <a:latin typeface="Book Antiqua" pitchFamily="18" charset="0"/>
              </a:rPr>
              <a:t>.”</a:t>
            </a: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t="25000" r="43920" b="26515"/>
          <a:stretch/>
        </p:blipFill>
        <p:spPr bwMode="auto">
          <a:xfrm>
            <a:off x="2100316" y="850654"/>
            <a:ext cx="4376684" cy="399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Is the argument feasible?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724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“Does </a:t>
            </a:r>
            <a:r>
              <a:rPr lang="en-US" dirty="0">
                <a:latin typeface="Book Antiqua" pitchFamily="18" charset="0"/>
              </a:rPr>
              <a:t>the data on </a:t>
            </a:r>
            <a:r>
              <a:rPr lang="en-US" dirty="0" err="1">
                <a:latin typeface="Book Antiqua" pitchFamily="18" charset="0"/>
              </a:rPr>
              <a:t>HeLa</a:t>
            </a:r>
            <a:r>
              <a:rPr lang="en-US" dirty="0">
                <a:latin typeface="Book Antiqua" pitchFamily="18" charset="0"/>
              </a:rPr>
              <a:t> cells contain enough information to say anything about Henrietta Lacks? Plotted above is the output of </a:t>
            </a:r>
            <a:r>
              <a:rPr lang="en-US" dirty="0">
                <a:latin typeface="Book Antiqua" pitchFamily="18" charset="0"/>
                <a:hlinkClick r:id="rId3"/>
              </a:rPr>
              <a:t>principal components analysis</a:t>
            </a:r>
            <a:r>
              <a:rPr lang="en-US" dirty="0">
                <a:latin typeface="Book Antiqua" pitchFamily="18" charset="0"/>
              </a:rPr>
              <a:t> computed on genetic data from Nigerians, northern Europeans, Chinese, African-Americans, and </a:t>
            </a:r>
            <a:r>
              <a:rPr lang="en-US" dirty="0" err="1">
                <a:latin typeface="Book Antiqua" pitchFamily="18" charset="0"/>
              </a:rPr>
              <a:t>HeLa</a:t>
            </a:r>
            <a:r>
              <a:rPr lang="en-US" dirty="0">
                <a:latin typeface="Book Antiqua" pitchFamily="18" charset="0"/>
              </a:rPr>
              <a:t>. Each point represents an individual, and individuals that fall closer together are more similar genetically. Based on this plot, we can see that the </a:t>
            </a:r>
            <a:r>
              <a:rPr lang="en-US" dirty="0" err="1">
                <a:latin typeface="Book Antiqua" pitchFamily="18" charset="0"/>
              </a:rPr>
              <a:t>HeLa</a:t>
            </a:r>
            <a:r>
              <a:rPr lang="en-US" dirty="0">
                <a:latin typeface="Book Antiqua" pitchFamily="18" charset="0"/>
              </a:rPr>
              <a:t> cells are quite clearly from an African-American </a:t>
            </a:r>
            <a:r>
              <a:rPr lang="en-US" dirty="0" smtClean="0">
                <a:latin typeface="Book Antiqua" pitchFamily="18" charset="0"/>
              </a:rPr>
              <a:t>woman...”</a:t>
            </a:r>
          </a:p>
          <a:p>
            <a:r>
              <a:rPr lang="en-US" i="1" dirty="0" smtClean="0">
                <a:latin typeface="Book Antiqua" pitchFamily="18" charset="0"/>
              </a:rPr>
              <a:t>Joe </a:t>
            </a:r>
            <a:r>
              <a:rPr lang="en-US" i="1" dirty="0" err="1" smtClean="0">
                <a:latin typeface="Book Antiqua" pitchFamily="18" charset="0"/>
              </a:rPr>
              <a:t>Pickrell</a:t>
            </a:r>
            <a:r>
              <a:rPr lang="en-US" i="1" dirty="0" smtClean="0">
                <a:latin typeface="Book Antiqua" pitchFamily="18" charset="0"/>
              </a:rPr>
              <a:t>, www.genomeunzipped.org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To read about Henrietta Lacks…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Book Antiqua" pitchFamily="18" charset="0"/>
              </a:rPr>
              <a:t>Henrietta’s Dance </a:t>
            </a:r>
            <a:r>
              <a:rPr lang="en-US" dirty="0" smtClean="0">
                <a:latin typeface="Book Antiqua" pitchFamily="18" charset="0"/>
              </a:rPr>
              <a:t>By: Rebecca </a:t>
            </a:r>
            <a:r>
              <a:rPr lang="en-US" dirty="0" err="1" smtClean="0">
                <a:latin typeface="Book Antiqua" pitchFamily="18" charset="0"/>
              </a:rPr>
              <a:t>Skloot</a:t>
            </a:r>
            <a:endParaRPr lang="en-US" dirty="0" smtClean="0">
              <a:latin typeface="Book Antiqua" pitchFamily="18" charset="0"/>
            </a:endParaRPr>
          </a:p>
          <a:p>
            <a:r>
              <a:rPr lang="en-US" i="1" dirty="0" smtClean="0">
                <a:latin typeface="Book Antiqua" pitchFamily="18" charset="0"/>
              </a:rPr>
              <a:t>http</a:t>
            </a:r>
            <a:r>
              <a:rPr lang="en-US" i="1" dirty="0">
                <a:latin typeface="Book Antiqua" pitchFamily="18" charset="0"/>
              </a:rPr>
              <a:t>://www.jhu.edu/~jhumag/0400web/01.html</a:t>
            </a:r>
            <a:endParaRPr lang="en-US" i="1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22272" r="36846" b="6667"/>
          <a:stretch/>
        </p:blipFill>
        <p:spPr bwMode="auto">
          <a:xfrm>
            <a:off x="2982191" y="1752600"/>
            <a:ext cx="3418609" cy="48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Extra Credit Assignment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52478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ook Antiqua" pitchFamily="18" charset="0"/>
              </a:rPr>
              <a:t>What accomplishments have been achieved with </a:t>
            </a:r>
            <a:r>
              <a:rPr lang="en-US" dirty="0" err="1" smtClean="0">
                <a:latin typeface="Book Antiqua" pitchFamily="18" charset="0"/>
              </a:rPr>
              <a:t>HeLa</a:t>
            </a:r>
            <a:r>
              <a:rPr lang="en-US" dirty="0" smtClean="0">
                <a:latin typeface="Book Antiqua" pitchFamily="18" charset="0"/>
              </a:rPr>
              <a:t> cells?</a:t>
            </a:r>
          </a:p>
          <a:p>
            <a:pPr marL="342900" indent="-342900">
              <a:buAutoNum type="arabicPeriod"/>
            </a:pPr>
            <a:endParaRPr lang="en-US" dirty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ook Antiqua" pitchFamily="18" charset="0"/>
              </a:rPr>
              <a:t>What is your opinion about the use of these cells and why?</a:t>
            </a:r>
          </a:p>
          <a:p>
            <a:pPr marL="342900" indent="-342900">
              <a:buAutoNum type="arabicPeriod"/>
            </a:pPr>
            <a:endParaRPr lang="en-US" dirty="0">
              <a:latin typeface="Book Antiqua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ook Antiqua" pitchFamily="18" charset="0"/>
              </a:rPr>
              <a:t>What is your opinion about the bioethics of the genome sequence of </a:t>
            </a:r>
            <a:r>
              <a:rPr lang="en-US" dirty="0" err="1" smtClean="0">
                <a:latin typeface="Book Antiqua" pitchFamily="18" charset="0"/>
              </a:rPr>
              <a:t>HeLa</a:t>
            </a:r>
            <a:r>
              <a:rPr lang="en-US" dirty="0" smtClean="0">
                <a:latin typeface="Book Antiqua" pitchFamily="18" charset="0"/>
              </a:rPr>
              <a:t> cells being available to the public? Should Lacks' family have a say anymore about the scientific use of this information?</a:t>
            </a:r>
          </a:p>
          <a:p>
            <a:endParaRPr lang="en-US" dirty="0" smtClean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264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90</cp:revision>
  <dcterms:created xsi:type="dcterms:W3CDTF">2013-04-01T14:19:54Z</dcterms:created>
  <dcterms:modified xsi:type="dcterms:W3CDTF">2013-04-14T01:48:40Z</dcterms:modified>
</cp:coreProperties>
</file>