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1" r:id="rId2"/>
    <p:sldId id="393" r:id="rId3"/>
    <p:sldId id="392" r:id="rId4"/>
    <p:sldId id="395" r:id="rId5"/>
    <p:sldId id="394" r:id="rId6"/>
    <p:sldId id="396" r:id="rId7"/>
    <p:sldId id="397" r:id="rId8"/>
    <p:sldId id="398" r:id="rId9"/>
    <p:sldId id="399" r:id="rId10"/>
    <p:sldId id="400" r:id="rId11"/>
    <p:sldId id="401" r:id="rId12"/>
    <p:sldId id="403" r:id="rId13"/>
    <p:sldId id="402" r:id="rId14"/>
    <p:sldId id="404" r:id="rId15"/>
    <p:sldId id="407" r:id="rId16"/>
    <p:sldId id="408" r:id="rId17"/>
    <p:sldId id="409" r:id="rId18"/>
    <p:sldId id="405" r:id="rId19"/>
    <p:sldId id="406" r:id="rId20"/>
    <p:sldId id="410" r:id="rId21"/>
    <p:sldId id="411" r:id="rId22"/>
    <p:sldId id="412" r:id="rId23"/>
    <p:sldId id="413" r:id="rId24"/>
    <p:sldId id="414" r:id="rId25"/>
    <p:sldId id="415" r:id="rId26"/>
    <p:sldId id="416" r:id="rId27"/>
    <p:sldId id="418" r:id="rId28"/>
    <p:sldId id="417" r:id="rId29"/>
    <p:sldId id="419" r:id="rId30"/>
    <p:sldId id="420" r:id="rId31"/>
    <p:sldId id="421" r:id="rId32"/>
    <p:sldId id="422" r:id="rId33"/>
    <p:sldId id="423" r:id="rId34"/>
    <p:sldId id="425" r:id="rId35"/>
    <p:sldId id="427" r:id="rId36"/>
    <p:sldId id="428" r:id="rId37"/>
    <p:sldId id="429" r:id="rId38"/>
    <p:sldId id="430" r:id="rId39"/>
    <p:sldId id="431" r:id="rId40"/>
    <p:sldId id="432" r:id="rId41"/>
    <p:sldId id="433" r:id="rId42"/>
    <p:sldId id="43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1456" autoAdjust="0"/>
  </p:normalViewPr>
  <p:slideViewPr>
    <p:cSldViewPr>
      <p:cViewPr>
        <p:scale>
          <a:sx n="60" d="100"/>
          <a:sy n="60" d="100"/>
        </p:scale>
        <p:origin x="-1474" y="-4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49A63-DDEB-4194-BA5C-815C5B8285E0}" type="datetimeFigureOut">
              <a:rPr lang="en-US" smtClean="0"/>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3C7B4-9249-41A5-BD6D-E1585C583CE2}" type="slidenum">
              <a:rPr lang="en-US" smtClean="0"/>
              <a:t>‹#›</a:t>
            </a:fld>
            <a:endParaRPr lang="en-US"/>
          </a:p>
        </p:txBody>
      </p:sp>
    </p:spTree>
    <p:extLst>
      <p:ext uri="{BB962C8B-B14F-4D97-AF65-F5344CB8AC3E}">
        <p14:creationId xmlns:p14="http://schemas.microsoft.com/office/powerpoint/2010/main" val="348685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1</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 pathways</a:t>
            </a:r>
            <a:r>
              <a:rPr lang="en-US" baseline="0" dirty="0" smtClean="0"/>
              <a:t> can be seen from different perspectives: The metabolic, the regulatory enzymes, the exchange of energy.</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steps in the metabolism</a:t>
            </a:r>
            <a:r>
              <a:rPr lang="en-US" baseline="0" dirty="0" smtClean="0"/>
              <a:t> are reversible. Alternate routes are used to regenerate building blocks and polymers. </a:t>
            </a:r>
            <a:r>
              <a:rPr lang="en-US" dirty="0" smtClean="0"/>
              <a:t>Cells </a:t>
            </a:r>
            <a:r>
              <a:rPr lang="en-US" dirty="0" smtClean="0"/>
              <a:t>do not synthesize</a:t>
            </a:r>
            <a:r>
              <a:rPr lang="en-US" baseline="0" dirty="0" smtClean="0"/>
              <a:t> polymers when monomers are in short supply…that would be a wasteful process.</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Cells do not synthesize</a:t>
            </a:r>
            <a:r>
              <a:rPr lang="en-US" baseline="0" dirty="0" smtClean="0"/>
              <a:t> polymers when monomers are in short supply…that would be a </a:t>
            </a:r>
            <a:r>
              <a:rPr lang="en-US" baseline="0" smtClean="0"/>
              <a:t>wasteful process.</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Nicotinamide</a:t>
            </a:r>
            <a:r>
              <a:rPr lang="en-US" dirty="0" smtClean="0"/>
              <a:t> adenine dinucleotide or </a:t>
            </a:r>
            <a:r>
              <a:rPr lang="en-US" dirty="0" err="1" smtClean="0"/>
              <a:t>nicotinamide</a:t>
            </a:r>
            <a:r>
              <a:rPr lang="en-US" dirty="0" smtClean="0"/>
              <a:t> adenine dinucleotide phosphate</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reaction with a positive</a:t>
            </a:r>
            <a:r>
              <a:rPr lang="en-US" baseline="0" dirty="0" smtClean="0"/>
              <a:t> standard free energy change may proceed in vivo, depending on the concentrations of reactants in the cell.</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reaction with a positive</a:t>
            </a:r>
            <a:r>
              <a:rPr lang="en-US" baseline="0" dirty="0" smtClean="0"/>
              <a:t> standard free energy change may proceed in vivo, depending on the concentrations of reactants </a:t>
            </a:r>
            <a:r>
              <a:rPr lang="en-US" baseline="0" smtClean="0"/>
              <a:t>in the cell.</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ways you can look at metabolism: from the perspective</a:t>
            </a:r>
            <a:r>
              <a:rPr lang="en-US" baseline="0" dirty="0" smtClean="0"/>
              <a:t> of the metabolites, from the regulatory enzymes, or the exchange of energy.</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8B2A094-85B9-44D4-81AA-E9CB2A0F76AF}" type="slidenum">
              <a:rPr lang="en-US" sz="1200" smtClean="0"/>
              <a:pPr/>
              <a:t>24</a:t>
            </a:fld>
            <a:endParaRPr lang="en-US" sz="1200"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11–30 Membrane topology of the glucose transporter GLUT1. </a:t>
            </a:r>
            <a:r>
              <a:rPr lang="en-US" dirty="0" smtClean="0"/>
              <a:t>(a) </a:t>
            </a:r>
            <a:r>
              <a:rPr lang="en-US" dirty="0" err="1" smtClean="0"/>
              <a:t>Transmembrane</a:t>
            </a:r>
            <a:r>
              <a:rPr lang="en-US" dirty="0" smtClean="0"/>
              <a:t> helices are represented here as oblique (angled) rows of three or four amino acid residues, each row depicting one turn of the </a:t>
            </a:r>
            <a:r>
              <a:rPr lang="el-GR" dirty="0" smtClean="0">
                <a:latin typeface="Times New Roman" pitchFamily="18" charset="0"/>
                <a:cs typeface="Times New Roman" pitchFamily="18" charset="0"/>
              </a:rPr>
              <a:t>α</a:t>
            </a:r>
            <a:r>
              <a:rPr lang="en-US" i="1" dirty="0" smtClean="0"/>
              <a:t> </a:t>
            </a:r>
            <a:r>
              <a:rPr lang="en-US" dirty="0" smtClean="0"/>
              <a:t>helix. Nine of the 12 helices contain three or more polar or charged residues (blue or red), often separated by several hydrophobic residues (yellow). This representation of topology is not intended to depict three-dimensional structure. (b) A helical wheel diagram shows the distribution of polar and nonpolar residues on the surface of a helical segment. The helix is diagrammed as though observed along its axis from the amino terminus. Adjacent residues in the linear sequence are connected, and each residue is placed around the wheel in the position it occupies in the helix; recall that 3.6 residues are required to make one complete turn of the </a:t>
            </a:r>
            <a:r>
              <a:rPr lang="el-GR" dirty="0" smtClean="0">
                <a:latin typeface="Times New Roman" pitchFamily="18" charset="0"/>
                <a:cs typeface="Times New Roman" pitchFamily="18" charset="0"/>
              </a:rPr>
              <a:t>α</a:t>
            </a:r>
            <a:r>
              <a:rPr lang="en-US" i="1" dirty="0" smtClean="0"/>
              <a:t> </a:t>
            </a:r>
            <a:r>
              <a:rPr lang="en-US" dirty="0" smtClean="0"/>
              <a:t>helix. In this example, the polar residues (blue) are on one side of the helix and the hydrophobic residues (yellow) on the other. This is, by definition, an amphipathic helix. (c) </a:t>
            </a:r>
            <a:r>
              <a:rPr lang="en-US" dirty="0" err="1" smtClean="0"/>
              <a:t>Sideby</a:t>
            </a:r>
            <a:r>
              <a:rPr lang="en-US" dirty="0" smtClean="0"/>
              <a:t>-side association of four amphipathic helices, each with its polar face oriented toward the central cavity, can produce a </a:t>
            </a:r>
            <a:r>
              <a:rPr lang="en-US" dirty="0" err="1" smtClean="0"/>
              <a:t>transmembrane</a:t>
            </a:r>
            <a:r>
              <a:rPr lang="en-US" dirty="0" smtClean="0"/>
              <a:t> channel lined with polar (and charged) residues. This channel provides many opportunities for hydrogen bonding with glucose as it moves through.</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FIGURE 11–30 Membrane topology of the glucose transporter GLUT1. </a:t>
            </a:r>
            <a:r>
              <a:rPr lang="en-US" dirty="0" smtClean="0"/>
              <a:t>(a) </a:t>
            </a:r>
            <a:r>
              <a:rPr lang="en-US" dirty="0" err="1" smtClean="0"/>
              <a:t>Transmembrane</a:t>
            </a:r>
            <a:r>
              <a:rPr lang="en-US" dirty="0" smtClean="0"/>
              <a:t> helices are represented here as oblique (angled) rows of three or four amino acid residues, each row depicting one turn of the </a:t>
            </a:r>
            <a:r>
              <a:rPr lang="el-GR" dirty="0" smtClean="0">
                <a:latin typeface="Times New Roman" pitchFamily="18" charset="0"/>
                <a:cs typeface="Times New Roman" pitchFamily="18" charset="0"/>
              </a:rPr>
              <a:t>α</a:t>
            </a:r>
            <a:r>
              <a:rPr lang="en-US" i="1" dirty="0" smtClean="0"/>
              <a:t> </a:t>
            </a:r>
            <a:r>
              <a:rPr lang="en-US" dirty="0" smtClean="0"/>
              <a:t>helix. Nine of the 12 helices contain three or more polar or charged residues (blue or red), often separated by several hydrophobic residues (yellow). This representation of topology is not intended to depict three-dimensional structure. (b) A helical wheel diagram shows the distribution of polar and nonpolar residues on the surface of a helical segment. The helix is diagrammed as though observed along its axis from the amino terminus. Adjacent residues in the linear sequence are connected, and each residue is placed around the wheel in the position it occupies in the helix; recall that 3.6 residues are required to make one complete turn of the </a:t>
            </a:r>
            <a:r>
              <a:rPr lang="el-GR" dirty="0" smtClean="0">
                <a:latin typeface="Times New Roman" pitchFamily="18" charset="0"/>
                <a:cs typeface="Times New Roman" pitchFamily="18" charset="0"/>
              </a:rPr>
              <a:t>α</a:t>
            </a:r>
            <a:r>
              <a:rPr lang="en-US" i="1" dirty="0" smtClean="0"/>
              <a:t> </a:t>
            </a:r>
            <a:r>
              <a:rPr lang="en-US" dirty="0" smtClean="0"/>
              <a:t>helix. In this example, the polar residues (blue) are on one side of the helix and the hydrophobic residues (yellow) on the other. This is, by definition, an amphipathic helix. (c) </a:t>
            </a:r>
            <a:r>
              <a:rPr lang="en-US" dirty="0" err="1" smtClean="0"/>
              <a:t>Sideby</a:t>
            </a:r>
            <a:r>
              <a:rPr lang="en-US" dirty="0" smtClean="0"/>
              <a:t>-side association of four amphipathic helices, each with its polar face oriented toward the central cavity, can produce a </a:t>
            </a:r>
            <a:r>
              <a:rPr lang="en-US" dirty="0" err="1" smtClean="0"/>
              <a:t>transmembrane</a:t>
            </a:r>
            <a:r>
              <a:rPr lang="en-US" dirty="0" smtClean="0"/>
              <a:t> channel lined with polar (and charged) residues. This channel provides many opportunities for hydrogen bonding with glucose as it moves through.</a:t>
            </a: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The transporter exists in two conformations: T</a:t>
            </a:r>
            <a:r>
              <a:rPr lang="en-US" baseline="-25000" dirty="0" smtClean="0">
                <a:latin typeface="Arial" pitchFamily="34" charset="0"/>
              </a:rPr>
              <a:t>1</a:t>
            </a:r>
            <a:r>
              <a:rPr lang="en-US" dirty="0" smtClean="0">
                <a:latin typeface="Arial" pitchFamily="34" charset="0"/>
              </a:rPr>
              <a:t>, with the glucose-binding site exposed on the outer surface of the plasma membrane, and T</a:t>
            </a:r>
            <a:r>
              <a:rPr lang="en-US" baseline="-25000" dirty="0" smtClean="0">
                <a:latin typeface="Arial" pitchFamily="34" charset="0"/>
              </a:rPr>
              <a:t>2</a:t>
            </a:r>
            <a:r>
              <a:rPr lang="en-US" dirty="0" smtClean="0">
                <a:latin typeface="Arial" pitchFamily="34" charset="0"/>
              </a:rPr>
              <a:t>, with the binding site exposed on the inner surface. Glucose transport occurs in four steps. </a:t>
            </a:r>
            <a:r>
              <a:rPr lang="en-US" b="1" dirty="0" smtClean="0">
                <a:latin typeface="Arial" pitchFamily="34" charset="0"/>
              </a:rPr>
              <a:t>1</a:t>
            </a:r>
            <a:r>
              <a:rPr lang="en-US" dirty="0" smtClean="0">
                <a:latin typeface="Arial" pitchFamily="34" charset="0"/>
              </a:rPr>
              <a:t> Glucose in blood plasma binds to a stereospecific site on T</a:t>
            </a:r>
            <a:r>
              <a:rPr lang="en-US" baseline="-25000" dirty="0" smtClean="0">
                <a:latin typeface="Arial" pitchFamily="34" charset="0"/>
              </a:rPr>
              <a:t>1</a:t>
            </a:r>
            <a:r>
              <a:rPr lang="en-US" dirty="0" smtClean="0">
                <a:latin typeface="Arial" pitchFamily="34" charset="0"/>
              </a:rPr>
              <a:t>; this lowers the activation energy for </a:t>
            </a:r>
            <a:r>
              <a:rPr lang="en-US" b="1" dirty="0" smtClean="0">
                <a:latin typeface="Arial" pitchFamily="34" charset="0"/>
              </a:rPr>
              <a:t>2</a:t>
            </a:r>
            <a:r>
              <a:rPr lang="en-US" dirty="0" smtClean="0">
                <a:latin typeface="Arial" pitchFamily="34" charset="0"/>
              </a:rPr>
              <a:t> a conformational change from </a:t>
            </a:r>
            <a:r>
              <a:rPr lang="en-US" dirty="0" err="1" smtClean="0">
                <a:latin typeface="Arial" pitchFamily="34" charset="0"/>
              </a:rPr>
              <a:t>glucose</a:t>
            </a:r>
            <a:r>
              <a:rPr lang="en-US" baseline="-25000" dirty="0" err="1" smtClean="0">
                <a:latin typeface="Arial" pitchFamily="34" charset="0"/>
              </a:rPr>
              <a:t>out</a:t>
            </a:r>
            <a:r>
              <a:rPr lang="en-US" dirty="0" smtClean="0">
                <a:latin typeface="Arial" pitchFamily="34" charset="0"/>
              </a:rPr>
              <a:t> </a:t>
            </a:r>
            <a:r>
              <a:rPr lang="en-US" dirty="0" smtClean="0">
                <a:latin typeface="Lucida Grande" charset="0"/>
              </a:rPr>
              <a:t>•</a:t>
            </a:r>
            <a:r>
              <a:rPr lang="en-US" dirty="0" smtClean="0">
                <a:latin typeface="Arial" pitchFamily="34" charset="0"/>
              </a:rPr>
              <a:t> T</a:t>
            </a:r>
            <a:r>
              <a:rPr lang="en-US" baseline="-25000" dirty="0" smtClean="0">
                <a:latin typeface="Arial" pitchFamily="34" charset="0"/>
              </a:rPr>
              <a:t>1</a:t>
            </a:r>
            <a:r>
              <a:rPr lang="en-US" dirty="0" smtClean="0">
                <a:latin typeface="Arial" pitchFamily="34" charset="0"/>
              </a:rPr>
              <a:t> to </a:t>
            </a:r>
            <a:r>
              <a:rPr lang="en-US" dirty="0" err="1" smtClean="0">
                <a:latin typeface="Arial" pitchFamily="34" charset="0"/>
              </a:rPr>
              <a:t>glucose</a:t>
            </a:r>
            <a:r>
              <a:rPr lang="en-US" baseline="-25000" dirty="0" err="1" smtClean="0">
                <a:latin typeface="Arial" pitchFamily="34" charset="0"/>
              </a:rPr>
              <a:t>in</a:t>
            </a:r>
            <a:r>
              <a:rPr lang="en-US" dirty="0" smtClean="0">
                <a:latin typeface="Arial" pitchFamily="34" charset="0"/>
              </a:rPr>
              <a:t> </a:t>
            </a:r>
            <a:r>
              <a:rPr lang="en-US" dirty="0" smtClean="0">
                <a:latin typeface="Lucida Grande" charset="0"/>
              </a:rPr>
              <a:t>•</a:t>
            </a:r>
            <a:r>
              <a:rPr lang="en-US" dirty="0" smtClean="0">
                <a:latin typeface="Arial" pitchFamily="34" charset="0"/>
              </a:rPr>
              <a:t> T</a:t>
            </a:r>
            <a:r>
              <a:rPr lang="en-US" baseline="-25000" dirty="0" smtClean="0">
                <a:latin typeface="Arial" pitchFamily="34" charset="0"/>
              </a:rPr>
              <a:t>2</a:t>
            </a:r>
            <a:r>
              <a:rPr lang="en-US" dirty="0" smtClean="0">
                <a:latin typeface="Arial" pitchFamily="34" charset="0"/>
              </a:rPr>
              <a:t>, effecting the </a:t>
            </a:r>
            <a:r>
              <a:rPr lang="en-US" dirty="0" err="1" smtClean="0">
                <a:latin typeface="Arial" pitchFamily="34" charset="0"/>
              </a:rPr>
              <a:t>transmembrane</a:t>
            </a:r>
            <a:r>
              <a:rPr lang="en-US" dirty="0" smtClean="0">
                <a:latin typeface="Arial" pitchFamily="34" charset="0"/>
              </a:rPr>
              <a:t> passage of the glucose. </a:t>
            </a:r>
            <a:r>
              <a:rPr lang="en-US" b="1" dirty="0" smtClean="0">
                <a:latin typeface="Arial" pitchFamily="34" charset="0"/>
              </a:rPr>
              <a:t>3</a:t>
            </a:r>
            <a:r>
              <a:rPr lang="en-US" dirty="0" smtClean="0">
                <a:latin typeface="Arial" pitchFamily="34" charset="0"/>
              </a:rPr>
              <a:t> Glucose is released from T</a:t>
            </a:r>
            <a:r>
              <a:rPr lang="en-US" baseline="-25000" dirty="0" smtClean="0">
                <a:latin typeface="Arial" pitchFamily="34" charset="0"/>
              </a:rPr>
              <a:t>2</a:t>
            </a:r>
            <a:r>
              <a:rPr lang="en-US" dirty="0" smtClean="0">
                <a:latin typeface="Arial" pitchFamily="34" charset="0"/>
              </a:rPr>
              <a:t> into the cytoplasm, and </a:t>
            </a:r>
            <a:r>
              <a:rPr lang="en-US" b="1" dirty="0" smtClean="0">
                <a:latin typeface="Arial" pitchFamily="34" charset="0"/>
              </a:rPr>
              <a:t>4</a:t>
            </a:r>
            <a:r>
              <a:rPr lang="en-US" dirty="0" smtClean="0">
                <a:latin typeface="Arial" pitchFamily="34" charset="0"/>
              </a:rPr>
              <a:t> the transporter returns to the T</a:t>
            </a:r>
            <a:r>
              <a:rPr lang="en-US" baseline="-25000" dirty="0" smtClean="0">
                <a:latin typeface="Arial" pitchFamily="34" charset="0"/>
              </a:rPr>
              <a:t>1</a:t>
            </a:r>
            <a:r>
              <a:rPr lang="en-US" dirty="0" smtClean="0">
                <a:latin typeface="Arial" pitchFamily="34" charset="0"/>
              </a:rPr>
              <a:t> conformation, ready to transport another glucose molecule.</a:t>
            </a:r>
          </a:p>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29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[glucose] = 5 </a:t>
            </a:r>
            <a:r>
              <a:rPr lang="en-US" dirty="0" err="1" smtClean="0"/>
              <a:t>mM</a:t>
            </a:r>
            <a:r>
              <a:rPr lang="en-US" dirty="0" smtClean="0"/>
              <a:t>,</a:t>
            </a:r>
            <a:r>
              <a:rPr lang="en-US" baseline="0" dirty="0" smtClean="0"/>
              <a:t> 3 x </a:t>
            </a:r>
            <a:r>
              <a:rPr lang="en-US" baseline="0" dirty="0" err="1" smtClean="0"/>
              <a:t>K</a:t>
            </a:r>
            <a:r>
              <a:rPr lang="en-US" baseline="-25000" dirty="0" err="1" smtClean="0"/>
              <a:t>t</a:t>
            </a:r>
            <a:r>
              <a:rPr lang="en-US" baseline="0" dirty="0" smtClean="0"/>
              <a:t> and so protein is nearly saturated with substrate. GLUT1 shows hallmark characteristics of passive transport carrier: high rates of diffusion down a concentration gradient, </a:t>
            </a:r>
            <a:r>
              <a:rPr lang="en-US" baseline="0" dirty="0" err="1" smtClean="0"/>
              <a:t>saturability</a:t>
            </a:r>
            <a:r>
              <a:rPr lang="en-US" baseline="0" dirty="0" smtClean="0"/>
              <a:t>, and specificity.</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a:t>
            </a:r>
            <a:r>
              <a:rPr lang="en-US" baseline="0" dirty="0" smtClean="0"/>
              <a:t> glucose transporters are encoded in the human genome.</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a:t>
            </a:r>
            <a:r>
              <a:rPr lang="en-US" baseline="0" dirty="0" smtClean="0"/>
              <a:t> glucose transporters are encoded in the </a:t>
            </a:r>
            <a:r>
              <a:rPr lang="en-US" baseline="0" smtClean="0"/>
              <a:t>human genome.</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33</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34</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39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identification of the enzyme responsible for the metabolism and regulation of GLP-1 provided a new opportunity for regulating GLP-1 levels that didn’t require injection of GLP-1.  After the DPP4 inhibitor was developed in 2000 and showed higher insulin levels and better glucose tolerance after a meal drug companies began to race to develop DPP4 inhibitors.  Merck’s drug </a:t>
            </a:r>
            <a:r>
              <a:rPr lang="en-US" dirty="0" err="1" smtClean="0"/>
              <a:t>sitagliptin</a:t>
            </a:r>
            <a:r>
              <a:rPr lang="en-US" dirty="0" smtClean="0"/>
              <a:t> went on sale last year and has been used as an anti-diabetic therapy;</a:t>
            </a:r>
            <a:r>
              <a:rPr lang="en-US" baseline="0" dirty="0" smtClean="0"/>
              <a:t> </a:t>
            </a:r>
            <a:r>
              <a:rPr lang="en-US" dirty="0" smtClean="0"/>
              <a:t>an indirect method to elevate insulin levels.  What I hope this example has demonstrated is the value of this information when understanding the physiological metabolism and regulation of peptides and more importantly in the development of new drugs. So how to identify these substrates like GLP-1?  Typically, this is accomplished using in vitro assays with recombinant enzymes…</a:t>
            </a:r>
          </a:p>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40</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5</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41</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42</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Tricacylglycerols</a:t>
            </a:r>
            <a:r>
              <a:rPr lang="en-US" baseline="0" dirty="0" smtClean="0"/>
              <a:t> are not technically polymers of fatty acids.</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6</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a:t>
            </a:r>
            <a:r>
              <a:rPr lang="en-US" baseline="0" dirty="0" smtClean="0"/>
              <a:t> polymers are degraded by hydrolysis. Digestion takes place </a:t>
            </a:r>
            <a:r>
              <a:rPr lang="en-US" baseline="0" dirty="0" err="1" smtClean="0"/>
              <a:t>extracellularly</a:t>
            </a:r>
            <a:r>
              <a:rPr lang="en-US" baseline="0" dirty="0" smtClean="0"/>
              <a:t> in the mouth, stomach, and small intestine and is catalyzed by hydrolytic enzymes</a:t>
            </a:r>
            <a:r>
              <a:rPr lang="en-US" baseline="0" dirty="0" smtClean="0"/>
              <a:t>. The monomers get</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7</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8</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proteins are quickly chewed up by proteases.</a:t>
            </a:r>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9</a:t>
            </a:fld>
            <a:endParaRPr lang="en-US"/>
          </a:p>
        </p:txBody>
      </p:sp>
    </p:spTree>
    <p:extLst>
      <p:ext uri="{BB962C8B-B14F-4D97-AF65-F5344CB8AC3E}">
        <p14:creationId xmlns:p14="http://schemas.microsoft.com/office/powerpoint/2010/main" val="378061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5CC0D-0057-45AE-A8B4-560B5657F8CA}" type="slidenum">
              <a:rPr lang="en-US" smtClean="0"/>
              <a:t>10</a:t>
            </a:fld>
            <a:endParaRPr lang="en-US"/>
          </a:p>
        </p:txBody>
      </p:sp>
    </p:spTree>
    <p:extLst>
      <p:ext uri="{BB962C8B-B14F-4D97-AF65-F5344CB8AC3E}">
        <p14:creationId xmlns:p14="http://schemas.microsoft.com/office/powerpoint/2010/main" val="378061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10291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4402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33046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ECB61-9FC2-46FA-B9F6-22A5D26FFAC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69906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ECB61-9FC2-46FA-B9F6-22A5D26FFACA}" type="datetimeFigureOut">
              <a:rPr lang="en-US" smtClean="0"/>
              <a:t>4/11/2013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549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5ECB61-9FC2-46FA-B9F6-22A5D26FFAC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378012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5ECB61-9FC2-46FA-B9F6-22A5D26FFACA}" type="datetimeFigureOut">
              <a:rPr lang="en-US" smtClean="0"/>
              <a:t>4/11/2013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1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5ECB61-9FC2-46FA-B9F6-22A5D26FFACA}" type="datetimeFigureOut">
              <a:rPr lang="en-US" smtClean="0"/>
              <a:t>4/11/2013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168467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ECB61-9FC2-46FA-B9F6-22A5D26FFACA}" type="datetimeFigureOut">
              <a:rPr lang="en-US" smtClean="0"/>
              <a:t>4/11/2013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0415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9090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ECB61-9FC2-46FA-B9F6-22A5D26FFACA}" type="datetimeFigureOut">
              <a:rPr lang="en-US" smtClean="0"/>
              <a:t>4/11/2013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C383-47C0-4674-A570-4B07622D4945}" type="slidenum">
              <a:rPr lang="en-US" smtClean="0"/>
              <a:t>‹#›</a:t>
            </a:fld>
            <a:endParaRPr lang="en-US"/>
          </a:p>
        </p:txBody>
      </p:sp>
    </p:spTree>
    <p:extLst>
      <p:ext uri="{BB962C8B-B14F-4D97-AF65-F5344CB8AC3E}">
        <p14:creationId xmlns:p14="http://schemas.microsoft.com/office/powerpoint/2010/main" val="23398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CB61-9FC2-46FA-B9F6-22A5D26FFACA}" type="datetimeFigureOut">
              <a:rPr lang="en-US" smtClean="0"/>
              <a:t>4/11/2013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C383-47C0-4674-A570-4B07622D4945}" type="slidenum">
              <a:rPr lang="en-US" smtClean="0"/>
              <a:t>‹#›</a:t>
            </a:fld>
            <a:endParaRPr lang="en-US"/>
          </a:p>
        </p:txBody>
      </p:sp>
    </p:spTree>
    <p:extLst>
      <p:ext uri="{BB962C8B-B14F-4D97-AF65-F5344CB8AC3E}">
        <p14:creationId xmlns:p14="http://schemas.microsoft.com/office/powerpoint/2010/main" val="411557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152400" y="1295400"/>
            <a:ext cx="88392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Introduction to Metabolism</a:t>
            </a:r>
          </a:p>
          <a:p>
            <a:pPr algn="ctr">
              <a:tabLst>
                <a:tab pos="2060575" algn="l"/>
              </a:tabLst>
            </a:pPr>
            <a:r>
              <a:rPr lang="en-US" sz="3400" b="1" dirty="0" smtClean="0">
                <a:latin typeface="Book Antiqua" pitchFamily="18" charset="0"/>
              </a:rPr>
              <a:t>With an Emphasis on Glucose</a:t>
            </a:r>
            <a:r>
              <a:rPr lang="en-US" sz="3400" dirty="0" smtClean="0">
                <a:latin typeface="Book Antiqua" pitchFamily="18" charset="0"/>
              </a:rPr>
              <a:t> </a:t>
            </a:r>
            <a:endParaRPr lang="en-US" sz="3400" dirty="0">
              <a:latin typeface="Book Antiqua" pitchFamily="18" charset="0"/>
            </a:endParaRPr>
          </a:p>
        </p:txBody>
      </p:sp>
      <p:sp>
        <p:nvSpPr>
          <p:cNvPr id="2053" name="Line 6"/>
          <p:cNvSpPr>
            <a:spLocks noChangeShapeType="1"/>
          </p:cNvSpPr>
          <p:nvPr/>
        </p:nvSpPr>
        <p:spPr bwMode="auto">
          <a:xfrm>
            <a:off x="609600" y="533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3679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1</a:t>
            </a:fld>
            <a:endParaRPr lang="en-US" dirty="0">
              <a:solidFill>
                <a:schemeClr val="tx1"/>
              </a:solidFill>
              <a:latin typeface="Book Antiqua" pitchFamily="18" charset="0"/>
            </a:endParaRPr>
          </a:p>
        </p:txBody>
      </p:sp>
      <p:sp>
        <p:nvSpPr>
          <p:cNvPr id="6" name="Rectangle 3"/>
          <p:cNvSpPr>
            <a:spLocks noGrp="1" noChangeArrowheads="1"/>
          </p:cNvSpPr>
          <p:nvPr/>
        </p:nvSpPr>
        <p:spPr bwMode="auto">
          <a:xfrm>
            <a:off x="457200" y="4495800"/>
            <a:ext cx="8153400" cy="7620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2900" dirty="0" smtClean="0">
                <a:latin typeface="Book Antiqua" pitchFamily="18" charset="0"/>
              </a:rPr>
              <a:t>Pratt and </a:t>
            </a:r>
            <a:r>
              <a:rPr lang="en-US" sz="2900" dirty="0" err="1" smtClean="0">
                <a:latin typeface="Book Antiqua" pitchFamily="18" charset="0"/>
              </a:rPr>
              <a:t>Cornelly</a:t>
            </a:r>
            <a:r>
              <a:rPr lang="en-US" sz="2900" dirty="0" smtClean="0">
                <a:latin typeface="Book Antiqua" pitchFamily="18" charset="0"/>
              </a:rPr>
              <a:t> Chapter 12 </a:t>
            </a:r>
          </a:p>
          <a:p>
            <a:pPr algn="ctr">
              <a:tabLst>
                <a:tab pos="2060575" algn="l"/>
              </a:tabLst>
            </a:pPr>
            <a:r>
              <a:rPr lang="en-US" sz="2900" dirty="0" smtClean="0">
                <a:latin typeface="Book Antiqua" pitchFamily="18" charset="0"/>
              </a:rPr>
              <a:t>Nelson and Cox Chapter 11 (Page 393-397)</a:t>
            </a:r>
          </a:p>
          <a:p>
            <a:pPr algn="ctr">
              <a:tabLst>
                <a:tab pos="2060575" algn="l"/>
              </a:tabLst>
            </a:pPr>
            <a:endParaRPr lang="en-US" sz="2900" dirty="0">
              <a:latin typeface="Book Antiqua" pitchFamily="18" charset="0"/>
            </a:endParaRPr>
          </a:p>
          <a:p>
            <a:pPr algn="ctr">
              <a:tabLst>
                <a:tab pos="2060575" algn="l"/>
              </a:tabLst>
            </a:pPr>
            <a:r>
              <a:rPr lang="en-US" sz="2900" dirty="0">
                <a:latin typeface="Book Antiqua" pitchFamily="18" charset="0"/>
              </a:rPr>
              <a:t> </a:t>
            </a:r>
          </a:p>
        </p:txBody>
      </p:sp>
    </p:spTree>
    <p:extLst>
      <p:ext uri="{BB962C8B-B14F-4D97-AF65-F5344CB8AC3E}">
        <p14:creationId xmlns:p14="http://schemas.microsoft.com/office/powerpoint/2010/main" val="238935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ratt2e_figun_12_p3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962400"/>
            <a:ext cx="4693920" cy="28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7</a:t>
            </a:r>
            <a:r>
              <a:rPr lang="en-US" sz="2800" dirty="0" smtClean="0">
                <a:latin typeface="Book Antiqua" pitchFamily="18" charset="0"/>
              </a:rPr>
              <a:t>. Mobilization of Stored Polymers to Extract </a:t>
            </a:r>
            <a:br>
              <a:rPr lang="en-US" sz="2800" dirty="0" smtClean="0">
                <a:latin typeface="Book Antiqua" pitchFamily="18" charset="0"/>
              </a:rPr>
            </a:br>
            <a:r>
              <a:rPr lang="en-US" sz="2800" dirty="0" smtClean="0">
                <a:latin typeface="Book Antiqua" pitchFamily="18" charset="0"/>
              </a:rPr>
              <a:t>    Monomers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04800" y="990600"/>
            <a:ext cx="8610600" cy="3939540"/>
          </a:xfrm>
          <a:prstGeom prst="rect">
            <a:avLst/>
          </a:prstGeom>
          <a:noFill/>
        </p:spPr>
        <p:txBody>
          <a:bodyPr wrap="square" rtlCol="0">
            <a:spAutoFit/>
          </a:bodyPr>
          <a:lstStyle/>
          <a:p>
            <a:r>
              <a:rPr lang="en-US" sz="2400" dirty="0" smtClean="0">
                <a:latin typeface="Book Antiqua" pitchFamily="18" charset="0"/>
              </a:rPr>
              <a:t>AA, </a:t>
            </a:r>
            <a:r>
              <a:rPr lang="en-US" sz="2400" dirty="0" err="1" smtClean="0">
                <a:latin typeface="Book Antiqua" pitchFamily="18" charset="0"/>
              </a:rPr>
              <a:t>monosaccharides</a:t>
            </a:r>
            <a:r>
              <a:rPr lang="en-US" sz="2400" dirty="0" smtClean="0">
                <a:latin typeface="Book Antiqua" pitchFamily="18" charset="0"/>
              </a:rPr>
              <a:t>, and fatty acids are known as </a:t>
            </a:r>
            <a:r>
              <a:rPr lang="en-US" sz="2400" b="1" dirty="0" smtClean="0">
                <a:latin typeface="Book Antiqua" pitchFamily="18" charset="0"/>
              </a:rPr>
              <a:t>metabolic fuels</a:t>
            </a:r>
            <a:r>
              <a:rPr lang="en-US" sz="2400" dirty="0" smtClean="0">
                <a:latin typeface="Book Antiqua" pitchFamily="18" charset="0"/>
              </a:rPr>
              <a:t>. When these fuel supplies are exhausted, the body </a:t>
            </a:r>
            <a:r>
              <a:rPr lang="en-US" sz="2400" b="1" dirty="0" smtClean="0">
                <a:latin typeface="Book Antiqua" pitchFamily="18" charset="0"/>
              </a:rPr>
              <a:t>mobilizes</a:t>
            </a:r>
            <a:r>
              <a:rPr lang="en-US" sz="2400" dirty="0" smtClean="0">
                <a:latin typeface="Book Antiqua" pitchFamily="18" charset="0"/>
              </a:rPr>
              <a:t> its stored resources by </a:t>
            </a:r>
            <a:r>
              <a:rPr lang="en-US" sz="2400" dirty="0" err="1" smtClean="0">
                <a:latin typeface="Book Antiqua" pitchFamily="18" charset="0"/>
              </a:rPr>
              <a:t>convertings</a:t>
            </a:r>
            <a:r>
              <a:rPr lang="en-US" sz="2400" dirty="0" smtClean="0">
                <a:latin typeface="Book Antiqua" pitchFamily="18" charset="0"/>
              </a:rPr>
              <a:t> its biopolymers into their monomeric units.</a:t>
            </a:r>
          </a:p>
          <a:p>
            <a:endParaRPr lang="en-US" sz="1000" b="1" dirty="0">
              <a:latin typeface="Book Antiqua" pitchFamily="18" charset="0"/>
            </a:endParaRPr>
          </a:p>
          <a:p>
            <a:pPr marL="457200" indent="-457200">
              <a:buAutoNum type="alphaUcPeriod"/>
            </a:pPr>
            <a:r>
              <a:rPr lang="en-US" sz="2400" dirty="0" smtClean="0">
                <a:latin typeface="Book Antiqua" pitchFamily="18" charset="0"/>
              </a:rPr>
              <a:t>Most of the body’s tissues uses </a:t>
            </a:r>
            <a:r>
              <a:rPr lang="en-US" sz="2400" b="1" dirty="0" smtClean="0">
                <a:latin typeface="Book Antiqua" pitchFamily="18" charset="0"/>
              </a:rPr>
              <a:t>glucose</a:t>
            </a:r>
            <a:r>
              <a:rPr lang="en-US" sz="2400" dirty="0" smtClean="0">
                <a:latin typeface="Book Antiqua" pitchFamily="18" charset="0"/>
              </a:rPr>
              <a:t> as </a:t>
            </a:r>
            <a:r>
              <a:rPr lang="en-US" sz="2400" b="1" dirty="0" smtClean="0">
                <a:latin typeface="Book Antiqua" pitchFamily="18" charset="0"/>
              </a:rPr>
              <a:t>primary </a:t>
            </a:r>
            <a:br>
              <a:rPr lang="en-US" sz="2400" b="1" dirty="0" smtClean="0">
                <a:latin typeface="Book Antiqua" pitchFamily="18" charset="0"/>
              </a:rPr>
            </a:br>
            <a:r>
              <a:rPr lang="en-US" sz="2400" b="1" dirty="0" smtClean="0">
                <a:latin typeface="Book Antiqua" pitchFamily="18" charset="0"/>
              </a:rPr>
              <a:t>metabolic fuel</a:t>
            </a:r>
            <a:r>
              <a:rPr lang="en-US" sz="2400" dirty="0" smtClean="0">
                <a:latin typeface="Book Antiqua" pitchFamily="18" charset="0"/>
              </a:rPr>
              <a:t>.</a:t>
            </a:r>
          </a:p>
          <a:p>
            <a:pPr marL="914400" lvl="1" indent="-457200">
              <a:buFont typeface="Wingdings" pitchFamily="2" charset="2"/>
              <a:buChar char="§"/>
            </a:pPr>
            <a:r>
              <a:rPr lang="en-US" sz="2400" dirty="0" smtClean="0">
                <a:latin typeface="Book Antiqua" pitchFamily="18" charset="0"/>
              </a:rPr>
              <a:t>Liver mobilized to break down glycogen via </a:t>
            </a:r>
            <a:r>
              <a:rPr lang="en-US" sz="2400" b="1" dirty="0" err="1" smtClean="0">
                <a:latin typeface="Book Antiqua" pitchFamily="18" charset="0"/>
              </a:rPr>
              <a:t>phosphorolysis</a:t>
            </a:r>
            <a:r>
              <a:rPr lang="en-US" sz="2400" dirty="0" smtClean="0">
                <a:latin typeface="Book Antiqua" pitchFamily="18" charset="0"/>
              </a:rPr>
              <a:t>.</a:t>
            </a:r>
          </a:p>
          <a:p>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387167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7</a:t>
            </a:r>
            <a:r>
              <a:rPr lang="en-US" sz="2800" dirty="0" smtClean="0">
                <a:latin typeface="Book Antiqua" pitchFamily="18" charset="0"/>
              </a:rPr>
              <a:t>. Mobilization of Stored Polymers to Extract </a:t>
            </a:r>
            <a:br>
              <a:rPr lang="en-US" sz="2800" dirty="0" smtClean="0">
                <a:latin typeface="Book Antiqua" pitchFamily="18" charset="0"/>
              </a:rPr>
            </a:br>
            <a:r>
              <a:rPr lang="en-US" sz="2800" dirty="0" smtClean="0">
                <a:latin typeface="Book Antiqua" pitchFamily="18" charset="0"/>
              </a:rPr>
              <a:t>    Monomers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04800" y="990600"/>
            <a:ext cx="8610600" cy="5786199"/>
          </a:xfrm>
          <a:prstGeom prst="rect">
            <a:avLst/>
          </a:prstGeom>
          <a:noFill/>
        </p:spPr>
        <p:txBody>
          <a:bodyPr wrap="square" rtlCol="0">
            <a:spAutoFit/>
          </a:bodyPr>
          <a:lstStyle/>
          <a:p>
            <a:endParaRPr lang="en-US" sz="1000" b="1" dirty="0">
              <a:latin typeface="Book Antiqua" pitchFamily="18" charset="0"/>
            </a:endParaRPr>
          </a:p>
          <a:p>
            <a:pPr marL="457200" indent="-457200">
              <a:buAutoNum type="alphaUcPeriod" startAt="2"/>
            </a:pPr>
            <a:r>
              <a:rPr lang="en-US" sz="2400" dirty="0" smtClean="0">
                <a:latin typeface="Book Antiqua" pitchFamily="18" charset="0"/>
              </a:rPr>
              <a:t>When glycogen stores are depleted, amino acids are </a:t>
            </a:r>
            <a:br>
              <a:rPr lang="en-US" sz="2400" dirty="0" smtClean="0">
                <a:latin typeface="Book Antiqua" pitchFamily="18" charset="0"/>
              </a:rPr>
            </a:br>
            <a:r>
              <a:rPr lang="en-US" sz="2400" dirty="0" smtClean="0">
                <a:latin typeface="Book Antiqua" pitchFamily="18" charset="0"/>
              </a:rPr>
              <a:t>mobilized to generate energy</a:t>
            </a:r>
            <a:r>
              <a:rPr lang="en-US" sz="2400" dirty="0" smtClean="0">
                <a:latin typeface="Book Antiqua" pitchFamily="18" charset="0"/>
              </a:rPr>
              <a:t>.</a:t>
            </a:r>
          </a:p>
          <a:p>
            <a:pPr marL="457200" indent="-457200">
              <a:buAutoNum type="alphaUcPeriod" startAt="2"/>
            </a:pP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Regardless of needs for amino acids, cellular proteins are continuously degraded via two major mechanisms.</a:t>
            </a:r>
          </a:p>
          <a:p>
            <a:pPr lvl="2"/>
            <a:endParaRPr lang="en-US" sz="2400" dirty="0">
              <a:latin typeface="Book Antiqua" pitchFamily="18" charset="0"/>
            </a:endParaRPr>
          </a:p>
          <a:p>
            <a:pPr marL="1428750" lvl="2" indent="-514350">
              <a:buAutoNum type="romanUcPeriod"/>
            </a:pPr>
            <a:r>
              <a:rPr lang="en-US" sz="2400" b="1" dirty="0" smtClean="0">
                <a:latin typeface="Book Antiqua" pitchFamily="18" charset="0"/>
              </a:rPr>
              <a:t>Lysosome</a:t>
            </a:r>
            <a:r>
              <a:rPr lang="en-US" sz="2400" dirty="0" smtClean="0">
                <a:latin typeface="Book Antiqua" pitchFamily="18" charset="0"/>
              </a:rPr>
              <a:t>: An organelle containing proteases and </a:t>
            </a:r>
            <a:br>
              <a:rPr lang="en-US" sz="2400" dirty="0" smtClean="0">
                <a:latin typeface="Book Antiqua" pitchFamily="18" charset="0"/>
              </a:rPr>
            </a:br>
            <a:r>
              <a:rPr lang="en-US" sz="2400" dirty="0" smtClean="0">
                <a:latin typeface="Book Antiqua" pitchFamily="18" charset="0"/>
              </a:rPr>
              <a:t>other hydrolytic enzymes.</a:t>
            </a:r>
          </a:p>
          <a:p>
            <a:pPr marL="1428750" lvl="2" indent="-514350">
              <a:buAutoNum type="romanUcPeriod"/>
            </a:pPr>
            <a:endParaRPr lang="en-US" sz="2400" dirty="0" smtClean="0">
              <a:latin typeface="Book Antiqua" pitchFamily="18" charset="0"/>
            </a:endParaRPr>
          </a:p>
          <a:p>
            <a:pPr marL="1428750" lvl="2" indent="-514350">
              <a:buAutoNum type="romanUcPeriod"/>
            </a:pPr>
            <a:r>
              <a:rPr lang="en-US" sz="2400" b="1" dirty="0" smtClean="0">
                <a:latin typeface="Book Antiqua" pitchFamily="18" charset="0"/>
              </a:rPr>
              <a:t>Proteasome</a:t>
            </a:r>
            <a:r>
              <a:rPr lang="en-US" sz="2400" dirty="0" smtClean="0">
                <a:latin typeface="Book Antiqua" pitchFamily="18" charset="0"/>
              </a:rPr>
              <a:t>:</a:t>
            </a:r>
            <a:r>
              <a:rPr lang="en-US" sz="2400" b="1" dirty="0" smtClean="0">
                <a:latin typeface="Book Antiqua" pitchFamily="18" charset="0"/>
              </a:rPr>
              <a:t> </a:t>
            </a:r>
            <a:r>
              <a:rPr lang="en-US" sz="2400" dirty="0" smtClean="0">
                <a:latin typeface="Book Antiqua" pitchFamily="18" charset="0"/>
              </a:rPr>
              <a:t>A barrel-shaped </a:t>
            </a:r>
            <a:r>
              <a:rPr lang="en-US" sz="2400" dirty="0" err="1" smtClean="0">
                <a:latin typeface="Book Antiqua" pitchFamily="18" charset="0"/>
              </a:rPr>
              <a:t>multiprotein</a:t>
            </a:r>
            <a:r>
              <a:rPr lang="en-US" sz="2400" dirty="0" smtClean="0">
                <a:latin typeface="Book Antiqua" pitchFamily="18" charset="0"/>
              </a:rPr>
              <a:t> complex.</a:t>
            </a:r>
          </a:p>
          <a:p>
            <a:pPr lvl="3"/>
            <a:r>
              <a:rPr lang="en-US" sz="2400" b="1" dirty="0" smtClean="0">
                <a:latin typeface="Book Antiqua" pitchFamily="18" charset="0"/>
              </a:rPr>
              <a:t>- </a:t>
            </a:r>
            <a:r>
              <a:rPr lang="en-US" sz="2400" dirty="0" smtClean="0">
                <a:latin typeface="Book Antiqua" pitchFamily="18" charset="0"/>
              </a:rPr>
              <a:t>A protein has to be covalently tagged </a:t>
            </a:r>
            <a:r>
              <a:rPr lang="en-US" sz="2400" dirty="0">
                <a:latin typeface="Book Antiqua" pitchFamily="18" charset="0"/>
              </a:rPr>
              <a:t>at a Lys </a:t>
            </a:r>
            <a:r>
              <a:rPr lang="en-US" sz="2400" dirty="0" smtClean="0">
                <a:latin typeface="Book Antiqua" pitchFamily="18" charset="0"/>
              </a:rPr>
              <a:t/>
            </a:r>
            <a:br>
              <a:rPr lang="en-US" sz="2400" dirty="0" smtClean="0">
                <a:latin typeface="Book Antiqua" pitchFamily="18" charset="0"/>
              </a:rPr>
            </a:br>
            <a:r>
              <a:rPr lang="en-US" sz="2400" dirty="0" smtClean="0">
                <a:latin typeface="Book Antiqua" pitchFamily="18" charset="0"/>
              </a:rPr>
              <a:t>  residue with a small protein called ubiquitin (C-</a:t>
            </a:r>
            <a:br>
              <a:rPr lang="en-US" sz="2400" dirty="0" smtClean="0">
                <a:latin typeface="Book Antiqua" pitchFamily="18" charset="0"/>
              </a:rPr>
            </a:br>
            <a:r>
              <a:rPr lang="en-US" sz="2400" dirty="0" smtClean="0">
                <a:latin typeface="Book Antiqua" pitchFamily="18" charset="0"/>
              </a:rPr>
              <a:t>  terminus) in order to  be hydrolyzed by the </a:t>
            </a:r>
            <a:br>
              <a:rPr lang="en-US" sz="2400" dirty="0" smtClean="0">
                <a:latin typeface="Book Antiqua" pitchFamily="18" charset="0"/>
              </a:rPr>
            </a:br>
            <a:r>
              <a:rPr lang="en-US" sz="2400" dirty="0" smtClean="0">
                <a:latin typeface="Book Antiqua" pitchFamily="18" charset="0"/>
              </a:rPr>
              <a:t>  proteasome.</a:t>
            </a:r>
            <a:endParaRPr lang="en-US" sz="2400" dirty="0">
              <a:latin typeface="Book Antiqua" pitchFamily="18" charset="0"/>
            </a:endParaRPr>
          </a:p>
        </p:txBody>
      </p:sp>
    </p:spTree>
    <p:extLst>
      <p:ext uri="{BB962C8B-B14F-4D97-AF65-F5344CB8AC3E}">
        <p14:creationId xmlns:p14="http://schemas.microsoft.com/office/powerpoint/2010/main" val="2251714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7</a:t>
            </a:r>
            <a:r>
              <a:rPr lang="en-US" sz="2800" dirty="0" smtClean="0">
                <a:latin typeface="Book Antiqua" pitchFamily="18" charset="0"/>
              </a:rPr>
              <a:t>. Mobilization of Stored Polymers to Extract </a:t>
            </a:r>
            <a:br>
              <a:rPr lang="en-US" sz="2800" dirty="0" smtClean="0">
                <a:latin typeface="Book Antiqua" pitchFamily="18" charset="0"/>
              </a:rPr>
            </a:br>
            <a:r>
              <a:rPr lang="en-US" sz="2800" dirty="0" smtClean="0">
                <a:latin typeface="Book Antiqua" pitchFamily="18" charset="0"/>
              </a:rPr>
              <a:t>    Monomers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04800" y="990600"/>
            <a:ext cx="8610600" cy="830997"/>
          </a:xfrm>
          <a:prstGeom prst="rect">
            <a:avLst/>
          </a:prstGeom>
          <a:noFill/>
        </p:spPr>
        <p:txBody>
          <a:bodyPr wrap="square" rtlCol="0">
            <a:spAutoFit/>
          </a:bodyPr>
          <a:lstStyle/>
          <a:p>
            <a:pPr marL="457200" lvl="3"/>
            <a:r>
              <a:rPr lang="en-US" sz="2400" b="1" dirty="0" smtClean="0">
                <a:latin typeface="Book Antiqua" pitchFamily="18" charset="0"/>
              </a:rPr>
              <a:t>- </a:t>
            </a:r>
            <a:r>
              <a:rPr lang="en-US" sz="2400" dirty="0" smtClean="0">
                <a:latin typeface="Book Antiqua" pitchFamily="18" charset="0"/>
              </a:rPr>
              <a:t>A </a:t>
            </a:r>
            <a:r>
              <a:rPr lang="en-US" sz="2400" dirty="0" smtClean="0">
                <a:latin typeface="Book Antiqua" pitchFamily="18" charset="0"/>
              </a:rPr>
              <a:t>chain of at least 4 </a:t>
            </a:r>
            <a:r>
              <a:rPr lang="en-US" sz="2400" dirty="0" err="1" smtClean="0">
                <a:latin typeface="Book Antiqua" pitchFamily="18" charset="0"/>
              </a:rPr>
              <a:t>ubiquitins</a:t>
            </a:r>
            <a:r>
              <a:rPr lang="en-US" sz="2400" dirty="0" smtClean="0">
                <a:latin typeface="Book Antiqua" pitchFamily="18" charset="0"/>
              </a:rPr>
              <a:t> is required to mark </a:t>
            </a:r>
            <a:br>
              <a:rPr lang="en-US" sz="2400" dirty="0" smtClean="0">
                <a:latin typeface="Book Antiqua" pitchFamily="18" charset="0"/>
              </a:rPr>
            </a:br>
            <a:r>
              <a:rPr lang="en-US" sz="2400" dirty="0" smtClean="0">
                <a:latin typeface="Book Antiqua" pitchFamily="18" charset="0"/>
              </a:rPr>
              <a:t>  a protein for destruction by the proteasome.</a:t>
            </a:r>
            <a:endParaRPr lang="en-US" sz="2400" dirty="0">
              <a:latin typeface="Book Antiqua" pitchFamily="18" charset="0"/>
            </a:endParaRPr>
          </a:p>
        </p:txBody>
      </p:sp>
      <p:pic>
        <p:nvPicPr>
          <p:cNvPr id="7" name="Picture 2" descr="pratt2e_fig_12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50" y="1752600"/>
            <a:ext cx="3521050" cy="504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14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7</a:t>
            </a:r>
            <a:r>
              <a:rPr lang="en-US" sz="2800" dirty="0" smtClean="0">
                <a:latin typeface="Book Antiqua" pitchFamily="18" charset="0"/>
              </a:rPr>
              <a:t>. Mobilization of Stored Polymers to Extract </a:t>
            </a:r>
            <a:br>
              <a:rPr lang="en-US" sz="2800" dirty="0" smtClean="0">
                <a:latin typeface="Book Antiqua" pitchFamily="18" charset="0"/>
              </a:rPr>
            </a:br>
            <a:r>
              <a:rPr lang="en-US" sz="2800" dirty="0" smtClean="0">
                <a:latin typeface="Book Antiqua" pitchFamily="18" charset="0"/>
              </a:rPr>
              <a:t>    Monomers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04800" y="990600"/>
            <a:ext cx="8610600" cy="3877985"/>
          </a:xfrm>
          <a:prstGeom prst="rect">
            <a:avLst/>
          </a:prstGeom>
          <a:noFill/>
        </p:spPr>
        <p:txBody>
          <a:bodyPr wrap="square" rtlCol="0">
            <a:spAutoFit/>
          </a:bodyPr>
          <a:lstStyle/>
          <a:p>
            <a:r>
              <a:rPr lang="en-US" sz="2400" dirty="0" smtClean="0">
                <a:latin typeface="Book Antiqua" pitchFamily="18" charset="0"/>
              </a:rPr>
              <a:t>C. Only when the supply of glucose and amino acid runs low </a:t>
            </a:r>
            <a:br>
              <a:rPr lang="en-US" sz="2400" dirty="0" smtClean="0">
                <a:latin typeface="Book Antiqua" pitchFamily="18" charset="0"/>
              </a:rPr>
            </a:br>
            <a:r>
              <a:rPr lang="en-US" sz="2400" dirty="0" smtClean="0">
                <a:latin typeface="Book Antiqua" pitchFamily="18" charset="0"/>
              </a:rPr>
              <a:t>    does adipose tissue mobilize its fat stores.</a:t>
            </a:r>
          </a:p>
          <a:p>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A lipase yields fatty acids, which are released into the bloodstream.</a:t>
            </a:r>
          </a:p>
          <a:p>
            <a:pPr marL="800100" lvl="1" indent="-342900">
              <a:buFont typeface="Wingdings" pitchFamily="2" charset="2"/>
              <a:buChar char="§"/>
            </a:pPr>
            <a:endParaRPr lang="en-US" sz="10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The released fatty acids bind to circulating proteins (i.e. albumin) due to their poor aqueous solubility.</a:t>
            </a:r>
          </a:p>
          <a:p>
            <a:pPr marL="800100" lvl="1" indent="-342900">
              <a:buFont typeface="Wingdings" pitchFamily="2" charset="2"/>
              <a:buChar char="§"/>
            </a:pPr>
            <a:endParaRPr lang="en-US" sz="1000" dirty="0">
              <a:latin typeface="Book Antiqua" pitchFamily="18" charset="0"/>
            </a:endParaRPr>
          </a:p>
          <a:p>
            <a:pPr marL="800100" lvl="1" indent="-342900">
              <a:buFont typeface="Wingdings" pitchFamily="2" charset="2"/>
              <a:buChar char="§"/>
            </a:pPr>
            <a:r>
              <a:rPr lang="en-US" sz="2400" dirty="0" smtClean="0">
                <a:latin typeface="Book Antiqua" pitchFamily="18" charset="0"/>
              </a:rPr>
              <a:t>Even if a diet include almost no fat, it is </a:t>
            </a:r>
            <a:r>
              <a:rPr lang="en-US" sz="2400" b="1" dirty="0" smtClean="0">
                <a:latin typeface="Book Antiqua" pitchFamily="18" charset="0"/>
              </a:rPr>
              <a:t>very hard </a:t>
            </a:r>
            <a:r>
              <a:rPr lang="en-US" sz="2400" dirty="0" smtClean="0">
                <a:latin typeface="Book Antiqua" pitchFamily="18" charset="0"/>
              </a:rPr>
              <a:t>to </a:t>
            </a:r>
            <a:r>
              <a:rPr lang="en-US" sz="2400" b="1" dirty="0" smtClean="0">
                <a:latin typeface="Book Antiqua" pitchFamily="18" charset="0"/>
              </a:rPr>
              <a:t>mobilize stored fat</a:t>
            </a:r>
            <a:r>
              <a:rPr lang="en-US" sz="2400" dirty="0" smtClean="0">
                <a:latin typeface="Book Antiqua" pitchFamily="18" charset="0"/>
              </a:rPr>
              <a:t>.</a:t>
            </a:r>
            <a:endParaRPr lang="en-US" sz="2400" dirty="0">
              <a:latin typeface="Book Antiqua" pitchFamily="18" charset="0"/>
            </a:endParaRPr>
          </a:p>
          <a:p>
            <a:endParaRPr lang="en-US" sz="2400" dirty="0">
              <a:latin typeface="Book Antiqua" pitchFamily="18" charset="0"/>
            </a:endParaRPr>
          </a:p>
        </p:txBody>
      </p:sp>
      <p:pic>
        <p:nvPicPr>
          <p:cNvPr id="10242" name="Picture 2" descr="http://media.tumblr.com/tumblr_m88mwdvJvi1qzb6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4485640"/>
            <a:ext cx="2413000" cy="221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7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8. Metabolic Pathways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04800" y="1167348"/>
            <a:ext cx="8610600" cy="4524315"/>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The </a:t>
            </a:r>
            <a:r>
              <a:rPr lang="en-US" sz="2400" dirty="0" err="1" smtClean="0">
                <a:latin typeface="Book Antiqua" pitchFamily="18" charset="0"/>
              </a:rPr>
              <a:t>interconversion</a:t>
            </a:r>
            <a:r>
              <a:rPr lang="en-US" sz="2400" dirty="0" smtClean="0">
                <a:latin typeface="Book Antiqua" pitchFamily="18" charset="0"/>
              </a:rPr>
              <a:t> of a biopolymer and its monomeric units is usually a one or few enzyme-catalyzed step process.</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However, many steps are required to break down the monomeric compounds or synthesize them from smaller precursors.</a:t>
            </a:r>
          </a:p>
          <a:p>
            <a:pPr marL="342900" indent="-342900">
              <a:buFont typeface="Wingdings" pitchFamily="2" charset="2"/>
              <a:buChar char="§"/>
            </a:pPr>
            <a:endParaRPr lang="en-US" sz="2400" dirty="0" smtClean="0">
              <a:latin typeface="Book Antiqua" pitchFamily="18" charset="0"/>
            </a:endParaRPr>
          </a:p>
          <a:p>
            <a:pPr lvl="1"/>
            <a:r>
              <a:rPr lang="en-US" sz="2400" dirty="0" smtClean="0">
                <a:latin typeface="Book Antiqua" pitchFamily="18" charset="0"/>
              </a:rPr>
              <a:t>- Intermediates in these steps are called </a:t>
            </a:r>
            <a:r>
              <a:rPr lang="en-US" sz="2400" b="1" dirty="0" smtClean="0">
                <a:latin typeface="Book Antiqua" pitchFamily="18" charset="0"/>
              </a:rPr>
              <a:t>metabolites</a:t>
            </a:r>
            <a:r>
              <a:rPr lang="en-US" sz="2400" dirty="0" smtClean="0">
                <a:latin typeface="Book Antiqua" pitchFamily="18" charset="0"/>
              </a:rPr>
              <a:t>.</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These series of reactions are known as </a:t>
            </a:r>
            <a:r>
              <a:rPr lang="en-US" sz="2400" b="1" dirty="0" smtClean="0">
                <a:latin typeface="Book Antiqua" pitchFamily="18" charset="0"/>
              </a:rPr>
              <a:t>metabolic pathways.</a:t>
            </a:r>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103389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ratt2e_fig_12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568" y="990600"/>
            <a:ext cx="4066032" cy="579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9</a:t>
            </a:r>
            <a:r>
              <a:rPr lang="en-US" sz="2800" dirty="0" smtClean="0">
                <a:latin typeface="Book Antiqua" pitchFamily="18" charset="0"/>
              </a:rPr>
              <a:t>. Metabolism Overview</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72345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9</a:t>
            </a:r>
            <a:r>
              <a:rPr lang="en-US" sz="2800" dirty="0" smtClean="0">
                <a:latin typeface="Book Antiqua" pitchFamily="18" charset="0"/>
              </a:rPr>
              <a:t>. Metabolism Overview</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4893647"/>
          </a:xfrm>
          <a:prstGeom prst="rect">
            <a:avLst/>
          </a:prstGeom>
          <a:noFill/>
        </p:spPr>
        <p:txBody>
          <a:bodyPr wrap="square" rtlCol="0">
            <a:spAutoFit/>
          </a:bodyPr>
          <a:lstStyle/>
          <a:p>
            <a:pPr marL="457200" indent="-457200">
              <a:buAutoNum type="arabicPeriod"/>
            </a:pPr>
            <a:r>
              <a:rPr lang="en-US" sz="2400" dirty="0" smtClean="0">
                <a:latin typeface="Book Antiqua" pitchFamily="18" charset="0"/>
              </a:rPr>
              <a:t>Metabolic pathways are all connected.</a:t>
            </a:r>
          </a:p>
          <a:p>
            <a:pPr marL="457200" indent="-457200">
              <a:buAutoNum type="arabicPeriod"/>
            </a:pPr>
            <a:endParaRPr lang="en-US" sz="2400" dirty="0">
              <a:latin typeface="Book Antiqua" pitchFamily="18" charset="0"/>
            </a:endParaRPr>
          </a:p>
          <a:p>
            <a:pPr marL="457200" indent="-457200">
              <a:buAutoNum type="arabicPeriod"/>
            </a:pPr>
            <a:r>
              <a:rPr lang="en-US" sz="2400" dirty="0" smtClean="0">
                <a:latin typeface="Book Antiqua" pitchFamily="18" charset="0"/>
              </a:rPr>
              <a:t>Pathway activity is regulated.</a:t>
            </a:r>
          </a:p>
          <a:p>
            <a:pPr marL="457200" indent="-457200">
              <a:buAutoNum type="arabicPeriod"/>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The </a:t>
            </a:r>
            <a:r>
              <a:rPr lang="en-US" sz="2400" b="1" dirty="0" smtClean="0">
                <a:latin typeface="Book Antiqua" pitchFamily="18" charset="0"/>
              </a:rPr>
              <a:t>flux</a:t>
            </a:r>
            <a:r>
              <a:rPr lang="en-US" sz="2400" dirty="0" smtClean="0">
                <a:latin typeface="Book Antiqua" pitchFamily="18" charset="0"/>
              </a:rPr>
              <a:t>, or flow of intermediates, through a metabolic pathway is regulated in various ways according to substrate availability and the cell’s need for the pathway’s product.</a:t>
            </a:r>
          </a:p>
          <a:p>
            <a:pPr marL="914400" lvl="1" indent="-457200">
              <a:buFont typeface="Wingdings" pitchFamily="2" charset="2"/>
              <a:buChar char="§"/>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Flux is regulated by extracellular signals to avoid wasteful processes.</a:t>
            </a:r>
          </a:p>
          <a:p>
            <a:pPr marL="914400" lvl="1" indent="-457200">
              <a:buFont typeface="Wingdings" pitchFamily="2" charset="2"/>
              <a:buChar char="§"/>
            </a:pPr>
            <a:endParaRPr lang="en-US" sz="2400" dirty="0" smtClean="0">
              <a:latin typeface="Book Antiqua" pitchFamily="18" charset="0"/>
            </a:endParaRPr>
          </a:p>
          <a:p>
            <a:pPr marL="457200" indent="-457200">
              <a:buAutoNum type="arabicPeriod"/>
            </a:pPr>
            <a:r>
              <a:rPr lang="en-US" sz="2400" dirty="0" smtClean="0">
                <a:latin typeface="Book Antiqua" pitchFamily="18" charset="0"/>
              </a:rPr>
              <a:t>Not every cell carries out every pathway.</a:t>
            </a:r>
            <a:endParaRPr lang="en-US" sz="2400" dirty="0">
              <a:latin typeface="Book Antiqua" pitchFamily="18" charset="0"/>
            </a:endParaRPr>
          </a:p>
        </p:txBody>
      </p:sp>
    </p:spTree>
    <p:extLst>
      <p:ext uri="{BB962C8B-B14F-4D97-AF65-F5344CB8AC3E}">
        <p14:creationId xmlns:p14="http://schemas.microsoft.com/office/powerpoint/2010/main" val="2467743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9</a:t>
            </a:r>
            <a:r>
              <a:rPr lang="en-US" sz="2800" dirty="0" smtClean="0">
                <a:latin typeface="Book Antiqua" pitchFamily="18" charset="0"/>
              </a:rPr>
              <a:t>. Metabolism Overview</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4524315"/>
          </a:xfrm>
          <a:prstGeom prst="rect">
            <a:avLst/>
          </a:prstGeom>
          <a:noFill/>
        </p:spPr>
        <p:txBody>
          <a:bodyPr wrap="square" rtlCol="0">
            <a:spAutoFit/>
          </a:bodyPr>
          <a:lstStyle/>
          <a:p>
            <a:pPr marL="457200" indent="-457200">
              <a:buAutoNum type="arabicPeriod" startAt="4"/>
            </a:pPr>
            <a:r>
              <a:rPr lang="en-US" sz="2400" dirty="0" smtClean="0">
                <a:latin typeface="Book Antiqua" pitchFamily="18" charset="0"/>
              </a:rPr>
              <a:t>Each cell has a unique metabolic repertoire.</a:t>
            </a:r>
          </a:p>
          <a:p>
            <a:pPr marL="457200" indent="-457200">
              <a:buAutoNum type="arabicPeriod" startAt="4"/>
            </a:pPr>
            <a:endParaRPr lang="en-US" sz="24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There are many biosynthetic reactions that are not fuel yielding, which are cell specific.  </a:t>
            </a:r>
            <a:endParaRPr lang="en-US" sz="2400" dirty="0">
              <a:latin typeface="Book Antiqua" pitchFamily="18" charset="0"/>
            </a:endParaRPr>
          </a:p>
          <a:p>
            <a:pPr marL="457200" indent="-457200">
              <a:buAutoNum type="arabicPeriod" startAt="4"/>
            </a:pPr>
            <a:endParaRPr lang="en-US" sz="2400" dirty="0" smtClean="0">
              <a:latin typeface="Book Antiqua" pitchFamily="18" charset="0"/>
            </a:endParaRPr>
          </a:p>
          <a:p>
            <a:pPr marL="457200" indent="-457200">
              <a:buAutoNum type="arabicPeriod" startAt="4"/>
            </a:pPr>
            <a:r>
              <a:rPr lang="en-US" sz="2400" dirty="0" smtClean="0">
                <a:latin typeface="Book Antiqua" pitchFamily="18" charset="0"/>
              </a:rPr>
              <a:t>Organisms may be metabolically interdependent.</a:t>
            </a:r>
          </a:p>
          <a:p>
            <a:pPr marL="457200" indent="-457200">
              <a:buAutoNum type="arabicPeriod" startAt="4"/>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Organisms may depend on one another for survival based on each other’s specific set of metabolites</a:t>
            </a:r>
            <a:r>
              <a:rPr lang="en-US" sz="2400" dirty="0" smtClean="0">
                <a:latin typeface="Book Antiqua" pitchFamily="18" charset="0"/>
              </a:rPr>
              <a:t>.</a:t>
            </a:r>
          </a:p>
          <a:p>
            <a:pPr marL="800100" lvl="1" indent="-342900">
              <a:buFont typeface="Wingdings" pitchFamily="2" charset="2"/>
              <a:buChar char="§"/>
            </a:pPr>
            <a:endParaRPr lang="en-US" sz="2400" dirty="0">
              <a:latin typeface="Book Antiqua" pitchFamily="18" charset="0"/>
            </a:endParaRPr>
          </a:p>
          <a:p>
            <a:pPr marL="800100" lvl="1" indent="-342900">
              <a:buFont typeface="Wingdings" pitchFamily="2" charset="2"/>
              <a:buChar char="§"/>
            </a:pPr>
            <a:r>
              <a:rPr lang="en-US" sz="2400" dirty="0" smtClean="0">
                <a:latin typeface="Book Antiqua" pitchFamily="18" charset="0"/>
              </a:rPr>
              <a:t>Humans survive on vitamins that we are unable to synthesize.</a:t>
            </a:r>
            <a:endParaRPr lang="en-US" sz="2400" dirty="0">
              <a:latin typeface="Book Antiqua" pitchFamily="18" charset="0"/>
            </a:endParaRPr>
          </a:p>
        </p:txBody>
      </p:sp>
    </p:spTree>
    <p:extLst>
      <p:ext uri="{BB962C8B-B14F-4D97-AF65-F5344CB8AC3E}">
        <p14:creationId xmlns:p14="http://schemas.microsoft.com/office/powerpoint/2010/main" val="2795203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10. Important Metabolites in these Metabolic </a:t>
            </a:r>
            <a:br>
              <a:rPr lang="en-US" sz="2800" dirty="0" smtClean="0">
                <a:latin typeface="Book Antiqua" pitchFamily="18" charset="0"/>
              </a:rPr>
            </a:br>
            <a:r>
              <a:rPr lang="en-US" sz="2800" dirty="0" smtClean="0">
                <a:latin typeface="Book Antiqua" pitchFamily="18" charset="0"/>
              </a:rPr>
              <a:t>    </a:t>
            </a:r>
            <a:r>
              <a:rPr lang="en-US" sz="2800" dirty="0" smtClean="0">
                <a:latin typeface="Book Antiqua" pitchFamily="18" charset="0"/>
              </a:rPr>
              <a:t>  Pathways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7" name="Picture 2" descr="pratt2e_fig_12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08862"/>
            <a:ext cx="2084832" cy="567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6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10. Important Metabolites in these Metabolic </a:t>
            </a:r>
            <a:br>
              <a:rPr lang="en-US" sz="2800" dirty="0" smtClean="0">
                <a:latin typeface="Book Antiqua" pitchFamily="18" charset="0"/>
              </a:rPr>
            </a:br>
            <a:r>
              <a:rPr lang="en-US" sz="2800" dirty="0" smtClean="0">
                <a:latin typeface="Book Antiqua" pitchFamily="18" charset="0"/>
              </a:rPr>
              <a:t>    Pathways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19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8" name="Picture 2" descr="pratt2e_fig_1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14" y="1066800"/>
            <a:ext cx="7428586" cy="567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40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nvSpPr>
        <p:spPr bwMode="auto">
          <a:xfrm>
            <a:off x="457200" y="4343400"/>
            <a:ext cx="8153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p>
            <a:pPr algn="ctr"/>
            <a:r>
              <a:rPr lang="en-US" sz="3200" b="1">
                <a:latin typeface="Arial" pitchFamily="34" charset="0"/>
              </a:rPr>
              <a:t>Chapter 12</a:t>
            </a:r>
          </a:p>
          <a:p>
            <a:pPr algn="ctr"/>
            <a:r>
              <a:rPr lang="en-US" sz="2800">
                <a:latin typeface="Arial" pitchFamily="34" charset="0"/>
              </a:rPr>
              <a:t>Overview of Metabolism and Free Energy</a:t>
            </a:r>
          </a:p>
        </p:txBody>
      </p:sp>
      <p:sp>
        <p:nvSpPr>
          <p:cNvPr id="3" name="Text Box 4"/>
          <p:cNvSpPr txBox="1">
            <a:spLocks noChangeArrowheads="1"/>
          </p:cNvSpPr>
          <p:nvPr/>
        </p:nvSpPr>
        <p:spPr bwMode="auto">
          <a:xfrm>
            <a:off x="3886200" y="6248400"/>
            <a:ext cx="502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2700000" algn="ctr" rotWithShape="0">
                    <a:schemeClr val="bg2">
                      <a:alpha val="79999"/>
                    </a:schemeClr>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US" sz="1200" b="1">
                <a:solidFill>
                  <a:schemeClr val="tx2"/>
                </a:solidFill>
                <a:latin typeface="Arial" pitchFamily="34" charset="0"/>
              </a:rPr>
              <a:t>Copyright © 2011 by John Wiley &amp; Sons, Inc.</a:t>
            </a:r>
          </a:p>
        </p:txBody>
      </p:sp>
      <p:sp>
        <p:nvSpPr>
          <p:cNvPr id="4" name="Line 6"/>
          <p:cNvSpPr>
            <a:spLocks noChangeShapeType="1"/>
          </p:cNvSpPr>
          <p:nvPr/>
        </p:nvSpPr>
        <p:spPr bwMode="auto">
          <a:xfrm>
            <a:off x="609600" y="381000"/>
            <a:ext cx="7880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7"/>
          <p:cNvSpPr>
            <a:spLocks noChangeShapeType="1"/>
          </p:cNvSpPr>
          <p:nvPr/>
        </p:nvSpPr>
        <p:spPr bwMode="auto">
          <a:xfrm>
            <a:off x="609600" y="3962400"/>
            <a:ext cx="7880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4"/>
          <p:cNvSpPr txBox="1">
            <a:spLocks noChangeArrowheads="1"/>
          </p:cNvSpPr>
          <p:nvPr/>
        </p:nvSpPr>
        <p:spPr bwMode="auto">
          <a:xfrm>
            <a:off x="3352800" y="2971800"/>
            <a:ext cx="5143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2700" dir="2700000" algn="ctr" rotWithShape="0">
                    <a:schemeClr val="tx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r>
              <a:rPr lang="en-US" sz="2200">
                <a:solidFill>
                  <a:schemeClr val="tx2"/>
                </a:solidFill>
                <a:latin typeface="Arial" pitchFamily="34" charset="0"/>
              </a:rPr>
              <a:t>Charlotte W. Pratt | Kathleen Cornely</a:t>
            </a:r>
          </a:p>
        </p:txBody>
      </p:sp>
      <p:sp>
        <p:nvSpPr>
          <p:cNvPr id="7" name="Rectangle 15"/>
          <p:cNvSpPr>
            <a:spLocks noGrp="1" noChangeArrowheads="1"/>
          </p:cNvSpPr>
          <p:nvPr/>
        </p:nvSpPr>
        <p:spPr bwMode="auto">
          <a:xfrm>
            <a:off x="3352800" y="533400"/>
            <a:ext cx="51435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nchor="ctr"/>
          <a:lstStyle/>
          <a:p>
            <a:pPr algn="ctr"/>
            <a:r>
              <a:rPr lang="en-US" sz="5000" b="1">
                <a:solidFill>
                  <a:srgbClr val="3185AB"/>
                </a:solidFill>
                <a:latin typeface="Arial" pitchFamily="34" charset="0"/>
              </a:rPr>
              <a:t>Essential</a:t>
            </a:r>
          </a:p>
          <a:p>
            <a:pPr algn="ctr"/>
            <a:r>
              <a:rPr lang="en-US" sz="5000" b="1">
                <a:solidFill>
                  <a:srgbClr val="3185AB"/>
                </a:solidFill>
                <a:latin typeface="Arial" pitchFamily="34" charset="0"/>
              </a:rPr>
              <a:t>Biochemistry</a:t>
            </a:r>
          </a:p>
          <a:p>
            <a:pPr algn="ctr"/>
            <a:r>
              <a:rPr lang="en-US" b="1">
                <a:solidFill>
                  <a:srgbClr val="3185AB"/>
                </a:solidFill>
                <a:latin typeface="Arial" pitchFamily="34" charset="0"/>
              </a:rPr>
              <a:t>Second Edition</a:t>
            </a:r>
            <a:endParaRPr lang="en-US">
              <a:solidFill>
                <a:srgbClr val="3185AB"/>
              </a:solidFill>
              <a:latin typeface="Arial" pitchFamily="34" charset="0"/>
            </a:endParaRPr>
          </a:p>
        </p:txBody>
      </p:sp>
      <p:pic>
        <p:nvPicPr>
          <p:cNvPr id="8" name="Picture 18" descr="047050477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519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11. Redox Reactions are Important to Metabolic </a:t>
            </a:r>
            <a:br>
              <a:rPr lang="en-US" sz="2800" dirty="0" smtClean="0">
                <a:latin typeface="Book Antiqua" pitchFamily="18" charset="0"/>
              </a:rPr>
            </a:br>
            <a:r>
              <a:rPr lang="en-US" sz="2800" dirty="0" smtClean="0">
                <a:latin typeface="Book Antiqua" pitchFamily="18" charset="0"/>
              </a:rPr>
              <a:t>      Pathways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7" name="TextBox 6"/>
          <p:cNvSpPr txBox="1"/>
          <p:nvPr/>
        </p:nvSpPr>
        <p:spPr>
          <a:xfrm>
            <a:off x="304800" y="990600"/>
            <a:ext cx="8610600" cy="1200329"/>
          </a:xfrm>
          <a:prstGeom prst="rect">
            <a:avLst/>
          </a:prstGeom>
          <a:noFill/>
        </p:spPr>
        <p:txBody>
          <a:bodyPr wrap="square" rtlCol="0">
            <a:spAutoFit/>
          </a:bodyPr>
          <a:lstStyle/>
          <a:p>
            <a:r>
              <a:rPr lang="en-US" sz="2400" dirty="0" smtClean="0">
                <a:latin typeface="Book Antiqua" pitchFamily="18" charset="0"/>
              </a:rPr>
              <a:t>The </a:t>
            </a:r>
            <a:r>
              <a:rPr lang="en-US" sz="2400" b="1" dirty="0" smtClean="0">
                <a:latin typeface="Book Antiqua" pitchFamily="18" charset="0"/>
              </a:rPr>
              <a:t>catabolism</a:t>
            </a:r>
            <a:r>
              <a:rPr lang="en-US" sz="2400" dirty="0" smtClean="0">
                <a:latin typeface="Book Antiqua" pitchFamily="18" charset="0"/>
              </a:rPr>
              <a:t> of amino acids, </a:t>
            </a:r>
            <a:r>
              <a:rPr lang="en-US" sz="2400" dirty="0" err="1" smtClean="0">
                <a:latin typeface="Book Antiqua" pitchFamily="18" charset="0"/>
              </a:rPr>
              <a:t>monosaccharides</a:t>
            </a:r>
            <a:r>
              <a:rPr lang="en-US" sz="2400" dirty="0" smtClean="0">
                <a:latin typeface="Book Antiqua" pitchFamily="18" charset="0"/>
              </a:rPr>
              <a:t>, and fatty acids is a process of </a:t>
            </a:r>
            <a:r>
              <a:rPr lang="en-US" sz="2400" b="1" dirty="0" smtClean="0">
                <a:latin typeface="Book Antiqua" pitchFamily="18" charset="0"/>
              </a:rPr>
              <a:t>oxidizing carbon atoms</a:t>
            </a:r>
            <a:r>
              <a:rPr lang="en-US" sz="2400" dirty="0" smtClean="0">
                <a:latin typeface="Book Antiqua" pitchFamily="18" charset="0"/>
              </a:rPr>
              <a:t>, and the </a:t>
            </a:r>
            <a:r>
              <a:rPr lang="en-US" sz="2400" b="1" dirty="0" smtClean="0">
                <a:latin typeface="Book Antiqua" pitchFamily="18" charset="0"/>
              </a:rPr>
              <a:t>synthesis</a:t>
            </a:r>
            <a:r>
              <a:rPr lang="en-US" sz="2400" dirty="0" smtClean="0">
                <a:latin typeface="Book Antiqua" pitchFamily="18" charset="0"/>
              </a:rPr>
              <a:t> of these compounds involves </a:t>
            </a:r>
            <a:r>
              <a:rPr lang="en-US" sz="2400" b="1" dirty="0" smtClean="0">
                <a:latin typeface="Book Antiqua" pitchFamily="18" charset="0"/>
              </a:rPr>
              <a:t>carbon reduction</a:t>
            </a:r>
            <a:r>
              <a:rPr lang="en-US" sz="2400" dirty="0" smtClean="0">
                <a:latin typeface="Book Antiqua" pitchFamily="18" charset="0"/>
              </a:rPr>
              <a:t>.</a:t>
            </a:r>
            <a:endParaRPr lang="en-US" sz="2400" dirty="0">
              <a:latin typeface="Book Antiqua" pitchFamily="18" charset="0"/>
            </a:endParaRPr>
          </a:p>
        </p:txBody>
      </p:sp>
      <p:grpSp>
        <p:nvGrpSpPr>
          <p:cNvPr id="13" name="Group 12"/>
          <p:cNvGrpSpPr/>
          <p:nvPr/>
        </p:nvGrpSpPr>
        <p:grpSpPr>
          <a:xfrm>
            <a:off x="2286000" y="2238737"/>
            <a:ext cx="4267200" cy="1571263"/>
            <a:chOff x="2286000" y="2514600"/>
            <a:chExt cx="4267200" cy="1571263"/>
          </a:xfrm>
        </p:grpSpPr>
        <p:grpSp>
          <p:nvGrpSpPr>
            <p:cNvPr id="10" name="Group 9"/>
            <p:cNvGrpSpPr/>
            <p:nvPr/>
          </p:nvGrpSpPr>
          <p:grpSpPr>
            <a:xfrm>
              <a:off x="2286000" y="2514600"/>
              <a:ext cx="4267200" cy="1571263"/>
              <a:chOff x="2286000" y="2514600"/>
              <a:chExt cx="4267200" cy="1571263"/>
            </a:xfrm>
          </p:grpSpPr>
          <p:pic>
            <p:nvPicPr>
              <p:cNvPr id="9" name="Picture 2" descr="pratt2e_figun_12_p304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35"/>
              <a:stretch/>
            </p:blipFill>
            <p:spPr bwMode="auto">
              <a:xfrm>
                <a:off x="2286000" y="2514600"/>
                <a:ext cx="4267200" cy="157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62400" y="3048000"/>
                <a:ext cx="990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a:off x="4038600" y="3352800"/>
              <a:ext cx="8382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4" name="Picture 2" descr="pratt2e_figun_12_p305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005"/>
          <a:stretch/>
        </p:blipFill>
        <p:spPr bwMode="auto">
          <a:xfrm>
            <a:off x="3337560" y="4343400"/>
            <a:ext cx="5120640" cy="243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4800" y="3886200"/>
            <a:ext cx="8610600" cy="830997"/>
          </a:xfrm>
          <a:prstGeom prst="rect">
            <a:avLst/>
          </a:prstGeom>
          <a:noFill/>
        </p:spPr>
        <p:txBody>
          <a:bodyPr wrap="square" rtlCol="0">
            <a:spAutoFit/>
          </a:bodyPr>
          <a:lstStyle/>
          <a:p>
            <a:r>
              <a:rPr lang="en-US" sz="2400" dirty="0" smtClean="0">
                <a:latin typeface="Book Antiqua" pitchFamily="18" charset="0"/>
              </a:rPr>
              <a:t>There are electron donor and acceptor molecules facilitating redox of </a:t>
            </a:r>
            <a:r>
              <a:rPr lang="en-US" sz="2400" dirty="0" smtClean="0">
                <a:latin typeface="Book Antiqua" pitchFamily="18" charset="0"/>
              </a:rPr>
              <a:t>metabolites.</a:t>
            </a:r>
            <a:endParaRPr lang="en-US" sz="2400" dirty="0">
              <a:latin typeface="Book Antiqua" pitchFamily="18" charset="0"/>
            </a:endParaRPr>
          </a:p>
        </p:txBody>
      </p:sp>
    </p:spTree>
    <p:extLst>
      <p:ext uri="{BB962C8B-B14F-4D97-AF65-F5344CB8AC3E}">
        <p14:creationId xmlns:p14="http://schemas.microsoft.com/office/powerpoint/2010/main" val="59376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12. Free Energy Changes in Metabolic Reactions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5139869"/>
          </a:xfrm>
          <a:prstGeom prst="rect">
            <a:avLst/>
          </a:prstGeom>
          <a:noFill/>
        </p:spPr>
        <p:txBody>
          <a:bodyPr wrap="square" rtlCol="0">
            <a:spAutoFit/>
          </a:bodyPr>
          <a:lstStyle/>
          <a:p>
            <a:r>
              <a:rPr lang="en-US" sz="2400" dirty="0" smtClean="0">
                <a:latin typeface="Book Antiqua" pitchFamily="18" charset="0"/>
              </a:rPr>
              <a:t>All reactions occur </a:t>
            </a:r>
            <a:r>
              <a:rPr lang="en-US" sz="2400" i="1" dirty="0" smtClean="0">
                <a:latin typeface="Book Antiqua" pitchFamily="18" charset="0"/>
              </a:rPr>
              <a:t>in vivo</a:t>
            </a:r>
            <a:r>
              <a:rPr lang="en-US" sz="2400" dirty="0" smtClean="0">
                <a:latin typeface="Book Antiqua" pitchFamily="18" charset="0"/>
              </a:rPr>
              <a:t> with a net decrease in free energy.</a:t>
            </a:r>
          </a:p>
          <a:p>
            <a:pPr algn="ctr"/>
            <a:r>
              <a:rPr lang="en-US" sz="2400" dirty="0" smtClean="0">
                <a:latin typeface="Book Antiqua" pitchFamily="18" charset="0"/>
              </a:rPr>
              <a:t>ΔG &lt; 0</a:t>
            </a:r>
          </a:p>
          <a:p>
            <a:pPr algn="ctr"/>
            <a:endParaRPr lang="en-US" sz="2400" dirty="0">
              <a:latin typeface="Book Antiqua" pitchFamily="18" charset="0"/>
            </a:endParaRPr>
          </a:p>
          <a:p>
            <a:pPr algn="ctr"/>
            <a:r>
              <a:rPr lang="el-GR" sz="2400" dirty="0">
                <a:latin typeface="Book Antiqua" pitchFamily="18" charset="0"/>
              </a:rPr>
              <a:t>Δ</a:t>
            </a:r>
            <a:r>
              <a:rPr lang="en-US" sz="2400" dirty="0">
                <a:latin typeface="Book Antiqua" pitchFamily="18" charset="0"/>
              </a:rPr>
              <a:t>G</a:t>
            </a:r>
            <a:r>
              <a:rPr lang="en-US" sz="2400" baseline="-25000" dirty="0">
                <a:latin typeface="Book Antiqua" pitchFamily="18" charset="0"/>
              </a:rPr>
              <a:t> </a:t>
            </a:r>
            <a:r>
              <a:rPr lang="en-US" sz="2400" dirty="0">
                <a:latin typeface="Book Antiqua" pitchFamily="18" charset="0"/>
              </a:rPr>
              <a:t> = </a:t>
            </a:r>
            <a:r>
              <a:rPr lang="el-GR" sz="2400" dirty="0">
                <a:latin typeface="Book Antiqua" pitchFamily="18" charset="0"/>
              </a:rPr>
              <a:t>Δ</a:t>
            </a:r>
            <a:r>
              <a:rPr lang="en-US" sz="2400" dirty="0">
                <a:latin typeface="Book Antiqua" pitchFamily="18" charset="0"/>
              </a:rPr>
              <a:t>G’° + RT </a:t>
            </a:r>
            <a:r>
              <a:rPr lang="en-US" sz="2400" dirty="0" err="1">
                <a:latin typeface="Book Antiqua" pitchFamily="18" charset="0"/>
              </a:rPr>
              <a:t>ln</a:t>
            </a:r>
            <a:r>
              <a:rPr lang="en-US" sz="2400" dirty="0">
                <a:latin typeface="Book Antiqua" pitchFamily="18" charset="0"/>
              </a:rPr>
              <a:t> [P]/[S</a:t>
            </a:r>
            <a:r>
              <a:rPr lang="en-US" sz="2400" dirty="0" smtClean="0">
                <a:latin typeface="Book Antiqua" pitchFamily="18" charset="0"/>
              </a:rPr>
              <a:t>]</a:t>
            </a:r>
          </a:p>
          <a:p>
            <a:pPr algn="ctr"/>
            <a:endParaRPr lang="en-US" sz="2400" dirty="0">
              <a:latin typeface="Book Antiqua" pitchFamily="18" charset="0"/>
            </a:endParaRPr>
          </a:p>
          <a:p>
            <a:pPr algn="ctr"/>
            <a:endParaRPr lang="en-US" sz="2400" dirty="0" smtClean="0">
              <a:latin typeface="Book Antiqua" pitchFamily="18" charset="0"/>
            </a:endParaRPr>
          </a:p>
          <a:p>
            <a:r>
              <a:rPr lang="en-US" sz="2400" dirty="0" smtClean="0">
                <a:latin typeface="Book Antiqua" pitchFamily="18" charset="0"/>
              </a:rPr>
              <a:t>At equilibrium </a:t>
            </a:r>
            <a:r>
              <a:rPr lang="en-US" sz="2400" dirty="0">
                <a:latin typeface="Book Antiqua" pitchFamily="18" charset="0"/>
              </a:rPr>
              <a:t>ΔG </a:t>
            </a:r>
            <a:r>
              <a:rPr lang="en-US" sz="2400" dirty="0" smtClean="0">
                <a:latin typeface="Book Antiqua" pitchFamily="18" charset="0"/>
              </a:rPr>
              <a:t>= 0,</a:t>
            </a:r>
          </a:p>
          <a:p>
            <a:endParaRPr lang="en-US" sz="2400" dirty="0">
              <a:latin typeface="Book Antiqua" pitchFamily="18" charset="0"/>
            </a:endParaRPr>
          </a:p>
          <a:p>
            <a:pPr algn="ctr"/>
            <a:r>
              <a:rPr lang="el-GR" sz="2400" dirty="0">
                <a:latin typeface="Book Antiqua" pitchFamily="18" charset="0"/>
              </a:rPr>
              <a:t>Δ</a:t>
            </a:r>
            <a:r>
              <a:rPr lang="en-US" sz="2400" dirty="0">
                <a:latin typeface="Book Antiqua" pitchFamily="18" charset="0"/>
              </a:rPr>
              <a:t>G’° </a:t>
            </a:r>
            <a:r>
              <a:rPr lang="en-US" sz="2400" dirty="0" smtClean="0">
                <a:latin typeface="Book Antiqua" pitchFamily="18" charset="0"/>
              </a:rPr>
              <a:t>= </a:t>
            </a:r>
            <a:r>
              <a:rPr lang="en-US" sz="2400" dirty="0">
                <a:latin typeface="Book Antiqua" pitchFamily="18" charset="0"/>
              </a:rPr>
              <a:t>-</a:t>
            </a:r>
            <a:r>
              <a:rPr lang="en-US" sz="2400" dirty="0" smtClean="0">
                <a:latin typeface="Book Antiqua" pitchFamily="18" charset="0"/>
              </a:rPr>
              <a:t>RT </a:t>
            </a:r>
            <a:r>
              <a:rPr lang="en-US" sz="2400" dirty="0" err="1">
                <a:latin typeface="Book Antiqua" pitchFamily="18" charset="0"/>
              </a:rPr>
              <a:t>ln</a:t>
            </a:r>
            <a:r>
              <a:rPr lang="en-US" sz="2400" dirty="0">
                <a:latin typeface="Book Antiqua" pitchFamily="18" charset="0"/>
              </a:rPr>
              <a:t> </a:t>
            </a:r>
            <a:r>
              <a:rPr lang="en-US" sz="2400" dirty="0" err="1" smtClean="0">
                <a:latin typeface="Book Antiqua" pitchFamily="18" charset="0"/>
              </a:rPr>
              <a:t>K</a:t>
            </a:r>
            <a:r>
              <a:rPr lang="en-US" sz="2400" baseline="-25000" dirty="0" err="1" smtClean="0">
                <a:latin typeface="Book Antiqua" pitchFamily="18" charset="0"/>
              </a:rPr>
              <a:t>eq</a:t>
            </a:r>
            <a:endParaRPr lang="en-US" sz="2400" baseline="-25000" dirty="0" smtClean="0">
              <a:latin typeface="Book Antiqua" pitchFamily="18" charset="0"/>
            </a:endParaRPr>
          </a:p>
          <a:p>
            <a:pPr algn="ctr"/>
            <a:endParaRPr lang="en-US" sz="2400" baseline="-25000" dirty="0">
              <a:latin typeface="Book Antiqua" pitchFamily="18" charset="0"/>
            </a:endParaRPr>
          </a:p>
          <a:p>
            <a:r>
              <a:rPr lang="en-US" sz="2400" dirty="0" smtClean="0">
                <a:latin typeface="Book Antiqua" pitchFamily="18" charset="0"/>
              </a:rPr>
              <a:t>Measurements of standard free energy are valid under biochemical standard states: 298 K, 1 </a:t>
            </a:r>
            <a:r>
              <a:rPr lang="en-US" sz="2400" dirty="0" err="1" smtClean="0">
                <a:latin typeface="Book Antiqua" pitchFamily="18" charset="0"/>
              </a:rPr>
              <a:t>atm</a:t>
            </a:r>
            <a:r>
              <a:rPr lang="en-US" sz="2400" dirty="0" smtClean="0">
                <a:latin typeface="Book Antiqua" pitchFamily="18" charset="0"/>
              </a:rPr>
              <a:t>, pH 7.0</a:t>
            </a:r>
          </a:p>
          <a:p>
            <a:pPr algn="ctr"/>
            <a:endParaRPr lang="en-US" sz="24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1875992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57400" y="3511807"/>
            <a:ext cx="3202329" cy="1444689"/>
            <a:chOff x="304800" y="3659746"/>
            <a:chExt cx="3202329" cy="1444689"/>
          </a:xfrm>
        </p:grpSpPr>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2477" b="50217"/>
            <a:stretch/>
          </p:blipFill>
          <p:spPr bwMode="auto">
            <a:xfrm>
              <a:off x="304800" y="3659746"/>
              <a:ext cx="3202329" cy="14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971800" y="4038600"/>
              <a:ext cx="535329" cy="303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12. Free Energy Changes in Metabolic Reactions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2308324"/>
          </a:xfrm>
          <a:prstGeom prst="rect">
            <a:avLst/>
          </a:prstGeom>
          <a:noFill/>
        </p:spPr>
        <p:txBody>
          <a:bodyPr wrap="square" rtlCol="0">
            <a:spAutoFit/>
          </a:bodyPr>
          <a:lstStyle/>
          <a:p>
            <a:r>
              <a:rPr lang="en-US" sz="2400" dirty="0" smtClean="0">
                <a:latin typeface="Book Antiqua" pitchFamily="18" charset="0"/>
              </a:rPr>
              <a:t>A biochemical reaction may appear to be thermodynamically unfavorable but it can proceed </a:t>
            </a:r>
            <a:r>
              <a:rPr lang="en-US" sz="2400" i="1" dirty="0" smtClean="0">
                <a:latin typeface="Book Antiqua" pitchFamily="18" charset="0"/>
              </a:rPr>
              <a:t>in vivo</a:t>
            </a:r>
            <a:r>
              <a:rPr lang="en-US" sz="2400" dirty="0" smtClean="0">
                <a:latin typeface="Book Antiqua" pitchFamily="18" charset="0"/>
              </a:rPr>
              <a:t> when it is coupled to a second reaction whose value </a:t>
            </a:r>
            <a:r>
              <a:rPr lang="en-US" sz="2400" dirty="0">
                <a:latin typeface="Book Antiqua" pitchFamily="18" charset="0"/>
              </a:rPr>
              <a:t>of </a:t>
            </a:r>
            <a:r>
              <a:rPr lang="en-US" sz="2400" dirty="0" smtClean="0">
                <a:latin typeface="Book Antiqua" pitchFamily="18" charset="0"/>
              </a:rPr>
              <a:t>ΔG is very large and negative such as cleavage of ATP.</a:t>
            </a:r>
          </a:p>
          <a:p>
            <a:pPr algn="ctr"/>
            <a:endParaRPr lang="en-US" sz="2400" dirty="0">
              <a:latin typeface="Book Antiqua" pitchFamily="18" charset="0"/>
            </a:endParaRPr>
          </a:p>
          <a:p>
            <a:endParaRPr lang="en-US" sz="2400" dirty="0">
              <a:latin typeface="Book Antiqua" pitchFamily="18" charset="0"/>
            </a:endParaRPr>
          </a:p>
        </p:txBody>
      </p:sp>
      <p:cxnSp>
        <p:nvCxnSpPr>
          <p:cNvPr id="9" name="Straight Arrow Connector 8"/>
          <p:cNvCxnSpPr/>
          <p:nvPr/>
        </p:nvCxnSpPr>
        <p:spPr>
          <a:xfrm flipV="1">
            <a:off x="3657600" y="3281061"/>
            <a:ext cx="1602129" cy="6935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2819400"/>
            <a:ext cx="3429000" cy="461661"/>
          </a:xfrm>
          <a:prstGeom prst="rect">
            <a:avLst/>
          </a:prstGeom>
          <a:noFill/>
        </p:spPr>
        <p:txBody>
          <a:bodyPr wrap="square" lIns="91435" tIns="45718" rIns="91435" bIns="45718" rtlCol="0">
            <a:spAutoFit/>
          </a:bodyPr>
          <a:lstStyle/>
          <a:p>
            <a:r>
              <a:rPr lang="el-GR" sz="2400" b="1" dirty="0">
                <a:latin typeface="Book Antiqua" pitchFamily="18" charset="0"/>
              </a:rPr>
              <a:t>Δ</a:t>
            </a:r>
            <a:r>
              <a:rPr lang="en-US" sz="2400" b="1" dirty="0">
                <a:latin typeface="Book Antiqua" pitchFamily="18" charset="0"/>
              </a:rPr>
              <a:t>G’° = </a:t>
            </a:r>
            <a:r>
              <a:rPr lang="en-US" sz="2400" b="1" dirty="0" smtClean="0">
                <a:latin typeface="Book Antiqua" pitchFamily="18" charset="0"/>
              </a:rPr>
              <a:t>-13.8 kJ/</a:t>
            </a:r>
            <a:r>
              <a:rPr lang="en-US" sz="2400" b="1" dirty="0" err="1" smtClean="0">
                <a:latin typeface="Book Antiqua" pitchFamily="18" charset="0"/>
              </a:rPr>
              <a:t>mol</a:t>
            </a:r>
            <a:endParaRPr lang="en-US" sz="2400" b="1" dirty="0">
              <a:latin typeface="Book Antiqua" pitchFamily="18" charset="0"/>
            </a:endParaRPr>
          </a:p>
        </p:txBody>
      </p:sp>
      <p:cxnSp>
        <p:nvCxnSpPr>
          <p:cNvPr id="11" name="Straight Arrow Connector 10"/>
          <p:cNvCxnSpPr/>
          <p:nvPr/>
        </p:nvCxnSpPr>
        <p:spPr>
          <a:xfrm flipV="1">
            <a:off x="2590800" y="3281061"/>
            <a:ext cx="0" cy="6840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24200" y="3281061"/>
            <a:ext cx="0" cy="6840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1200" y="2831068"/>
            <a:ext cx="3429000" cy="461661"/>
          </a:xfrm>
          <a:prstGeom prst="rect">
            <a:avLst/>
          </a:prstGeom>
          <a:noFill/>
        </p:spPr>
        <p:txBody>
          <a:bodyPr wrap="square" lIns="91435" tIns="45718" rIns="91435" bIns="45718" rtlCol="0">
            <a:spAutoFit/>
          </a:bodyPr>
          <a:lstStyle/>
          <a:p>
            <a:r>
              <a:rPr lang="el-GR" sz="2400" b="1" dirty="0">
                <a:latin typeface="Book Antiqua" pitchFamily="18" charset="0"/>
              </a:rPr>
              <a:t>Δ</a:t>
            </a:r>
            <a:r>
              <a:rPr lang="en-US" sz="2400" b="1" dirty="0">
                <a:latin typeface="Book Antiqua" pitchFamily="18" charset="0"/>
              </a:rPr>
              <a:t>G’° </a:t>
            </a:r>
            <a:r>
              <a:rPr lang="en-US" sz="2400" b="1" dirty="0" smtClean="0">
                <a:latin typeface="Book Antiqua" pitchFamily="18" charset="0"/>
              </a:rPr>
              <a:t>= -30.5 kJ/</a:t>
            </a:r>
            <a:r>
              <a:rPr lang="en-US" sz="2400" b="1" dirty="0" err="1" smtClean="0">
                <a:latin typeface="Book Antiqua" pitchFamily="18" charset="0"/>
              </a:rPr>
              <a:t>mol</a:t>
            </a:r>
            <a:endParaRPr lang="en-US" sz="2400" b="1" dirty="0">
              <a:latin typeface="Book Antiqua" pitchFamily="18" charset="0"/>
            </a:endParaRPr>
          </a:p>
        </p:txBody>
      </p:sp>
      <p:sp>
        <p:nvSpPr>
          <p:cNvPr id="15" name="TextBox 14"/>
          <p:cNvSpPr txBox="1"/>
          <p:nvPr/>
        </p:nvSpPr>
        <p:spPr>
          <a:xfrm>
            <a:off x="4724400" y="3890661"/>
            <a:ext cx="685800" cy="369332"/>
          </a:xfrm>
          <a:prstGeom prst="rect">
            <a:avLst/>
          </a:prstGeom>
          <a:noFill/>
        </p:spPr>
        <p:txBody>
          <a:bodyPr wrap="square" rtlCol="0">
            <a:spAutoFit/>
          </a:bodyPr>
          <a:lstStyle/>
          <a:p>
            <a:r>
              <a:rPr lang="en-US" b="1" dirty="0" smtClean="0">
                <a:latin typeface="Arial" pitchFamily="34" charset="0"/>
                <a:cs typeface="Arial" pitchFamily="34" charset="0"/>
              </a:rPr>
              <a:t>A</a:t>
            </a:r>
            <a:endParaRPr lang="en-US" b="1" dirty="0">
              <a:latin typeface="Arial" pitchFamily="34" charset="0"/>
              <a:cs typeface="Arial" pitchFamily="34" charset="0"/>
            </a:endParaRPr>
          </a:p>
        </p:txBody>
      </p:sp>
      <p:sp>
        <p:nvSpPr>
          <p:cNvPr id="17" name="TextBox 16"/>
          <p:cNvSpPr txBox="1"/>
          <p:nvPr/>
        </p:nvSpPr>
        <p:spPr>
          <a:xfrm>
            <a:off x="381001" y="5228272"/>
            <a:ext cx="8534400" cy="1354217"/>
          </a:xfrm>
          <a:prstGeom prst="rect">
            <a:avLst/>
          </a:prstGeom>
          <a:noFill/>
        </p:spPr>
        <p:txBody>
          <a:bodyPr wrap="square" rtlCol="0">
            <a:spAutoFit/>
          </a:bodyPr>
          <a:lstStyle/>
          <a:p>
            <a:r>
              <a:rPr lang="en-US" sz="2400" dirty="0" smtClean="0">
                <a:latin typeface="Book Antiqua" pitchFamily="18" charset="0"/>
                <a:cs typeface="Arial" pitchFamily="34" charset="0"/>
              </a:rPr>
              <a:t>Glucose  + P</a:t>
            </a:r>
            <a:r>
              <a:rPr lang="en-US" sz="2400" baseline="-25000" dirty="0" smtClean="0">
                <a:latin typeface="Book Antiqua" pitchFamily="18" charset="0"/>
                <a:cs typeface="Arial" pitchFamily="34" charset="0"/>
              </a:rPr>
              <a:t>i  </a:t>
            </a:r>
            <a:r>
              <a:rPr lang="en-US" sz="2400" dirty="0" smtClean="0">
                <a:latin typeface="Book Antiqua" pitchFamily="18" charset="0"/>
                <a:cs typeface="Arial" pitchFamily="34" charset="0"/>
              </a:rPr>
              <a:t>→ Glucose-6-phosphate + H</a:t>
            </a:r>
            <a:r>
              <a:rPr lang="en-US" sz="2400" baseline="-25000" dirty="0" smtClean="0">
                <a:latin typeface="Book Antiqua" pitchFamily="18" charset="0"/>
                <a:cs typeface="Arial" pitchFamily="34" charset="0"/>
              </a:rPr>
              <a:t>2</a:t>
            </a:r>
            <a:r>
              <a:rPr lang="en-US" sz="2400" dirty="0" smtClean="0">
                <a:latin typeface="Book Antiqua" pitchFamily="18" charset="0"/>
                <a:cs typeface="Arial" pitchFamily="34" charset="0"/>
              </a:rPr>
              <a:t>O            +13.8 </a:t>
            </a:r>
          </a:p>
          <a:p>
            <a:r>
              <a:rPr lang="en-US" sz="2400" dirty="0" smtClean="0">
                <a:latin typeface="Book Antiqua" pitchFamily="18" charset="0"/>
                <a:cs typeface="Arial" pitchFamily="34" charset="0"/>
              </a:rPr>
              <a:t>ATP + H</a:t>
            </a:r>
            <a:r>
              <a:rPr lang="en-US" sz="2400" baseline="-25000" dirty="0" smtClean="0">
                <a:latin typeface="Book Antiqua" pitchFamily="18" charset="0"/>
                <a:cs typeface="Arial" pitchFamily="34" charset="0"/>
              </a:rPr>
              <a:t>2</a:t>
            </a:r>
            <a:r>
              <a:rPr lang="en-US" sz="2400" dirty="0" smtClean="0">
                <a:latin typeface="Book Antiqua" pitchFamily="18" charset="0"/>
                <a:cs typeface="Arial" pitchFamily="34" charset="0"/>
              </a:rPr>
              <a:t>O     → ADP + </a:t>
            </a:r>
            <a:r>
              <a:rPr lang="en-US" sz="2400" dirty="0">
                <a:latin typeface="Book Antiqua" pitchFamily="18" charset="0"/>
                <a:cs typeface="Arial" pitchFamily="34" charset="0"/>
              </a:rPr>
              <a:t>P</a:t>
            </a:r>
            <a:r>
              <a:rPr lang="en-US" sz="2400" baseline="-25000" dirty="0">
                <a:latin typeface="Book Antiqua" pitchFamily="18" charset="0"/>
                <a:cs typeface="Arial" pitchFamily="34" charset="0"/>
              </a:rPr>
              <a:t>i </a:t>
            </a:r>
            <a:r>
              <a:rPr lang="en-US" sz="2400" baseline="-25000" dirty="0" smtClean="0">
                <a:latin typeface="Book Antiqua" pitchFamily="18" charset="0"/>
                <a:cs typeface="Arial" pitchFamily="34" charset="0"/>
              </a:rPr>
              <a:t>                                                                   </a:t>
            </a:r>
            <a:r>
              <a:rPr lang="en-US" sz="2400" dirty="0" smtClean="0">
                <a:latin typeface="Book Antiqua" pitchFamily="18" charset="0"/>
                <a:cs typeface="Arial" pitchFamily="34" charset="0"/>
              </a:rPr>
              <a:t>-30.5</a:t>
            </a:r>
          </a:p>
          <a:p>
            <a:endParaRPr lang="en-US" sz="1000" dirty="0">
              <a:latin typeface="Book Antiqua" pitchFamily="18" charset="0"/>
              <a:cs typeface="Arial" pitchFamily="34" charset="0"/>
            </a:endParaRPr>
          </a:p>
          <a:p>
            <a:r>
              <a:rPr lang="en-US" sz="2400" dirty="0">
                <a:latin typeface="Book Antiqua" pitchFamily="18" charset="0"/>
                <a:cs typeface="Arial" pitchFamily="34" charset="0"/>
              </a:rPr>
              <a:t>Glucose  + </a:t>
            </a:r>
            <a:r>
              <a:rPr lang="en-US" sz="2400" dirty="0" smtClean="0">
                <a:latin typeface="Book Antiqua" pitchFamily="18" charset="0"/>
                <a:cs typeface="Arial" pitchFamily="34" charset="0"/>
              </a:rPr>
              <a:t>ATP</a:t>
            </a:r>
            <a:r>
              <a:rPr lang="en-US" sz="2400" baseline="-25000" dirty="0" smtClean="0">
                <a:latin typeface="Book Antiqua" pitchFamily="18" charset="0"/>
                <a:cs typeface="Arial" pitchFamily="34" charset="0"/>
              </a:rPr>
              <a:t>  </a:t>
            </a:r>
            <a:r>
              <a:rPr lang="en-US" sz="2400" dirty="0">
                <a:latin typeface="Book Antiqua" pitchFamily="18" charset="0"/>
                <a:cs typeface="Arial" pitchFamily="34" charset="0"/>
              </a:rPr>
              <a:t>→ Glucose-6-phosphate + </a:t>
            </a:r>
            <a:r>
              <a:rPr lang="en-US" sz="2400" dirty="0" smtClean="0">
                <a:latin typeface="Book Antiqua" pitchFamily="18" charset="0"/>
                <a:cs typeface="Arial" pitchFamily="34" charset="0"/>
              </a:rPr>
              <a:t>ADP        -16.7</a:t>
            </a:r>
            <a:endParaRPr lang="en-US" sz="2400" dirty="0">
              <a:latin typeface="Book Antiqua" pitchFamily="18" charset="0"/>
              <a:cs typeface="Arial" pitchFamily="34" charset="0"/>
            </a:endParaRPr>
          </a:p>
        </p:txBody>
      </p:sp>
      <p:sp>
        <p:nvSpPr>
          <p:cNvPr id="18" name="TextBox 17"/>
          <p:cNvSpPr txBox="1"/>
          <p:nvPr/>
        </p:nvSpPr>
        <p:spPr>
          <a:xfrm>
            <a:off x="7086600" y="4267200"/>
            <a:ext cx="1524000" cy="830993"/>
          </a:xfrm>
          <a:prstGeom prst="rect">
            <a:avLst/>
          </a:prstGeom>
          <a:noFill/>
        </p:spPr>
        <p:txBody>
          <a:bodyPr wrap="square" lIns="91435" tIns="45718" rIns="91435" bIns="45718" rtlCol="0">
            <a:spAutoFit/>
          </a:bodyPr>
          <a:lstStyle/>
          <a:p>
            <a:pPr algn="ctr"/>
            <a:r>
              <a:rPr lang="el-GR" sz="2400" b="1" dirty="0">
                <a:latin typeface="Book Antiqua" pitchFamily="18" charset="0"/>
              </a:rPr>
              <a:t>Δ</a:t>
            </a:r>
            <a:r>
              <a:rPr lang="en-US" sz="2400" b="1" dirty="0">
                <a:latin typeface="Book Antiqua" pitchFamily="18" charset="0"/>
              </a:rPr>
              <a:t>G</a:t>
            </a:r>
            <a:r>
              <a:rPr lang="en-US" sz="2400" b="1" dirty="0" smtClean="0">
                <a:latin typeface="Book Antiqua" pitchFamily="18" charset="0"/>
              </a:rPr>
              <a:t>’°</a:t>
            </a:r>
          </a:p>
          <a:p>
            <a:pPr algn="ctr"/>
            <a:r>
              <a:rPr lang="en-US" sz="2400" b="1" dirty="0" smtClean="0">
                <a:latin typeface="Book Antiqua" pitchFamily="18" charset="0"/>
              </a:rPr>
              <a:t>(kJ/</a:t>
            </a:r>
            <a:r>
              <a:rPr lang="en-US" sz="2400" b="1" dirty="0" err="1" smtClean="0">
                <a:latin typeface="Book Antiqua" pitchFamily="18" charset="0"/>
              </a:rPr>
              <a:t>mol</a:t>
            </a:r>
            <a:r>
              <a:rPr lang="en-US" sz="2400" b="1" dirty="0" smtClean="0">
                <a:latin typeface="Book Antiqua" pitchFamily="18" charset="0"/>
              </a:rPr>
              <a:t>)</a:t>
            </a:r>
            <a:endParaRPr lang="en-US" sz="2400" b="1" dirty="0">
              <a:latin typeface="Book Antiqua" pitchFamily="18" charset="0"/>
            </a:endParaRPr>
          </a:p>
        </p:txBody>
      </p:sp>
      <p:cxnSp>
        <p:nvCxnSpPr>
          <p:cNvPr id="20" name="Straight Connector 19"/>
          <p:cNvCxnSpPr/>
          <p:nvPr/>
        </p:nvCxnSpPr>
        <p:spPr>
          <a:xfrm>
            <a:off x="381001" y="6096000"/>
            <a:ext cx="7848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13. Will Focus on Metabolism from the Perspective </a:t>
            </a:r>
            <a:br>
              <a:rPr lang="en-US" sz="2800" dirty="0" smtClean="0">
                <a:latin typeface="Book Antiqua" pitchFamily="18" charset="0"/>
              </a:rPr>
            </a:br>
            <a:r>
              <a:rPr lang="en-US" sz="2800" dirty="0" smtClean="0">
                <a:latin typeface="Book Antiqua" pitchFamily="18" charset="0"/>
              </a:rPr>
              <a:t>      of Glucose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23</a:t>
            </a:fld>
            <a:endParaRPr lang="en-US">
              <a:solidFill>
                <a:schemeClr val="tx1"/>
              </a:solidFill>
            </a:endParaRPr>
          </a:p>
        </p:txBody>
      </p:sp>
      <p:pic>
        <p:nvPicPr>
          <p:cNvPr id="8" name="Picture 2" descr="pratt2e_fig_1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274" y="1108862"/>
            <a:ext cx="3983126" cy="567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133600"/>
            <a:ext cx="1371600" cy="369332"/>
          </a:xfrm>
          <a:prstGeom prst="rect">
            <a:avLst/>
          </a:prstGeom>
          <a:noFill/>
        </p:spPr>
        <p:txBody>
          <a:bodyPr wrap="square" rtlCol="0">
            <a:spAutoFit/>
          </a:bodyPr>
          <a:lstStyle/>
          <a:p>
            <a:r>
              <a:rPr lang="en-US" b="1" dirty="0" smtClean="0">
                <a:latin typeface="Book Antiqua" pitchFamily="18" charset="0"/>
              </a:rPr>
              <a:t>GLUCOSE</a:t>
            </a:r>
            <a:endParaRPr lang="en-US" b="1" dirty="0">
              <a:latin typeface="Book Antiqua" pitchFamily="18" charset="0"/>
            </a:endParaRPr>
          </a:p>
        </p:txBody>
      </p:sp>
    </p:spTree>
    <p:extLst>
      <p:ext uri="{BB962C8B-B14F-4D97-AF65-F5344CB8AC3E}">
        <p14:creationId xmlns:p14="http://schemas.microsoft.com/office/powerpoint/2010/main" val="4237435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152400" y="2438400"/>
            <a:ext cx="8839200" cy="1981200"/>
          </a:xfrm>
          <a:prstGeom prst="rect">
            <a:avLst/>
          </a:prstGeom>
          <a:noFill/>
          <a:ln>
            <a:noFill/>
          </a:ln>
          <a:effectLst>
            <a:outerShdw dist="12700"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tabLst>
                <a:tab pos="2060575" algn="l"/>
              </a:tabLst>
            </a:pPr>
            <a:r>
              <a:rPr lang="en-US" sz="3400" b="1" dirty="0" smtClean="0">
                <a:latin typeface="Book Antiqua" pitchFamily="18" charset="0"/>
              </a:rPr>
              <a:t>Glucose Regulated Transport into Cells</a:t>
            </a:r>
            <a:r>
              <a:rPr lang="en-US" sz="3400" dirty="0" smtClean="0">
                <a:latin typeface="Book Antiqua" pitchFamily="18" charset="0"/>
              </a:rPr>
              <a:t> </a:t>
            </a:r>
            <a:endParaRPr lang="en-US" sz="3400" dirty="0">
              <a:latin typeface="Book Antiqua" pitchFamily="18" charset="0"/>
            </a:endParaRPr>
          </a:p>
        </p:txBody>
      </p:sp>
      <p:sp>
        <p:nvSpPr>
          <p:cNvPr id="2053" name="Line 6"/>
          <p:cNvSpPr>
            <a:spLocks noChangeShapeType="1"/>
          </p:cNvSpPr>
          <p:nvPr/>
        </p:nvSpPr>
        <p:spPr bwMode="auto">
          <a:xfrm>
            <a:off x="609600" y="1676400"/>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7"/>
          <p:cNvSpPr>
            <a:spLocks noChangeShapeType="1"/>
          </p:cNvSpPr>
          <p:nvPr/>
        </p:nvSpPr>
        <p:spPr bwMode="auto">
          <a:xfrm>
            <a:off x="609600" y="4822825"/>
            <a:ext cx="7880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F7B948D0-8D64-4A9A-84D6-207D314734C6}" type="slidenum">
              <a:rPr lang="en-US" smtClean="0">
                <a:solidFill>
                  <a:schemeClr val="tx1"/>
                </a:solidFill>
                <a:latin typeface="Book Antiqua" pitchFamily="18" charset="0"/>
              </a:rPr>
              <a:t>24</a:t>
            </a:fld>
            <a:endParaRPr lang="en-US" dirty="0">
              <a:solidFill>
                <a:schemeClr val="tx1"/>
              </a:solidFill>
              <a:latin typeface="Book Antiqua" pitchFamily="18" charset="0"/>
            </a:endParaRPr>
          </a:p>
        </p:txBody>
      </p:sp>
    </p:spTree>
    <p:extLst>
      <p:ext uri="{BB962C8B-B14F-4D97-AF65-F5344CB8AC3E}">
        <p14:creationId xmlns:p14="http://schemas.microsoft.com/office/powerpoint/2010/main" val="279668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1. Basal Glucose Level</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3785652"/>
          </a:xfrm>
          <a:prstGeom prst="rect">
            <a:avLst/>
          </a:prstGeom>
          <a:noFill/>
        </p:spPr>
        <p:txBody>
          <a:bodyPr wrap="square" rtlCol="0">
            <a:spAutoFit/>
          </a:bodyPr>
          <a:lstStyle/>
          <a:p>
            <a:r>
              <a:rPr lang="en-US" sz="2400" dirty="0" smtClean="0">
                <a:latin typeface="Book Antiqua" pitchFamily="18" charset="0"/>
              </a:rPr>
              <a:t>Energy-yielding metabolism in erythrocytes depends on a constant supply of glucose from the blood plasma, where the glucose concentration is maintained ~ 5 </a:t>
            </a:r>
            <a:r>
              <a:rPr lang="en-US" sz="2400" dirty="0" err="1" smtClean="0">
                <a:latin typeface="Book Antiqua" pitchFamily="18" charset="0"/>
              </a:rPr>
              <a:t>mM.</a:t>
            </a:r>
            <a:endParaRPr lang="en-US" sz="2400" dirty="0" smtClean="0">
              <a:latin typeface="Book Antiqua" pitchFamily="18" charset="0"/>
            </a:endParaRPr>
          </a:p>
          <a:p>
            <a:endParaRPr lang="en-US" sz="2400" dirty="0">
              <a:latin typeface="Book Antiqua" pitchFamily="18" charset="0"/>
            </a:endParaRPr>
          </a:p>
          <a:p>
            <a:r>
              <a:rPr lang="en-US" sz="2400" dirty="0" smtClean="0">
                <a:latin typeface="Book Antiqua" pitchFamily="18" charset="0"/>
              </a:rPr>
              <a:t>Two main factors are important for maintaining a homeostasis of glucose and for glucose uptake into cells:</a:t>
            </a:r>
          </a:p>
          <a:p>
            <a:endParaRPr lang="en-US" sz="2400" dirty="0">
              <a:latin typeface="Book Antiqua" pitchFamily="18" charset="0"/>
            </a:endParaRPr>
          </a:p>
          <a:p>
            <a:pPr marL="457200" indent="-457200">
              <a:buAutoNum type="arabicPeriod"/>
            </a:pPr>
            <a:r>
              <a:rPr lang="en-US" sz="2400" dirty="0" smtClean="0">
                <a:latin typeface="Book Antiqua" pitchFamily="18" charset="0"/>
              </a:rPr>
              <a:t>Transporters</a:t>
            </a:r>
          </a:p>
          <a:p>
            <a:pPr marL="457200" indent="-457200">
              <a:buAutoNum type="arabicPeriod"/>
            </a:pPr>
            <a:endParaRPr lang="en-US" sz="2400" dirty="0">
              <a:latin typeface="Book Antiqua" pitchFamily="18" charset="0"/>
            </a:endParaRPr>
          </a:p>
          <a:p>
            <a:pPr marL="457200" indent="-457200">
              <a:buAutoNum type="arabicPeriod"/>
            </a:pPr>
            <a:r>
              <a:rPr lang="en-US" sz="2400" dirty="0" smtClean="0">
                <a:latin typeface="Book Antiqua" pitchFamily="18" charset="0"/>
              </a:rPr>
              <a:t>Hormones</a:t>
            </a:r>
            <a:endParaRPr lang="en-US" sz="2400" dirty="0">
              <a:latin typeface="Book Antiqua" pitchFamily="18" charset="0"/>
            </a:endParaRPr>
          </a:p>
        </p:txBody>
      </p:sp>
    </p:spTree>
    <p:extLst>
      <p:ext uri="{BB962C8B-B14F-4D97-AF65-F5344CB8AC3E}">
        <p14:creationId xmlns:p14="http://schemas.microsoft.com/office/powerpoint/2010/main" val="3890730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2</a:t>
            </a:r>
            <a:r>
              <a:rPr lang="en-US" sz="2800" dirty="0" smtClean="0">
                <a:latin typeface="Book Antiqua" pitchFamily="18" charset="0"/>
              </a:rPr>
              <a:t>. GLUT1 and Basal Glucose Level</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3785652"/>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Glucose enters the erythrocyte by facilitated diffusion via Glucose Transporter 1 (GLUT1) at a rate ~50,000 times greater than </a:t>
            </a:r>
            <a:r>
              <a:rPr lang="en-US" sz="2400" dirty="0" err="1" smtClean="0">
                <a:latin typeface="Book Antiqua" pitchFamily="18" charset="0"/>
              </a:rPr>
              <a:t>uncatalyzed</a:t>
            </a:r>
            <a:r>
              <a:rPr lang="en-US" sz="2400" dirty="0" smtClean="0">
                <a:latin typeface="Book Antiqua" pitchFamily="18" charset="0"/>
              </a:rPr>
              <a:t> </a:t>
            </a:r>
            <a:r>
              <a:rPr lang="en-US" sz="2400" dirty="0" err="1" smtClean="0">
                <a:latin typeface="Book Antiqua" pitchFamily="18" charset="0"/>
              </a:rPr>
              <a:t>transmembrane</a:t>
            </a:r>
            <a:r>
              <a:rPr lang="en-US" sz="2400" dirty="0" smtClean="0">
                <a:latin typeface="Book Antiqua" pitchFamily="18" charset="0"/>
              </a:rPr>
              <a:t> diffusion.</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GLUT1 is responsible for the low-level of basal glucose uptake required to sustain respiration in all cells.</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Expression levels of GLUT1 in cell membranes are increased by reduced glucose levels and decreased by increased glucose levels.</a:t>
            </a:r>
            <a:endParaRPr lang="en-US" sz="2400" dirty="0">
              <a:latin typeface="Book Antiqua" pitchFamily="18" charset="0"/>
            </a:endParaRPr>
          </a:p>
        </p:txBody>
      </p:sp>
    </p:spTree>
    <p:extLst>
      <p:ext uri="{BB962C8B-B14F-4D97-AF65-F5344CB8AC3E}">
        <p14:creationId xmlns:p14="http://schemas.microsoft.com/office/powerpoint/2010/main" val="113511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 GLUT1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304800" y="1167348"/>
            <a:ext cx="8610600" cy="1200329"/>
          </a:xfrm>
          <a:prstGeom prst="rect">
            <a:avLst/>
          </a:prstGeom>
          <a:noFill/>
        </p:spPr>
        <p:txBody>
          <a:bodyPr wrap="square" rtlCol="0">
            <a:spAutoFit/>
          </a:bodyPr>
          <a:lstStyle/>
          <a:p>
            <a:r>
              <a:rPr lang="en-US" sz="2400" dirty="0" smtClean="0">
                <a:latin typeface="Book Antiqua" pitchFamily="18" charset="0"/>
              </a:rPr>
              <a:t>The detailed structure of GLUT1 is not known, but it is known to be a type III integral protein (MW 45 </a:t>
            </a:r>
            <a:r>
              <a:rPr lang="en-US" sz="2400" dirty="0" err="1" smtClean="0">
                <a:latin typeface="Book Antiqua" pitchFamily="18" charset="0"/>
              </a:rPr>
              <a:t>kDa</a:t>
            </a:r>
            <a:r>
              <a:rPr lang="en-US" sz="2400" dirty="0" smtClean="0">
                <a:latin typeface="Book Antiqua" pitchFamily="18" charset="0"/>
              </a:rPr>
              <a:t>) with 12 hydrophobic domains likely </a:t>
            </a:r>
            <a:r>
              <a:rPr lang="en-US" sz="2400" dirty="0" err="1" smtClean="0">
                <a:latin typeface="Book Antiqua" pitchFamily="18" charset="0"/>
              </a:rPr>
              <a:t>transmembrane</a:t>
            </a:r>
            <a:r>
              <a:rPr lang="en-US" sz="2400" dirty="0" smtClean="0">
                <a:latin typeface="Book Antiqua" pitchFamily="18" charset="0"/>
              </a:rPr>
              <a:t>.</a:t>
            </a:r>
            <a:endParaRPr lang="en-US" sz="2400" dirty="0">
              <a:latin typeface="Book Antiqua" pitchFamily="18"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590800"/>
            <a:ext cx="5547360" cy="415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9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 GLUT1 Structure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9" name="TextBox 8"/>
          <p:cNvSpPr txBox="1"/>
          <p:nvPr/>
        </p:nvSpPr>
        <p:spPr>
          <a:xfrm>
            <a:off x="304800" y="1097340"/>
            <a:ext cx="8534400" cy="1569660"/>
          </a:xfrm>
          <a:prstGeom prst="rect">
            <a:avLst/>
          </a:prstGeom>
          <a:noFill/>
        </p:spPr>
        <p:txBody>
          <a:bodyPr wrap="square" rtlCol="0">
            <a:spAutoFit/>
          </a:bodyPr>
          <a:lstStyle/>
          <a:p>
            <a:r>
              <a:rPr lang="en-US" sz="2400" dirty="0" smtClean="0">
                <a:latin typeface="Book Antiqua" pitchFamily="18" charset="0"/>
              </a:rPr>
              <a:t>A side by side assembly of several helices is believed to produce a </a:t>
            </a:r>
            <a:r>
              <a:rPr lang="en-US" sz="2400" dirty="0" err="1" smtClean="0">
                <a:latin typeface="Book Antiqua" pitchFamily="18" charset="0"/>
              </a:rPr>
              <a:t>transmembrane</a:t>
            </a:r>
            <a:r>
              <a:rPr lang="en-US" sz="2400" dirty="0" smtClean="0">
                <a:latin typeface="Book Antiqua" pitchFamily="18" charset="0"/>
              </a:rPr>
              <a:t> channel lined with hydrophilic residues that can hydrogen bond with glucose as it moves through it.</a:t>
            </a:r>
            <a:endParaRPr lang="en-US" sz="2400" dirty="0">
              <a:latin typeface="Book Antiqua" pitchFamily="18" charset="0"/>
            </a:endParaRPr>
          </a:p>
        </p:txBody>
      </p:sp>
      <p:pic>
        <p:nvPicPr>
          <p:cNvPr id="10"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186112"/>
            <a:ext cx="3064764" cy="3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068636"/>
            <a:ext cx="3008376" cy="327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464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 Model for Glucose Transport</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29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1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3031"/>
          <a:stretch/>
        </p:blipFill>
        <p:spPr bwMode="auto">
          <a:xfrm>
            <a:off x="304800" y="3200400"/>
            <a:ext cx="85344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00" y="990600"/>
            <a:ext cx="8534400" cy="2616101"/>
          </a:xfrm>
          <a:prstGeom prst="rect">
            <a:avLst/>
          </a:prstGeom>
          <a:noFill/>
        </p:spPr>
        <p:txBody>
          <a:bodyPr wrap="square" rtlCol="0">
            <a:spAutoFit/>
          </a:bodyPr>
          <a:lstStyle/>
          <a:p>
            <a:r>
              <a:rPr lang="en-US" sz="2400" dirty="0" smtClean="0">
                <a:latin typeface="Book Antiqua" pitchFamily="18" charset="0"/>
              </a:rPr>
              <a:t>The transporter exists in two conformations:</a:t>
            </a:r>
          </a:p>
          <a:p>
            <a:endParaRPr lang="en-US" sz="1000" dirty="0">
              <a:latin typeface="Book Antiqua" pitchFamily="18" charset="0"/>
            </a:endParaRPr>
          </a:p>
          <a:p>
            <a:r>
              <a:rPr lang="en-US" sz="2400" dirty="0" smtClean="0">
                <a:latin typeface="Book Antiqua" pitchFamily="18" charset="0"/>
              </a:rPr>
              <a:t>T</a:t>
            </a:r>
            <a:r>
              <a:rPr lang="en-US" sz="2400" baseline="-25000" dirty="0" smtClean="0">
                <a:latin typeface="Book Antiqua" pitchFamily="18" charset="0"/>
              </a:rPr>
              <a:t>1</a:t>
            </a:r>
            <a:r>
              <a:rPr lang="en-US" sz="2400" dirty="0" smtClean="0">
                <a:latin typeface="Book Antiqua" pitchFamily="18" charset="0"/>
              </a:rPr>
              <a:t>- With the glucose-binding site exposed on the outer   </a:t>
            </a:r>
            <a:br>
              <a:rPr lang="en-US" sz="2400" dirty="0" smtClean="0">
                <a:latin typeface="Book Antiqua" pitchFamily="18" charset="0"/>
              </a:rPr>
            </a:br>
            <a:r>
              <a:rPr lang="en-US" sz="2400" dirty="0" smtClean="0">
                <a:latin typeface="Book Antiqua" pitchFamily="18" charset="0"/>
              </a:rPr>
              <a:t>      surface of the plasma membrane.</a:t>
            </a:r>
          </a:p>
          <a:p>
            <a:endParaRPr lang="en-US" sz="1000" dirty="0" smtClean="0">
              <a:latin typeface="Book Antiqua" pitchFamily="18" charset="0"/>
            </a:endParaRPr>
          </a:p>
          <a:p>
            <a:r>
              <a:rPr lang="en-US" sz="2400" dirty="0" smtClean="0">
                <a:latin typeface="Book Antiqua" pitchFamily="18" charset="0"/>
              </a:rPr>
              <a:t>T</a:t>
            </a:r>
            <a:r>
              <a:rPr lang="en-US" sz="2400" baseline="-25000" dirty="0" smtClean="0">
                <a:latin typeface="Book Antiqua" pitchFamily="18" charset="0"/>
              </a:rPr>
              <a:t>2</a:t>
            </a:r>
            <a:r>
              <a:rPr lang="en-US" sz="2400" dirty="0" smtClean="0">
                <a:latin typeface="Book Antiqua" pitchFamily="18" charset="0"/>
              </a:rPr>
              <a:t>- With the glucose-binding site exposed on the inner </a:t>
            </a:r>
            <a:br>
              <a:rPr lang="en-US" sz="2400" dirty="0" smtClean="0">
                <a:latin typeface="Book Antiqua" pitchFamily="18" charset="0"/>
              </a:rPr>
            </a:br>
            <a:r>
              <a:rPr lang="en-US" sz="2400" dirty="0" smtClean="0">
                <a:latin typeface="Book Antiqua" pitchFamily="18" charset="0"/>
              </a:rPr>
              <a:t>      surface.</a:t>
            </a:r>
          </a:p>
          <a:p>
            <a:endParaRPr lang="en-US" sz="2400" dirty="0">
              <a:latin typeface="Book Antiqua" pitchFamily="18" charset="0"/>
            </a:endParaRPr>
          </a:p>
        </p:txBody>
      </p:sp>
      <p:sp>
        <p:nvSpPr>
          <p:cNvPr id="7" name="TextBox 6"/>
          <p:cNvSpPr txBox="1"/>
          <p:nvPr/>
        </p:nvSpPr>
        <p:spPr>
          <a:xfrm>
            <a:off x="1905000" y="3606701"/>
            <a:ext cx="4114800" cy="461665"/>
          </a:xfrm>
          <a:prstGeom prst="rect">
            <a:avLst/>
          </a:prstGeom>
          <a:noFill/>
        </p:spPr>
        <p:txBody>
          <a:bodyPr wrap="square" rtlCol="0">
            <a:spAutoFit/>
          </a:bodyPr>
          <a:lstStyle/>
          <a:p>
            <a:r>
              <a:rPr lang="en-US" sz="2400" dirty="0" smtClean="0">
                <a:latin typeface="Book Antiqua" pitchFamily="18" charset="0"/>
              </a:rPr>
              <a:t>A stereospecific binding site</a:t>
            </a:r>
            <a:endParaRPr lang="en-US" sz="2400" dirty="0">
              <a:latin typeface="Book Antiqua" pitchFamily="18" charset="0"/>
            </a:endParaRPr>
          </a:p>
        </p:txBody>
      </p:sp>
    </p:spTree>
    <p:extLst>
      <p:ext uri="{BB962C8B-B14F-4D97-AF65-F5344CB8AC3E}">
        <p14:creationId xmlns:p14="http://schemas.microsoft.com/office/powerpoint/2010/main" val="23528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General Definition for Metabolism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066800"/>
            <a:ext cx="8153400" cy="1200329"/>
          </a:xfrm>
          <a:prstGeom prst="rect">
            <a:avLst/>
          </a:prstGeom>
          <a:noFill/>
        </p:spPr>
        <p:txBody>
          <a:bodyPr wrap="square" rtlCol="0">
            <a:spAutoFit/>
          </a:bodyPr>
          <a:lstStyle/>
          <a:p>
            <a:r>
              <a:rPr lang="en-US" sz="2400" b="1" dirty="0" smtClean="0">
                <a:latin typeface="Book Antiqua" pitchFamily="18" charset="0"/>
              </a:rPr>
              <a:t>Metabolism </a:t>
            </a:r>
            <a:r>
              <a:rPr lang="en-US" sz="2400" dirty="0" smtClean="0">
                <a:latin typeface="Book Antiqua" pitchFamily="18" charset="0"/>
              </a:rPr>
              <a:t>is the set of processes by which organisms consume and produce matter and energy in the synthesis and degradation of biomolecules.</a:t>
            </a:r>
            <a:endParaRPr lang="en-US" sz="2400" b="1" dirty="0">
              <a:latin typeface="Book Antiqua" pitchFamily="18" charset="0"/>
            </a:endParaRPr>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21"/>
          <a:stretch/>
        </p:blipFill>
        <p:spPr bwMode="auto">
          <a:xfrm>
            <a:off x="2961133" y="2226320"/>
            <a:ext cx="3494837" cy="457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803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Glucose Transport Kinetics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81000" y="1238071"/>
            <a:ext cx="8534400" cy="830997"/>
          </a:xfrm>
          <a:prstGeom prst="rect">
            <a:avLst/>
          </a:prstGeom>
          <a:noFill/>
        </p:spPr>
        <p:txBody>
          <a:bodyPr wrap="square" rtlCol="0">
            <a:spAutoFit/>
          </a:bodyPr>
          <a:lstStyle/>
          <a:p>
            <a:r>
              <a:rPr lang="en-US" sz="2400" dirty="0" smtClean="0">
                <a:latin typeface="Book Antiqua" pitchFamily="18" charset="0"/>
              </a:rPr>
              <a:t>Formally, such a transport process can be described by the equations: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33662"/>
            <a:ext cx="3186684" cy="2163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567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2III. Glucose Transport Kinetics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381000" y="1066800"/>
            <a:ext cx="8534400" cy="1569660"/>
          </a:xfrm>
          <a:prstGeom prst="rect">
            <a:avLst/>
          </a:prstGeom>
          <a:noFill/>
        </p:spPr>
        <p:txBody>
          <a:bodyPr wrap="square" rtlCol="0">
            <a:spAutoFit/>
          </a:bodyPr>
          <a:lstStyle/>
          <a:p>
            <a:r>
              <a:rPr lang="en-US" sz="2400" dirty="0" smtClean="0">
                <a:latin typeface="Book Antiqua" pitchFamily="18" charset="0"/>
              </a:rPr>
              <a:t>The rate equations for this </a:t>
            </a:r>
            <a:r>
              <a:rPr lang="en-US" sz="2400" dirty="0" smtClean="0">
                <a:latin typeface="Book Antiqua" pitchFamily="18" charset="0"/>
              </a:rPr>
              <a:t>transport process </a:t>
            </a:r>
            <a:r>
              <a:rPr lang="en-US" sz="2400" dirty="0" smtClean="0">
                <a:latin typeface="Book Antiqua" pitchFamily="18" charset="0"/>
              </a:rPr>
              <a:t>can be derived exactly as for enzyme-catalyzed reactions (initial rate kinetics) yielding an equation comparable to the </a:t>
            </a:r>
            <a:r>
              <a:rPr lang="en-US" sz="2400" dirty="0" err="1" smtClean="0">
                <a:latin typeface="Book Antiqua" pitchFamily="18" charset="0"/>
              </a:rPr>
              <a:t>Michaelis-Menten</a:t>
            </a:r>
            <a:r>
              <a:rPr lang="en-US" sz="2400" dirty="0" smtClean="0">
                <a:latin typeface="Book Antiqua" pitchFamily="18" charset="0"/>
              </a:rPr>
              <a:t> equation resulting in a hyperbolic plot: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661762"/>
            <a:ext cx="20478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67000"/>
            <a:ext cx="48196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05450" y="3429000"/>
            <a:ext cx="3638550" cy="3046988"/>
          </a:xfrm>
          <a:prstGeom prst="rect">
            <a:avLst/>
          </a:prstGeom>
          <a:noFill/>
        </p:spPr>
        <p:txBody>
          <a:bodyPr wrap="square" rtlCol="0">
            <a:spAutoFit/>
          </a:bodyPr>
          <a:lstStyle/>
          <a:p>
            <a:r>
              <a:rPr lang="en-US" sz="2400" dirty="0" err="1" smtClean="0">
                <a:latin typeface="Book Antiqua" pitchFamily="18" charset="0"/>
              </a:rPr>
              <a:t>K</a:t>
            </a:r>
            <a:r>
              <a:rPr lang="en-US" sz="2400" baseline="-25000" dirty="0" err="1" smtClean="0">
                <a:latin typeface="Book Antiqua" pitchFamily="18" charset="0"/>
              </a:rPr>
              <a:t>transport</a:t>
            </a:r>
            <a:r>
              <a:rPr lang="en-US" sz="2400" dirty="0" smtClean="0">
                <a:latin typeface="Book Antiqua" pitchFamily="18" charset="0"/>
              </a:rPr>
              <a:t> = </a:t>
            </a:r>
            <a:r>
              <a:rPr lang="en-US" sz="2400" dirty="0" err="1">
                <a:latin typeface="Book Antiqua" pitchFamily="18" charset="0"/>
              </a:rPr>
              <a:t>K</a:t>
            </a:r>
            <a:r>
              <a:rPr lang="en-US" sz="2400" baseline="-25000" dirty="0" err="1">
                <a:latin typeface="Book Antiqua" pitchFamily="18" charset="0"/>
              </a:rPr>
              <a:t>transport</a:t>
            </a:r>
            <a:r>
              <a:rPr lang="en-US" sz="2400" dirty="0">
                <a:latin typeface="Book Antiqua" pitchFamily="18" charset="0"/>
              </a:rPr>
              <a:t> </a:t>
            </a:r>
            <a:endParaRPr lang="en-US" sz="2400" dirty="0" smtClean="0">
              <a:latin typeface="Book Antiqua" pitchFamily="18" charset="0"/>
            </a:endParaRPr>
          </a:p>
          <a:p>
            <a:endParaRPr lang="en-US" sz="2400" dirty="0">
              <a:latin typeface="Book Antiqua" pitchFamily="18" charset="0"/>
            </a:endParaRPr>
          </a:p>
          <a:p>
            <a:r>
              <a:rPr lang="en-US" sz="2400" dirty="0" err="1" smtClean="0">
                <a:latin typeface="Book Antiqua" pitchFamily="18" charset="0"/>
              </a:rPr>
              <a:t>K</a:t>
            </a:r>
            <a:r>
              <a:rPr lang="en-US" sz="2400" baseline="-25000" dirty="0" err="1" smtClean="0">
                <a:latin typeface="Book Antiqua" pitchFamily="18" charset="0"/>
              </a:rPr>
              <a:t>t</a:t>
            </a:r>
            <a:r>
              <a:rPr lang="en-US" sz="2400" dirty="0" smtClean="0">
                <a:latin typeface="Book Antiqua" pitchFamily="18" charset="0"/>
              </a:rPr>
              <a:t> = [S] when </a:t>
            </a:r>
            <a:r>
              <a:rPr lang="en-US" sz="2400" dirty="0" err="1" smtClean="0">
                <a:latin typeface="Book Antiqua" pitchFamily="18" charset="0"/>
              </a:rPr>
              <a:t>V</a:t>
            </a:r>
            <a:r>
              <a:rPr lang="en-US" sz="2400" baseline="-25000" dirty="0" err="1" smtClean="0">
                <a:latin typeface="Book Antiqua" pitchFamily="18" charset="0"/>
              </a:rPr>
              <a:t>max</a:t>
            </a:r>
            <a:r>
              <a:rPr lang="en-US" sz="2400" dirty="0" smtClean="0">
                <a:latin typeface="Book Antiqua" pitchFamily="18" charset="0"/>
              </a:rPr>
              <a:t>/2</a:t>
            </a:r>
          </a:p>
          <a:p>
            <a:endParaRPr lang="en-US" sz="2400" dirty="0" smtClean="0">
              <a:latin typeface="Book Antiqua" pitchFamily="18" charset="0"/>
            </a:endParaRPr>
          </a:p>
          <a:p>
            <a:r>
              <a:rPr lang="en-US" sz="2400" dirty="0" err="1">
                <a:latin typeface="Book Antiqua" pitchFamily="18" charset="0"/>
              </a:rPr>
              <a:t>K</a:t>
            </a:r>
            <a:r>
              <a:rPr lang="en-US" sz="2400" baseline="-25000" dirty="0" err="1">
                <a:latin typeface="Book Antiqua" pitchFamily="18" charset="0"/>
              </a:rPr>
              <a:t>t</a:t>
            </a:r>
            <a:r>
              <a:rPr lang="en-US" sz="2400" dirty="0">
                <a:latin typeface="Book Antiqua" pitchFamily="18" charset="0"/>
              </a:rPr>
              <a:t> = </a:t>
            </a:r>
            <a:r>
              <a:rPr lang="en-US" sz="2400" dirty="0" smtClean="0">
                <a:latin typeface="Book Antiqua" pitchFamily="18" charset="0"/>
              </a:rPr>
              <a:t>1.5 </a:t>
            </a:r>
            <a:r>
              <a:rPr lang="en-US" sz="2400" dirty="0" err="1" smtClean="0">
                <a:latin typeface="Book Antiqua" pitchFamily="18" charset="0"/>
              </a:rPr>
              <a:t>mM</a:t>
            </a:r>
            <a:endParaRPr lang="en-US" sz="2400" dirty="0" smtClean="0">
              <a:latin typeface="Book Antiqua" pitchFamily="18" charset="0"/>
            </a:endParaRPr>
          </a:p>
          <a:p>
            <a:pPr marL="342900" indent="-342900">
              <a:buFont typeface="Wingdings" pitchFamily="2" charset="2"/>
              <a:buChar char="§"/>
            </a:pPr>
            <a:r>
              <a:rPr lang="en-US" sz="2400" dirty="0" smtClean="0">
                <a:latin typeface="Book Antiqua" pitchFamily="18" charset="0"/>
              </a:rPr>
              <a:t>Passive Diffusion</a:t>
            </a:r>
          </a:p>
          <a:p>
            <a:pPr marL="342900" indent="-342900">
              <a:buFont typeface="Wingdings" pitchFamily="2" charset="2"/>
              <a:buChar char="§"/>
            </a:pPr>
            <a:r>
              <a:rPr lang="en-US" sz="2400" dirty="0" err="1" smtClean="0">
                <a:latin typeface="Book Antiqua" pitchFamily="18" charset="0"/>
              </a:rPr>
              <a:t>Saturability</a:t>
            </a:r>
            <a:endParaRPr lang="en-US" sz="2400" dirty="0" smtClean="0">
              <a:latin typeface="Book Antiqua" pitchFamily="18" charset="0"/>
            </a:endParaRPr>
          </a:p>
          <a:p>
            <a:pPr marL="342900" indent="-342900">
              <a:buFont typeface="Wingdings" pitchFamily="2" charset="2"/>
              <a:buChar char="§"/>
            </a:pPr>
            <a:r>
              <a:rPr lang="en-US" sz="2400" dirty="0" smtClean="0">
                <a:latin typeface="Book Antiqua" pitchFamily="18" charset="0"/>
              </a:rPr>
              <a:t>Specificity</a:t>
            </a:r>
            <a:endParaRPr lang="en-US" sz="2400" dirty="0">
              <a:latin typeface="Book Antiqua" pitchFamily="18" charset="0"/>
            </a:endParaRPr>
          </a:p>
        </p:txBody>
      </p:sp>
    </p:spTree>
    <p:extLst>
      <p:ext uri="{BB962C8B-B14F-4D97-AF65-F5344CB8AC3E}">
        <p14:creationId xmlns:p14="http://schemas.microsoft.com/office/powerpoint/2010/main" val="2373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2IV. Glucose Transporters in Humans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8" name="Picture 2" descr="table_11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17600"/>
            <a:ext cx="8531225" cy="566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713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2IV. Glucose Transporters in Humans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33</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7" name="TextBox 6"/>
          <p:cNvSpPr txBox="1"/>
          <p:nvPr/>
        </p:nvSpPr>
        <p:spPr>
          <a:xfrm>
            <a:off x="304800" y="1238071"/>
            <a:ext cx="8534400" cy="4154984"/>
          </a:xfrm>
          <a:prstGeom prst="rect">
            <a:avLst/>
          </a:prstGeom>
          <a:noFill/>
        </p:spPr>
        <p:txBody>
          <a:bodyPr wrap="square" rtlCol="0">
            <a:spAutoFit/>
          </a:bodyPr>
          <a:lstStyle/>
          <a:p>
            <a:pPr marL="342900" indent="-342900">
              <a:buFont typeface="Wingdings" pitchFamily="2" charset="2"/>
              <a:buChar char="§"/>
            </a:pPr>
            <a:r>
              <a:rPr lang="en-US" sz="2400" dirty="0" smtClean="0">
                <a:latin typeface="Book Antiqua" pitchFamily="18" charset="0"/>
              </a:rPr>
              <a:t>In liver, GLUT2 transports glucose out of hepatocytes when liver glycogen is broken down  to replenish blood glucose. </a:t>
            </a:r>
          </a:p>
          <a:p>
            <a:pPr marL="342900" indent="-342900">
              <a:buFont typeface="Wingdings" pitchFamily="2" charset="2"/>
              <a:buChar char="§"/>
            </a:pPr>
            <a:endParaRPr lang="en-US" sz="2400" dirty="0" smtClean="0">
              <a:latin typeface="Book Antiqua" pitchFamily="18" charset="0"/>
            </a:endParaRPr>
          </a:p>
          <a:p>
            <a:pPr marL="800100" lvl="1" indent="-342900">
              <a:buFontTx/>
              <a:buChar char="-"/>
            </a:pPr>
            <a:r>
              <a:rPr lang="en-US" sz="2400" dirty="0" smtClean="0">
                <a:latin typeface="Book Antiqua" pitchFamily="18" charset="0"/>
              </a:rPr>
              <a:t>GLUT2 has a </a:t>
            </a:r>
            <a:r>
              <a:rPr lang="en-US" sz="2400" dirty="0" err="1">
                <a:latin typeface="Book Antiqua" pitchFamily="18" charset="0"/>
              </a:rPr>
              <a:t>K</a:t>
            </a:r>
            <a:r>
              <a:rPr lang="en-US" sz="2400" baseline="-25000" dirty="0" err="1">
                <a:latin typeface="Book Antiqua" pitchFamily="18" charset="0"/>
              </a:rPr>
              <a:t>t</a:t>
            </a:r>
            <a:r>
              <a:rPr lang="en-US" sz="2400" dirty="0">
                <a:latin typeface="Book Antiqua" pitchFamily="18" charset="0"/>
              </a:rPr>
              <a:t> </a:t>
            </a:r>
            <a:r>
              <a:rPr lang="en-US" sz="2400" dirty="0" smtClean="0">
                <a:latin typeface="Book Antiqua" pitchFamily="18" charset="0"/>
              </a:rPr>
              <a:t>~ 66 </a:t>
            </a:r>
            <a:r>
              <a:rPr lang="en-US" sz="2400" dirty="0" err="1" smtClean="0">
                <a:latin typeface="Book Antiqua" pitchFamily="18" charset="0"/>
              </a:rPr>
              <a:t>mM</a:t>
            </a:r>
            <a:r>
              <a:rPr lang="en-US" sz="2400" dirty="0" smtClean="0">
                <a:latin typeface="Book Antiqua" pitchFamily="18" charset="0"/>
              </a:rPr>
              <a:t> and responds to increased levels of intracellular glucose (produced by glycogen breakdown) by increasing outward transport.</a:t>
            </a:r>
          </a:p>
          <a:p>
            <a:pPr marL="800100" lvl="1" indent="-342900">
              <a:buFontTx/>
              <a:buChar char="-"/>
            </a:pPr>
            <a:endParaRPr lang="en-US" sz="2400" dirty="0" smtClean="0">
              <a:latin typeface="Book Antiqua" pitchFamily="18" charset="0"/>
            </a:endParaRPr>
          </a:p>
          <a:p>
            <a:pPr marL="342900" indent="-342900">
              <a:buFont typeface="Wingdings" pitchFamily="2" charset="2"/>
              <a:buChar char="§"/>
            </a:pPr>
            <a:r>
              <a:rPr lang="en-US" sz="2400" dirty="0" smtClean="0">
                <a:latin typeface="Book Antiqua" pitchFamily="18" charset="0"/>
              </a:rPr>
              <a:t>Skeletal muscle and adipose tissue have GLUT4                (</a:t>
            </a:r>
            <a:r>
              <a:rPr lang="en-US" sz="2400" dirty="0" err="1" smtClean="0">
                <a:latin typeface="Book Antiqua" pitchFamily="18" charset="0"/>
              </a:rPr>
              <a:t>K</a:t>
            </a:r>
            <a:r>
              <a:rPr lang="en-US" sz="2400" baseline="-25000" dirty="0" err="1" smtClean="0">
                <a:latin typeface="Book Antiqua" pitchFamily="18" charset="0"/>
              </a:rPr>
              <a:t>t</a:t>
            </a:r>
            <a:r>
              <a:rPr lang="en-US" sz="2400" dirty="0" smtClean="0">
                <a:latin typeface="Book Antiqua" pitchFamily="18" charset="0"/>
              </a:rPr>
              <a:t> = 5mM) which responds to an increase in blood sugar following food ingestion as stimulated by hormones. </a:t>
            </a:r>
          </a:p>
        </p:txBody>
      </p:sp>
    </p:spTree>
    <p:extLst>
      <p:ext uri="{BB962C8B-B14F-4D97-AF65-F5344CB8AC3E}">
        <p14:creationId xmlns:p14="http://schemas.microsoft.com/office/powerpoint/2010/main" val="33426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 Hormones Regulate the Non-basal Glucose Level </a:t>
            </a:r>
            <a:br>
              <a:rPr lang="en-US" sz="2800" dirty="0" smtClean="0">
                <a:latin typeface="Book Antiqua" pitchFamily="18" charset="0"/>
              </a:rPr>
            </a:br>
            <a:r>
              <a:rPr lang="en-US" sz="2800" dirty="0" smtClean="0">
                <a:latin typeface="Book Antiqua" pitchFamily="18" charset="0"/>
              </a:rPr>
              <a:t>    and Uptake of Glucose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457200" y="1828800"/>
            <a:ext cx="8305800" cy="3046988"/>
          </a:xfrm>
          <a:prstGeom prst="rect">
            <a:avLst/>
          </a:prstGeom>
          <a:noFill/>
        </p:spPr>
        <p:txBody>
          <a:bodyPr wrap="square" rtlCol="0">
            <a:spAutoFit/>
          </a:bodyPr>
          <a:lstStyle/>
          <a:p>
            <a:r>
              <a:rPr lang="en-US" sz="2400" dirty="0" smtClean="0">
                <a:latin typeface="Book Antiqua" pitchFamily="18" charset="0"/>
              </a:rPr>
              <a:t>Several peptide hormones are responsible for facilitating metabolism of ingested glucose namely:</a:t>
            </a:r>
          </a:p>
          <a:p>
            <a:endParaRPr lang="en-US" sz="2400" dirty="0" smtClean="0">
              <a:latin typeface="Book Antiqua" pitchFamily="18" charset="0"/>
            </a:endParaRPr>
          </a:p>
          <a:p>
            <a:pPr marL="457200" indent="-457200">
              <a:buAutoNum type="alphaUcPeriod"/>
            </a:pPr>
            <a:r>
              <a:rPr lang="en-US" sz="2400" dirty="0" smtClean="0">
                <a:latin typeface="Book Antiqua" pitchFamily="18" charset="0"/>
              </a:rPr>
              <a:t>Glucagon-like peptide 1 (GLP-1)</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Glucagon</a:t>
            </a:r>
          </a:p>
          <a:p>
            <a:pPr marL="457200" indent="-457200">
              <a:buAutoNum type="alphaUcPeriod"/>
            </a:pPr>
            <a:endParaRPr lang="en-US" sz="2400" dirty="0">
              <a:latin typeface="Book Antiqua" pitchFamily="18" charset="0"/>
            </a:endParaRPr>
          </a:p>
          <a:p>
            <a:pPr marL="457200" indent="-457200">
              <a:buAutoNum type="alphaUcPeriod"/>
            </a:pPr>
            <a:r>
              <a:rPr lang="en-US" sz="2400" dirty="0" smtClean="0">
                <a:latin typeface="Book Antiqua" pitchFamily="18" charset="0"/>
              </a:rPr>
              <a:t>Insulin</a:t>
            </a:r>
            <a:endParaRPr lang="en-US" sz="2400" dirty="0">
              <a:latin typeface="Book Antiqua" pitchFamily="18" charset="0"/>
            </a:endParaRPr>
          </a:p>
        </p:txBody>
      </p:sp>
    </p:spTree>
    <p:extLst>
      <p:ext uri="{BB962C8B-B14F-4D97-AF65-F5344CB8AC3E}">
        <p14:creationId xmlns:p14="http://schemas.microsoft.com/office/powerpoint/2010/main" val="4098208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 GLP1, </a:t>
            </a:r>
            <a:r>
              <a:rPr lang="en-US" sz="2800" dirty="0" smtClean="0">
                <a:latin typeface="Book Antiqua" pitchFamily="18" charset="0"/>
              </a:rPr>
              <a:t>Glucagon, </a:t>
            </a:r>
            <a:r>
              <a:rPr lang="en-US" sz="2800" dirty="0" smtClean="0">
                <a:latin typeface="Book Antiqua" pitchFamily="18" charset="0"/>
              </a:rPr>
              <a:t>and Insulin Origins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35</a:t>
            </a:fld>
            <a:endParaRPr lang="en-US">
              <a:solidFill>
                <a:schemeClr val="tx1"/>
              </a:solidFill>
            </a:endParaRPr>
          </a:p>
        </p:txBody>
      </p:sp>
      <p:sp>
        <p:nvSpPr>
          <p:cNvPr id="8" name="TextBox 7"/>
          <p:cNvSpPr txBox="1"/>
          <p:nvPr/>
        </p:nvSpPr>
        <p:spPr>
          <a:xfrm>
            <a:off x="304800" y="1752600"/>
            <a:ext cx="8610600" cy="461665"/>
          </a:xfrm>
          <a:prstGeom prst="rect">
            <a:avLst/>
          </a:prstGeom>
          <a:noFill/>
        </p:spPr>
        <p:txBody>
          <a:bodyPr wrap="square" rtlCol="0">
            <a:spAutoFit/>
          </a:bodyPr>
          <a:lstStyle/>
          <a:p>
            <a:r>
              <a:rPr lang="en-US" sz="2400" dirty="0" smtClean="0">
                <a:latin typeface="Book Antiqua" pitchFamily="18" charset="0"/>
              </a:rPr>
              <a:t>			        </a:t>
            </a:r>
            <a:r>
              <a:rPr lang="en-US" sz="2400" dirty="0" err="1" smtClean="0">
                <a:latin typeface="Book Antiqua" pitchFamily="18" charset="0"/>
              </a:rPr>
              <a:t>Proglucagon</a:t>
            </a:r>
            <a:r>
              <a:rPr lang="en-US" sz="2400" dirty="0" smtClean="0">
                <a:latin typeface="Book Antiqua" pitchFamily="18" charset="0"/>
              </a:rPr>
              <a:t>    (</a:t>
            </a:r>
            <a:r>
              <a:rPr lang="en-US" sz="2400" dirty="0" err="1" smtClean="0">
                <a:latin typeface="Book Antiqua" pitchFamily="18" charset="0"/>
              </a:rPr>
              <a:t>Prohormone</a:t>
            </a:r>
            <a:r>
              <a:rPr lang="en-US" sz="2400" dirty="0" smtClean="0">
                <a:latin typeface="Book Antiqua" pitchFamily="18" charset="0"/>
              </a:rPr>
              <a:t> protein)</a:t>
            </a:r>
            <a:endParaRPr lang="en-US" sz="2400" dirty="0">
              <a:latin typeface="Book Antiqua" pitchFamily="18" charset="0"/>
            </a:endParaRPr>
          </a:p>
        </p:txBody>
      </p:sp>
      <p:sp>
        <p:nvSpPr>
          <p:cNvPr id="7" name="TextBox 6"/>
          <p:cNvSpPr txBox="1"/>
          <p:nvPr/>
        </p:nvSpPr>
        <p:spPr>
          <a:xfrm>
            <a:off x="457200" y="3433465"/>
            <a:ext cx="8305800" cy="2462213"/>
          </a:xfrm>
          <a:prstGeom prst="rect">
            <a:avLst/>
          </a:prstGeom>
          <a:noFill/>
        </p:spPr>
        <p:txBody>
          <a:bodyPr wrap="square" rtlCol="0">
            <a:spAutoFit/>
          </a:bodyPr>
          <a:lstStyle/>
          <a:p>
            <a:pPr algn="ctr"/>
            <a:r>
              <a:rPr lang="en-US" sz="2400" dirty="0" smtClean="0">
                <a:latin typeface="Book Antiqua" pitchFamily="18" charset="0"/>
              </a:rPr>
              <a:t>                             GLP1 (31 AA peptide)</a:t>
            </a:r>
          </a:p>
          <a:p>
            <a:pPr algn="ctr"/>
            <a:r>
              <a:rPr lang="en-US" sz="2400" dirty="0" smtClean="0">
                <a:latin typeface="Book Antiqua" pitchFamily="18" charset="0"/>
              </a:rPr>
              <a:t>                             Glucagon (29 AA peptide)</a:t>
            </a:r>
          </a:p>
          <a:p>
            <a:pPr algn="ctr"/>
            <a:r>
              <a:rPr lang="en-US" sz="2400" dirty="0" smtClean="0">
                <a:latin typeface="Book Antiqua" pitchFamily="18" charset="0"/>
              </a:rPr>
              <a:t>Several other </a:t>
            </a:r>
            <a:r>
              <a:rPr lang="en-US" sz="2400" dirty="0" smtClean="0">
                <a:latin typeface="Book Antiqua" pitchFamily="18" charset="0"/>
              </a:rPr>
              <a:t>bioactive peptides</a:t>
            </a:r>
            <a:endParaRPr lang="en-US" sz="2400" dirty="0" smtClean="0">
              <a:latin typeface="Book Antiqua" pitchFamily="18" charset="0"/>
            </a:endParaRPr>
          </a:p>
          <a:p>
            <a:pPr algn="ctr"/>
            <a:endParaRPr lang="en-US" sz="1000" dirty="0" smtClean="0">
              <a:latin typeface="Book Antiqua" pitchFamily="18" charset="0"/>
            </a:endParaRPr>
          </a:p>
          <a:p>
            <a:pPr lvl="1"/>
            <a:r>
              <a:rPr lang="en-US" sz="2400" dirty="0" smtClean="0">
                <a:latin typeface="Book Antiqua" pitchFamily="18" charset="0"/>
              </a:rPr>
              <a:t>	- GLP1 is formed by </a:t>
            </a:r>
            <a:r>
              <a:rPr lang="en-US" sz="2400" dirty="0" err="1" smtClean="0">
                <a:latin typeface="Book Antiqua" pitchFamily="18" charset="0"/>
              </a:rPr>
              <a:t>proprotein</a:t>
            </a:r>
            <a:r>
              <a:rPr lang="en-US" sz="2400" dirty="0" smtClean="0">
                <a:latin typeface="Book Antiqua" pitchFamily="18" charset="0"/>
              </a:rPr>
              <a:t> </a:t>
            </a:r>
            <a:r>
              <a:rPr lang="en-US" sz="2400" dirty="0" err="1" smtClean="0">
                <a:latin typeface="Book Antiqua" pitchFamily="18" charset="0"/>
              </a:rPr>
              <a:t>convertase</a:t>
            </a:r>
            <a:r>
              <a:rPr lang="en-US" sz="2400" dirty="0" smtClean="0">
                <a:latin typeface="Book Antiqua" pitchFamily="18" charset="0"/>
              </a:rPr>
              <a:t> 1 (PC1).</a:t>
            </a:r>
          </a:p>
          <a:p>
            <a:r>
              <a:rPr lang="en-US" sz="2400" dirty="0">
                <a:latin typeface="Book Antiqua" pitchFamily="18" charset="0"/>
              </a:rPr>
              <a:t>	</a:t>
            </a:r>
            <a:r>
              <a:rPr lang="en-US" sz="2400" dirty="0" smtClean="0">
                <a:latin typeface="Book Antiqua" pitchFamily="18" charset="0"/>
              </a:rPr>
              <a:t>- Glucagon is formed by PC2.</a:t>
            </a:r>
          </a:p>
          <a:p>
            <a:r>
              <a:rPr lang="en-US" sz="2400" dirty="0">
                <a:latin typeface="Book Antiqua" pitchFamily="18" charset="0"/>
              </a:rPr>
              <a:t> </a:t>
            </a:r>
            <a:r>
              <a:rPr lang="en-US" sz="2400" dirty="0" smtClean="0">
                <a:latin typeface="Book Antiqua" pitchFamily="18" charset="0"/>
              </a:rPr>
              <a:t>              </a:t>
            </a:r>
            <a:r>
              <a:rPr lang="en-US" sz="1200" dirty="0" err="1" smtClean="0">
                <a:latin typeface="Book Antiqua" pitchFamily="18" charset="0"/>
              </a:rPr>
              <a:t>Whalley</a:t>
            </a:r>
            <a:r>
              <a:rPr lang="en-US" sz="1200" dirty="0" smtClean="0">
                <a:latin typeface="Book Antiqua" pitchFamily="18" charset="0"/>
              </a:rPr>
              <a:t>, N.M. </a:t>
            </a:r>
            <a:r>
              <a:rPr lang="en-US" sz="1200" i="1" dirty="0" smtClean="0">
                <a:latin typeface="Book Antiqua" pitchFamily="18" charset="0"/>
              </a:rPr>
              <a:t>et al.</a:t>
            </a:r>
            <a:r>
              <a:rPr lang="en-US" sz="1200" dirty="0" smtClean="0">
                <a:latin typeface="Book Antiqua" pitchFamily="18" charset="0"/>
              </a:rPr>
              <a:t> </a:t>
            </a:r>
            <a:r>
              <a:rPr lang="en-US" sz="1200" i="1" dirty="0" smtClean="0">
                <a:latin typeface="Book Antiqua" pitchFamily="18" charset="0"/>
              </a:rPr>
              <a:t>J. </a:t>
            </a:r>
            <a:r>
              <a:rPr lang="en-US" sz="1200" i="1" dirty="0" err="1" smtClean="0">
                <a:latin typeface="Book Antiqua" pitchFamily="18" charset="0"/>
              </a:rPr>
              <a:t>Endocrinol</a:t>
            </a:r>
            <a:r>
              <a:rPr lang="en-US" sz="1200" i="1" dirty="0" smtClean="0">
                <a:latin typeface="Book Antiqua" pitchFamily="18" charset="0"/>
              </a:rPr>
              <a:t>. </a:t>
            </a:r>
            <a:r>
              <a:rPr lang="en-US" sz="1200" b="1" dirty="0" smtClean="0">
                <a:latin typeface="Book Antiqua" pitchFamily="18" charset="0"/>
              </a:rPr>
              <a:t>211</a:t>
            </a:r>
            <a:r>
              <a:rPr lang="en-US" sz="1200" dirty="0" smtClean="0">
                <a:latin typeface="Book Antiqua" pitchFamily="18" charset="0"/>
              </a:rPr>
              <a:t>, 99-106, 2011.</a:t>
            </a:r>
            <a:endParaRPr lang="en-US" sz="1200" dirty="0">
              <a:latin typeface="Book Antiqua" pitchFamily="18" charset="0"/>
            </a:endParaRPr>
          </a:p>
        </p:txBody>
      </p:sp>
      <p:cxnSp>
        <p:nvCxnSpPr>
          <p:cNvPr id="9" name="Straight Arrow Connector 8"/>
          <p:cNvCxnSpPr/>
          <p:nvPr/>
        </p:nvCxnSpPr>
        <p:spPr>
          <a:xfrm>
            <a:off x="4610100" y="2290465"/>
            <a:ext cx="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2519065"/>
            <a:ext cx="3733800" cy="461665"/>
          </a:xfrm>
          <a:prstGeom prst="rect">
            <a:avLst/>
          </a:prstGeom>
          <a:noFill/>
        </p:spPr>
        <p:txBody>
          <a:bodyPr wrap="square" rtlCol="0">
            <a:spAutoFit/>
          </a:bodyPr>
          <a:lstStyle/>
          <a:p>
            <a:r>
              <a:rPr lang="en-US" sz="2400" dirty="0" err="1" smtClean="0">
                <a:latin typeface="Book Antiqua" pitchFamily="18" charset="0"/>
              </a:rPr>
              <a:t>Proteolytic</a:t>
            </a:r>
            <a:r>
              <a:rPr lang="en-US" sz="2400" dirty="0" smtClean="0">
                <a:latin typeface="Book Antiqua" pitchFamily="18" charset="0"/>
              </a:rPr>
              <a:t> Cleavage</a:t>
            </a:r>
            <a:endParaRPr lang="en-US" sz="2400" dirty="0">
              <a:latin typeface="Book Antiqua" pitchFamily="18" charset="0"/>
            </a:endParaRPr>
          </a:p>
        </p:txBody>
      </p:sp>
      <p:sp>
        <p:nvSpPr>
          <p:cNvPr id="4" name="Rectangle 3"/>
          <p:cNvSpPr/>
          <p:nvPr/>
        </p:nvSpPr>
        <p:spPr>
          <a:xfrm>
            <a:off x="152401" y="1074003"/>
            <a:ext cx="8610600" cy="830997"/>
          </a:xfrm>
          <a:prstGeom prst="rect">
            <a:avLst/>
          </a:prstGeom>
        </p:spPr>
        <p:txBody>
          <a:bodyPr wrap="square">
            <a:spAutoFit/>
          </a:bodyPr>
          <a:lstStyle/>
          <a:p>
            <a:pPr marL="342900" indent="-342900">
              <a:buFont typeface="Wingdings" pitchFamily="2" charset="2"/>
              <a:buChar char="§"/>
            </a:pPr>
            <a:r>
              <a:rPr lang="en-US" sz="2400" dirty="0" smtClean="0">
                <a:latin typeface="Book Antiqua" pitchFamily="18" charset="0"/>
              </a:rPr>
              <a:t>GLP1 and glucagon are products of the </a:t>
            </a:r>
            <a:r>
              <a:rPr lang="en-US" sz="2400" dirty="0" err="1" smtClean="0">
                <a:latin typeface="Book Antiqua" pitchFamily="18" charset="0"/>
              </a:rPr>
              <a:t>proteolytic</a:t>
            </a:r>
            <a:r>
              <a:rPr lang="en-US" sz="2400" dirty="0" smtClean="0">
                <a:latin typeface="Book Antiqua" pitchFamily="18" charset="0"/>
              </a:rPr>
              <a:t> cleavage of </a:t>
            </a:r>
            <a:r>
              <a:rPr lang="en-US" sz="2400" dirty="0" err="1" smtClean="0">
                <a:latin typeface="Book Antiqua" pitchFamily="18" charset="0"/>
              </a:rPr>
              <a:t>proglucagon</a:t>
            </a:r>
            <a:r>
              <a:rPr lang="en-US" sz="2400" dirty="0" smtClean="0">
                <a:latin typeface="Book Antiqua" pitchFamily="18" charset="0"/>
              </a:rPr>
              <a:t>.</a:t>
            </a:r>
            <a:endParaRPr lang="en-US" sz="2400" dirty="0">
              <a:latin typeface="Book Antiqua" pitchFamily="18" charset="0"/>
            </a:endParaRPr>
          </a:p>
        </p:txBody>
      </p:sp>
      <p:sp>
        <p:nvSpPr>
          <p:cNvPr id="12" name="Rectangle 11"/>
          <p:cNvSpPr/>
          <p:nvPr/>
        </p:nvSpPr>
        <p:spPr>
          <a:xfrm>
            <a:off x="304801" y="5867400"/>
            <a:ext cx="8610600" cy="830997"/>
          </a:xfrm>
          <a:prstGeom prst="rect">
            <a:avLst/>
          </a:prstGeom>
        </p:spPr>
        <p:txBody>
          <a:bodyPr wrap="square">
            <a:spAutoFit/>
          </a:bodyPr>
          <a:lstStyle/>
          <a:p>
            <a:pPr marL="342900" indent="-342900">
              <a:buFont typeface="Wingdings" pitchFamily="2" charset="2"/>
              <a:buChar char="§"/>
            </a:pPr>
            <a:r>
              <a:rPr lang="en-US" sz="2400" dirty="0">
                <a:latin typeface="Book Antiqua" pitchFamily="18" charset="0"/>
              </a:rPr>
              <a:t>Insulin is a </a:t>
            </a:r>
            <a:r>
              <a:rPr lang="en-US" sz="2400" dirty="0" smtClean="0">
                <a:latin typeface="Book Antiqua" pitchFamily="18" charset="0"/>
              </a:rPr>
              <a:t>51 </a:t>
            </a:r>
            <a:r>
              <a:rPr lang="en-US" sz="2400" dirty="0" smtClean="0">
                <a:latin typeface="Book Antiqua" pitchFamily="18" charset="0"/>
              </a:rPr>
              <a:t>AA peptide </a:t>
            </a:r>
            <a:r>
              <a:rPr lang="en-US" sz="2400" dirty="0" smtClean="0">
                <a:latin typeface="Book Antiqua" pitchFamily="18" charset="0"/>
              </a:rPr>
              <a:t>hormone produced by </a:t>
            </a:r>
            <a:r>
              <a:rPr lang="el-GR" sz="2400" dirty="0" smtClean="0">
                <a:latin typeface="Book Antiqua" pitchFamily="18" charset="0"/>
              </a:rPr>
              <a:t>β</a:t>
            </a:r>
            <a:r>
              <a:rPr lang="en-US" sz="2400" dirty="0" smtClean="0">
                <a:latin typeface="Book Antiqua" pitchFamily="18" charset="0"/>
              </a:rPr>
              <a:t> pancreatic cells.</a:t>
            </a:r>
            <a:endParaRPr lang="en-US" sz="2400" dirty="0">
              <a:latin typeface="Book Antiqua" pitchFamily="18" charset="0"/>
            </a:endParaRPr>
          </a:p>
        </p:txBody>
      </p:sp>
    </p:spTree>
    <p:extLst>
      <p:ext uri="{BB962C8B-B14F-4D97-AF65-F5344CB8AC3E}">
        <p14:creationId xmlns:p14="http://schemas.microsoft.com/office/powerpoint/2010/main" val="39022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 Glucagon and Insulin are part of a Feedback</a:t>
            </a:r>
            <a:br>
              <a:rPr lang="en-US" sz="2800" dirty="0" smtClean="0">
                <a:latin typeface="Book Antiqua" pitchFamily="18" charset="0"/>
              </a:rPr>
            </a:br>
            <a:r>
              <a:rPr lang="en-US" sz="2800" dirty="0" smtClean="0">
                <a:latin typeface="Book Antiqua" pitchFamily="18" charset="0"/>
              </a:rPr>
              <a:t>      System to Control Blood Glucose Levels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7" name="TextBox 6"/>
          <p:cNvSpPr txBox="1"/>
          <p:nvPr/>
        </p:nvSpPr>
        <p:spPr>
          <a:xfrm>
            <a:off x="457200" y="1243548"/>
            <a:ext cx="8305800" cy="3785652"/>
          </a:xfrm>
          <a:prstGeom prst="rect">
            <a:avLst/>
          </a:prstGeom>
          <a:noFill/>
        </p:spPr>
        <p:txBody>
          <a:bodyPr wrap="square" rtlCol="0">
            <a:spAutoFit/>
          </a:bodyPr>
          <a:lstStyle/>
          <a:p>
            <a:r>
              <a:rPr lang="en-US" sz="2400" dirty="0" smtClean="0">
                <a:latin typeface="Book Antiqua" pitchFamily="18" charset="0"/>
              </a:rPr>
              <a:t>Glucagon and insulin display opposite effects.</a:t>
            </a:r>
          </a:p>
          <a:p>
            <a:endParaRPr lang="en-US" sz="2400" dirty="0" smtClean="0">
              <a:latin typeface="Book Antiqua" pitchFamily="18" charset="0"/>
            </a:endParaRPr>
          </a:p>
          <a:p>
            <a:pPr marL="342900" indent="-342900">
              <a:buFont typeface="Wingdings" pitchFamily="2" charset="2"/>
              <a:buChar char="§"/>
            </a:pPr>
            <a:r>
              <a:rPr lang="en-US" sz="2400" b="1" dirty="0" smtClean="0">
                <a:latin typeface="Book Antiqua" pitchFamily="18" charset="0"/>
              </a:rPr>
              <a:t>Glucagon raises blood glucose levels </a:t>
            </a:r>
            <a:r>
              <a:rPr lang="en-US" sz="2400" dirty="0" smtClean="0">
                <a:latin typeface="Book Antiqua" pitchFamily="18" charset="0"/>
              </a:rPr>
              <a:t>when blood sugar is too low by causing the liver to convert glycogen into glucose.</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b="1" dirty="0" smtClean="0">
                <a:latin typeface="Book Antiqua" pitchFamily="18" charset="0"/>
              </a:rPr>
              <a:t>Insulin decreases blood glucose levels </a:t>
            </a:r>
            <a:r>
              <a:rPr lang="en-US" sz="2400" dirty="0" smtClean="0">
                <a:latin typeface="Book Antiqua" pitchFamily="18" charset="0"/>
              </a:rPr>
              <a:t>by enabling the cellular uptake of glucose for catabolic purposes.</a:t>
            </a:r>
          </a:p>
          <a:p>
            <a:pPr marL="342900" indent="-342900">
              <a:buFont typeface="Wingdings" pitchFamily="2" charset="2"/>
              <a:buChar char="§"/>
            </a:pPr>
            <a:endParaRPr lang="en-US" sz="2400" dirty="0">
              <a:latin typeface="Book Antiqua" pitchFamily="18" charset="0"/>
            </a:endParaRPr>
          </a:p>
          <a:p>
            <a:pPr marL="342900" indent="-342900">
              <a:buFont typeface="Wingdings" pitchFamily="2" charset="2"/>
              <a:buChar char="§"/>
            </a:pPr>
            <a:r>
              <a:rPr lang="en-US" sz="2400" dirty="0" smtClean="0">
                <a:latin typeface="Book Antiqua" pitchFamily="18" charset="0"/>
              </a:rPr>
              <a:t>Together they control homeostasis of glucose.</a:t>
            </a:r>
          </a:p>
        </p:txBody>
      </p:sp>
    </p:spTree>
    <p:extLst>
      <p:ext uri="{BB962C8B-B14F-4D97-AF65-F5344CB8AC3E}">
        <p14:creationId xmlns:p14="http://schemas.microsoft.com/office/powerpoint/2010/main" val="377582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3III. GLP1 regulates the Activity of Glucagon and </a:t>
            </a:r>
            <a:br>
              <a:rPr lang="en-US" sz="2800" dirty="0" smtClean="0">
                <a:latin typeface="Book Antiqua" pitchFamily="18" charset="0"/>
              </a:rPr>
            </a:br>
            <a:r>
              <a:rPr lang="en-US" sz="2800" dirty="0" smtClean="0">
                <a:latin typeface="Book Antiqua" pitchFamily="18" charset="0"/>
              </a:rPr>
              <a:t>       Insulin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8" name="TextBox 7"/>
          <p:cNvSpPr txBox="1"/>
          <p:nvPr/>
        </p:nvSpPr>
        <p:spPr>
          <a:xfrm>
            <a:off x="457200" y="1243548"/>
            <a:ext cx="8305800" cy="5262979"/>
          </a:xfrm>
          <a:prstGeom prst="rect">
            <a:avLst/>
          </a:prstGeom>
          <a:noFill/>
        </p:spPr>
        <p:txBody>
          <a:bodyPr wrap="square" rtlCol="0">
            <a:spAutoFit/>
          </a:bodyPr>
          <a:lstStyle/>
          <a:p>
            <a:r>
              <a:rPr lang="en-US" sz="2400" dirty="0" smtClean="0">
                <a:latin typeface="Book Antiqua" pitchFamily="18" charset="0"/>
              </a:rPr>
              <a:t>GLP1 exhibits its effect via signaling by binding to the GLP1 receptor (GLP1R).</a:t>
            </a:r>
          </a:p>
          <a:p>
            <a:pPr marL="342900"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GLP1R is expressed in the pancreas and the brain.</a:t>
            </a:r>
          </a:p>
          <a:p>
            <a:pPr marL="800100" lvl="1" indent="-342900">
              <a:buFont typeface="Wingdings" pitchFamily="2" charset="2"/>
              <a:buChar char="§"/>
            </a:pPr>
            <a:endParaRPr lang="en-US" sz="2400" dirty="0" smtClean="0">
              <a:latin typeface="Book Antiqua" pitchFamily="18" charset="0"/>
            </a:endParaRPr>
          </a:p>
          <a:p>
            <a:pPr marL="800100" lvl="1" indent="-342900">
              <a:buFont typeface="Wingdings" pitchFamily="2" charset="2"/>
              <a:buChar char="§"/>
            </a:pPr>
            <a:r>
              <a:rPr lang="en-US" sz="2400" dirty="0" smtClean="0">
                <a:latin typeface="Book Antiqua" pitchFamily="18" charset="0"/>
              </a:rPr>
              <a:t>Binding to GLP1R at the two sites produces two physiologically different results.</a:t>
            </a:r>
          </a:p>
          <a:p>
            <a:pPr marL="800100" lvl="1" indent="-342900">
              <a:buFont typeface="Wingdings" pitchFamily="2" charset="2"/>
              <a:buChar char="§"/>
            </a:pPr>
            <a:endParaRPr lang="en-US" sz="2400" dirty="0" smtClean="0">
              <a:latin typeface="Book Antiqua" pitchFamily="18" charset="0"/>
            </a:endParaRPr>
          </a:p>
          <a:p>
            <a:pPr marL="1257300" lvl="2" indent="-342900">
              <a:buFontTx/>
              <a:buChar char="-"/>
            </a:pPr>
            <a:r>
              <a:rPr lang="en-US" sz="2400" dirty="0" smtClean="0">
                <a:latin typeface="Book Antiqua" pitchFamily="18" charset="0"/>
              </a:rPr>
              <a:t>At the pancreas, GLP1 controls the levels of insulin and glucagon.</a:t>
            </a:r>
          </a:p>
          <a:p>
            <a:pPr marL="1257300" lvl="2" indent="-342900">
              <a:buFontTx/>
              <a:buChar char="-"/>
            </a:pPr>
            <a:endParaRPr lang="en-US" sz="2400" dirty="0" smtClean="0">
              <a:latin typeface="Book Antiqua" pitchFamily="18" charset="0"/>
            </a:endParaRPr>
          </a:p>
          <a:p>
            <a:pPr marL="1257300" lvl="2" indent="-342900">
              <a:buFontTx/>
              <a:buChar char="-"/>
            </a:pPr>
            <a:r>
              <a:rPr lang="en-US" sz="2400" dirty="0" smtClean="0">
                <a:latin typeface="Book Antiqua" pitchFamily="18" charset="0"/>
              </a:rPr>
              <a:t>At the brain, GLP1 controls hunger.</a:t>
            </a:r>
            <a:endParaRPr lang="en-US" sz="2400" dirty="0">
              <a:latin typeface="Book Antiqua" pitchFamily="18" charset="0"/>
            </a:endParaRPr>
          </a:p>
          <a:p>
            <a:pPr marL="342900" indent="-342900">
              <a:buFont typeface="Wingdings" pitchFamily="2" charset="2"/>
              <a:buChar char="§"/>
            </a:pPr>
            <a:endParaRPr lang="en-US" sz="2400" dirty="0" smtClean="0">
              <a:latin typeface="Book Antiqua" pitchFamily="18" charset="0"/>
            </a:endParaRPr>
          </a:p>
          <a:p>
            <a:endParaRPr lang="en-US" sz="2400" dirty="0" smtClean="0">
              <a:latin typeface="Book Antiqua" pitchFamily="18" charset="0"/>
            </a:endParaRPr>
          </a:p>
        </p:txBody>
      </p:sp>
    </p:spTree>
    <p:extLst>
      <p:ext uri="{BB962C8B-B14F-4D97-AF65-F5344CB8AC3E}">
        <p14:creationId xmlns:p14="http://schemas.microsoft.com/office/powerpoint/2010/main" val="1887540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3III. GLP1 regulates the Activity of Glucagon and </a:t>
            </a:r>
            <a:br>
              <a:rPr lang="en-US" sz="2800" dirty="0" smtClean="0">
                <a:latin typeface="Book Antiqua" pitchFamily="18" charset="0"/>
              </a:rPr>
            </a:br>
            <a:r>
              <a:rPr lang="en-US" sz="2800" dirty="0" smtClean="0">
                <a:latin typeface="Book Antiqua" pitchFamily="18" charset="0"/>
              </a:rPr>
              <a:t>       Insulin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grpSp>
        <p:nvGrpSpPr>
          <p:cNvPr id="12" name="Group 11"/>
          <p:cNvGrpSpPr/>
          <p:nvPr/>
        </p:nvGrpSpPr>
        <p:grpSpPr>
          <a:xfrm>
            <a:off x="1295400" y="1143000"/>
            <a:ext cx="6941820" cy="5650992"/>
            <a:chOff x="1295400" y="1143000"/>
            <a:chExt cx="6941820" cy="5650992"/>
          </a:xfrm>
        </p:grpSpPr>
        <p:grpSp>
          <p:nvGrpSpPr>
            <p:cNvPr id="10" name="Group 9"/>
            <p:cNvGrpSpPr/>
            <p:nvPr/>
          </p:nvGrpSpPr>
          <p:grpSpPr>
            <a:xfrm>
              <a:off x="1295400" y="1143000"/>
              <a:ext cx="6941820" cy="5650992"/>
              <a:chOff x="1295400" y="1143000"/>
              <a:chExt cx="6941820" cy="5650992"/>
            </a:xfrm>
          </p:grpSpPr>
          <p:pic>
            <p:nvPicPr>
              <p:cNvPr id="7" name="Picture 3" descr="Picture 1"/>
              <p:cNvPicPr>
                <a:picLocks noChangeAspect="1" noChangeArrowheads="1"/>
              </p:cNvPicPr>
              <p:nvPr/>
            </p:nvPicPr>
            <p:blipFill>
              <a:blip r:embed="rId3" cstate="print"/>
              <a:srcRect/>
              <a:stretch>
                <a:fillRect/>
              </a:stretch>
            </p:blipFill>
            <p:spPr bwMode="auto">
              <a:xfrm>
                <a:off x="1447800" y="1143000"/>
                <a:ext cx="6789420" cy="5650992"/>
              </a:xfrm>
              <a:prstGeom prst="rect">
                <a:avLst/>
              </a:prstGeom>
              <a:noFill/>
              <a:ln w="9525">
                <a:noFill/>
                <a:miter lim="800000"/>
                <a:headEnd/>
                <a:tailEnd/>
              </a:ln>
            </p:spPr>
          </p:pic>
          <p:sp>
            <p:nvSpPr>
              <p:cNvPr id="4" name="Rectangle 3"/>
              <p:cNvSpPr/>
              <p:nvPr/>
            </p:nvSpPr>
            <p:spPr>
              <a:xfrm>
                <a:off x="1295400" y="3733800"/>
                <a:ext cx="22098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4724400"/>
                <a:ext cx="22098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419600" y="5654802"/>
              <a:ext cx="1447800" cy="88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019800" y="2209800"/>
            <a:ext cx="221742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5219700"/>
            <a:ext cx="2217420" cy="1562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477000" y="2362200"/>
            <a:ext cx="1219200" cy="369332"/>
          </a:xfrm>
          <a:prstGeom prst="rect">
            <a:avLst/>
          </a:prstGeom>
          <a:noFill/>
        </p:spPr>
        <p:txBody>
          <a:bodyPr wrap="square" rtlCol="0">
            <a:spAutoFit/>
          </a:bodyPr>
          <a:lstStyle/>
          <a:p>
            <a:r>
              <a:rPr lang="en-US" b="1" dirty="0" smtClean="0">
                <a:latin typeface="Book Antiqua" pitchFamily="18" charset="0"/>
              </a:rPr>
              <a:t>Pancreas</a:t>
            </a:r>
            <a:endParaRPr lang="en-US" b="1" dirty="0">
              <a:latin typeface="Book Antiqua" pitchFamily="18" charset="0"/>
            </a:endParaRPr>
          </a:p>
        </p:txBody>
      </p:sp>
    </p:spTree>
    <p:extLst>
      <p:ext uri="{BB962C8B-B14F-4D97-AF65-F5344CB8AC3E}">
        <p14:creationId xmlns:p14="http://schemas.microsoft.com/office/powerpoint/2010/main" val="22238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3III. GLP1 regulates the Activity of Glucagon and </a:t>
            </a:r>
            <a:br>
              <a:rPr lang="en-US" sz="2800" dirty="0" smtClean="0">
                <a:latin typeface="Book Antiqua" pitchFamily="18" charset="0"/>
              </a:rPr>
            </a:br>
            <a:r>
              <a:rPr lang="en-US" sz="2800" dirty="0" smtClean="0">
                <a:latin typeface="Book Antiqua" pitchFamily="18" charset="0"/>
              </a:rPr>
              <a:t>       Insulin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39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grpSp>
        <p:nvGrpSpPr>
          <p:cNvPr id="15" name="Group 14"/>
          <p:cNvGrpSpPr/>
          <p:nvPr/>
        </p:nvGrpSpPr>
        <p:grpSpPr>
          <a:xfrm>
            <a:off x="1447800" y="1143000"/>
            <a:ext cx="6789420" cy="5650992"/>
            <a:chOff x="1447800" y="1143000"/>
            <a:chExt cx="6789420" cy="5650992"/>
          </a:xfrm>
        </p:grpSpPr>
        <p:grpSp>
          <p:nvGrpSpPr>
            <p:cNvPr id="13" name="Group 12"/>
            <p:cNvGrpSpPr/>
            <p:nvPr/>
          </p:nvGrpSpPr>
          <p:grpSpPr>
            <a:xfrm>
              <a:off x="1447800" y="1143000"/>
              <a:ext cx="6789420" cy="5650992"/>
              <a:chOff x="1447800" y="1143000"/>
              <a:chExt cx="6789420" cy="5650992"/>
            </a:xfrm>
          </p:grpSpPr>
          <p:pic>
            <p:nvPicPr>
              <p:cNvPr id="7" name="Picture 3" descr="Picture 1"/>
              <p:cNvPicPr>
                <a:picLocks noChangeAspect="1" noChangeArrowheads="1"/>
              </p:cNvPicPr>
              <p:nvPr/>
            </p:nvPicPr>
            <p:blipFill>
              <a:blip r:embed="rId3" cstate="print"/>
              <a:srcRect/>
              <a:stretch>
                <a:fillRect/>
              </a:stretch>
            </p:blipFill>
            <p:spPr bwMode="auto">
              <a:xfrm>
                <a:off x="1447800" y="1143000"/>
                <a:ext cx="6789420" cy="5650992"/>
              </a:xfrm>
              <a:prstGeom prst="rect">
                <a:avLst/>
              </a:prstGeom>
              <a:noFill/>
              <a:ln w="9525">
                <a:noFill/>
                <a:miter lim="800000"/>
                <a:headEnd/>
                <a:tailEnd/>
              </a:ln>
            </p:spPr>
          </p:pic>
          <p:sp>
            <p:nvSpPr>
              <p:cNvPr id="8" name="Rectangle 7"/>
              <p:cNvSpPr/>
              <p:nvPr/>
            </p:nvSpPr>
            <p:spPr>
              <a:xfrm>
                <a:off x="1447800" y="3581400"/>
                <a:ext cx="10668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514600" y="3657600"/>
              <a:ext cx="609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04800" y="5682734"/>
            <a:ext cx="3505200" cy="461665"/>
          </a:xfrm>
          <a:prstGeom prst="rect">
            <a:avLst/>
          </a:prstGeom>
          <a:noFill/>
        </p:spPr>
        <p:txBody>
          <a:bodyPr wrap="square" rtlCol="0">
            <a:spAutoFit/>
          </a:bodyPr>
          <a:lstStyle/>
          <a:p>
            <a:r>
              <a:rPr lang="en-US" sz="2400" dirty="0" err="1" smtClean="0">
                <a:latin typeface="Book Antiqua" pitchFamily="18" charset="0"/>
              </a:rPr>
              <a:t>Dipeptidyl</a:t>
            </a:r>
            <a:r>
              <a:rPr lang="en-US" sz="2400" dirty="0" smtClean="0">
                <a:latin typeface="Book Antiqua" pitchFamily="18" charset="0"/>
              </a:rPr>
              <a:t> peptidase IV</a:t>
            </a:r>
            <a:endParaRPr lang="en-US" sz="2400" dirty="0">
              <a:latin typeface="Book Antiqua" pitchFamily="18" charset="0"/>
            </a:endParaRPr>
          </a:p>
        </p:txBody>
      </p:sp>
    </p:spTree>
    <p:extLst>
      <p:ext uri="{BB962C8B-B14F-4D97-AF65-F5344CB8AC3E}">
        <p14:creationId xmlns:p14="http://schemas.microsoft.com/office/powerpoint/2010/main" val="341322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ratt2e_fig_1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320" y="990600"/>
            <a:ext cx="5974080" cy="313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1</a:t>
            </a:r>
            <a:r>
              <a:rPr lang="en-US" sz="2800" dirty="0" smtClean="0">
                <a:latin typeface="Book Antiqua" pitchFamily="18" charset="0"/>
              </a:rPr>
              <a:t>. General Definition for Metabolism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4267200"/>
            <a:ext cx="8153400" cy="2616101"/>
          </a:xfrm>
          <a:prstGeom prst="rect">
            <a:avLst/>
          </a:prstGeom>
          <a:noFill/>
        </p:spPr>
        <p:txBody>
          <a:bodyPr wrap="square" rtlCol="0">
            <a:spAutoFit/>
          </a:bodyPr>
          <a:lstStyle/>
          <a:p>
            <a:pPr marL="342900" indent="-342900">
              <a:buFont typeface="Wingdings" pitchFamily="2" charset="2"/>
              <a:buChar char="§"/>
            </a:pPr>
            <a:r>
              <a:rPr lang="en-US" sz="2400" b="1" dirty="0" smtClean="0">
                <a:latin typeface="Book Antiqua" pitchFamily="18" charset="0"/>
              </a:rPr>
              <a:t>Catabolism</a:t>
            </a:r>
            <a:r>
              <a:rPr lang="en-US" sz="2400" dirty="0" smtClean="0">
                <a:latin typeface="Book Antiqua" pitchFamily="18" charset="0"/>
              </a:rPr>
              <a:t>: Cells break large molecules to release free energy and small molecules.</a:t>
            </a:r>
          </a:p>
          <a:p>
            <a:pPr marL="342900" indent="-342900">
              <a:buFont typeface="Wingdings" pitchFamily="2" charset="2"/>
              <a:buChar char="§"/>
            </a:pPr>
            <a:endParaRPr lang="en-US" sz="1000" dirty="0" smtClean="0">
              <a:latin typeface="Book Antiqua" pitchFamily="18" charset="0"/>
            </a:endParaRPr>
          </a:p>
          <a:p>
            <a:pPr marL="342900" indent="-342900">
              <a:buFont typeface="Wingdings" pitchFamily="2" charset="2"/>
              <a:buChar char="§"/>
            </a:pPr>
            <a:r>
              <a:rPr lang="en-US" sz="2400" b="1" dirty="0" smtClean="0">
                <a:latin typeface="Book Antiqua" pitchFamily="18" charset="0"/>
              </a:rPr>
              <a:t>Anabolism</a:t>
            </a:r>
            <a:r>
              <a:rPr lang="en-US" sz="2400" dirty="0" smtClean="0">
                <a:latin typeface="Book Antiqua" pitchFamily="18" charset="0"/>
              </a:rPr>
              <a:t>: Cells use the free energy and small molecules to rebuild larger molecules.</a:t>
            </a:r>
          </a:p>
          <a:p>
            <a:pPr marL="342900" indent="-342900">
              <a:buFont typeface="Wingdings" pitchFamily="2" charset="2"/>
              <a:buChar char="§"/>
            </a:pPr>
            <a:endParaRPr lang="en-US" sz="1000" dirty="0" smtClean="0">
              <a:latin typeface="Book Antiqua" pitchFamily="18" charset="0"/>
            </a:endParaRPr>
          </a:p>
          <a:p>
            <a:pPr marL="342900" indent="-342900">
              <a:buFont typeface="Wingdings" pitchFamily="2" charset="2"/>
              <a:buChar char="§"/>
            </a:pPr>
            <a:r>
              <a:rPr lang="en-US" sz="2400" dirty="0" smtClean="0">
                <a:latin typeface="Book Antiqua" pitchFamily="18" charset="0"/>
              </a:rPr>
              <a:t>The set of all catabolic and anabolic activities constitutes an organism’s metabolism.</a:t>
            </a:r>
            <a:endParaRPr lang="en-US" sz="2400" dirty="0">
              <a:latin typeface="Book Antiqua" pitchFamily="18" charset="0"/>
            </a:endParaRPr>
          </a:p>
        </p:txBody>
      </p:sp>
    </p:spTree>
    <p:extLst>
      <p:ext uri="{BB962C8B-B14F-4D97-AF65-F5344CB8AC3E}">
        <p14:creationId xmlns:p14="http://schemas.microsoft.com/office/powerpoint/2010/main" val="5647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3III. GLP1 regulates the Activity of Glucagon and </a:t>
            </a:r>
            <a:br>
              <a:rPr lang="en-US" sz="2800" dirty="0" smtClean="0">
                <a:latin typeface="Book Antiqua" pitchFamily="18" charset="0"/>
              </a:rPr>
            </a:br>
            <a:r>
              <a:rPr lang="en-US" sz="2800" dirty="0" smtClean="0">
                <a:latin typeface="Book Antiqua" pitchFamily="18" charset="0"/>
              </a:rPr>
              <a:t>       Insulin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40</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grpSp>
        <p:nvGrpSpPr>
          <p:cNvPr id="15" name="Group 14"/>
          <p:cNvGrpSpPr/>
          <p:nvPr/>
        </p:nvGrpSpPr>
        <p:grpSpPr>
          <a:xfrm>
            <a:off x="1447800" y="1143000"/>
            <a:ext cx="6789420" cy="5650992"/>
            <a:chOff x="1447800" y="1143000"/>
            <a:chExt cx="6789420" cy="5650992"/>
          </a:xfrm>
        </p:grpSpPr>
        <p:grpSp>
          <p:nvGrpSpPr>
            <p:cNvPr id="13" name="Group 12"/>
            <p:cNvGrpSpPr/>
            <p:nvPr/>
          </p:nvGrpSpPr>
          <p:grpSpPr>
            <a:xfrm>
              <a:off x="1447800" y="1143000"/>
              <a:ext cx="6789420" cy="5650992"/>
              <a:chOff x="1447800" y="1143000"/>
              <a:chExt cx="6789420" cy="5650992"/>
            </a:xfrm>
          </p:grpSpPr>
          <p:pic>
            <p:nvPicPr>
              <p:cNvPr id="7" name="Picture 3" descr="Picture 1"/>
              <p:cNvPicPr>
                <a:picLocks noChangeAspect="1" noChangeArrowheads="1"/>
              </p:cNvPicPr>
              <p:nvPr/>
            </p:nvPicPr>
            <p:blipFill>
              <a:blip r:embed="rId3" cstate="print"/>
              <a:srcRect/>
              <a:stretch>
                <a:fillRect/>
              </a:stretch>
            </p:blipFill>
            <p:spPr bwMode="auto">
              <a:xfrm>
                <a:off x="1447800" y="1143000"/>
                <a:ext cx="6789420" cy="5650992"/>
              </a:xfrm>
              <a:prstGeom prst="rect">
                <a:avLst/>
              </a:prstGeom>
              <a:noFill/>
              <a:ln w="9525">
                <a:noFill/>
                <a:miter lim="800000"/>
                <a:headEnd/>
                <a:tailEnd/>
              </a:ln>
            </p:spPr>
          </p:pic>
          <p:sp>
            <p:nvSpPr>
              <p:cNvPr id="8" name="Rectangle 7"/>
              <p:cNvSpPr/>
              <p:nvPr/>
            </p:nvSpPr>
            <p:spPr>
              <a:xfrm>
                <a:off x="1447800" y="3581400"/>
                <a:ext cx="10668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2514600" y="3657600"/>
              <a:ext cx="609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0"/>
          <p:cNvSpPr txBox="1">
            <a:spLocks noChangeArrowheads="1"/>
          </p:cNvSpPr>
          <p:nvPr/>
        </p:nvSpPr>
        <p:spPr bwMode="auto">
          <a:xfrm>
            <a:off x="4303712" y="4876800"/>
            <a:ext cx="420688" cy="519113"/>
          </a:xfrm>
          <a:prstGeom prst="rect">
            <a:avLst/>
          </a:prstGeom>
          <a:noFill/>
          <a:ln w="9525">
            <a:noFill/>
            <a:miter lim="800000"/>
            <a:headEnd/>
            <a:tailEnd/>
          </a:ln>
        </p:spPr>
        <p:txBody>
          <a:bodyPr wrap="none">
            <a:spAutoFit/>
          </a:bodyPr>
          <a:lstStyle/>
          <a:p>
            <a:pPr defTabSz="457200"/>
            <a:r>
              <a:rPr lang="en-US" sz="2800" b="1" dirty="0">
                <a:solidFill>
                  <a:schemeClr val="accent2"/>
                </a:solidFill>
              </a:rPr>
              <a:t>X</a:t>
            </a:r>
          </a:p>
        </p:txBody>
      </p:sp>
      <p:pic>
        <p:nvPicPr>
          <p:cNvPr id="17" name="Content Placeholder 3" descr="BiochemReviewFigureDPP4activity_2.png"/>
          <p:cNvPicPr>
            <a:picLocks noChangeAspect="1"/>
          </p:cNvPicPr>
          <p:nvPr/>
        </p:nvPicPr>
        <p:blipFill rotWithShape="1">
          <a:blip r:embed="rId4" cstate="print">
            <a:extLst>
              <a:ext uri="{28A0092B-C50C-407E-A947-70E740481C1C}">
                <a14:useLocalDpi xmlns:a14="http://schemas.microsoft.com/office/drawing/2010/main" val="0"/>
              </a:ext>
            </a:extLst>
          </a:blip>
          <a:srcRect t="36545" r="76852" b="224"/>
          <a:stretch/>
        </p:blipFill>
        <p:spPr>
          <a:xfrm>
            <a:off x="76200" y="3375947"/>
            <a:ext cx="2490565" cy="2872453"/>
          </a:xfrm>
          <a:prstGeom prst="rect">
            <a:avLst/>
          </a:prstGeom>
        </p:spPr>
      </p:pic>
    </p:spTree>
    <p:extLst>
      <p:ext uri="{BB962C8B-B14F-4D97-AF65-F5344CB8AC3E}">
        <p14:creationId xmlns:p14="http://schemas.microsoft.com/office/powerpoint/2010/main" val="29896918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3III. GLP1 regulates the Activity of Glucagon and </a:t>
            </a:r>
            <a:br>
              <a:rPr lang="en-US" sz="2800" dirty="0" smtClean="0">
                <a:latin typeface="Book Antiqua" pitchFamily="18" charset="0"/>
              </a:rPr>
            </a:br>
            <a:r>
              <a:rPr lang="en-US" sz="2800" dirty="0" smtClean="0">
                <a:latin typeface="Book Antiqua" pitchFamily="18" charset="0"/>
              </a:rPr>
              <a:t>       Insulin</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41</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18434" name="Picture 2" descr="File:Incretins and DPP 4 inhibitor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09700"/>
            <a:ext cx="5715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60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3IV. Insulin Signals to GLUT4 to Promote Uptake of </a:t>
            </a:r>
            <a:br>
              <a:rPr lang="en-US" sz="2800" dirty="0" smtClean="0">
                <a:latin typeface="Book Antiqua" pitchFamily="18" charset="0"/>
              </a:rPr>
            </a:br>
            <a:r>
              <a:rPr lang="en-US" sz="2800" dirty="0" smtClean="0">
                <a:latin typeface="Book Antiqua" pitchFamily="18" charset="0"/>
              </a:rPr>
              <a:t>        Glucose</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42</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pic>
        <p:nvPicPr>
          <p:cNvPr id="7" name="Picture 2" descr="box_11_01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163" y="1143000"/>
            <a:ext cx="6241237" cy="557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55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2. Organism Classification Based on Metabolic </a:t>
            </a:r>
            <a:br>
              <a:rPr lang="en-US" sz="2800" dirty="0" smtClean="0">
                <a:latin typeface="Book Antiqua" pitchFamily="18" charset="0"/>
              </a:rPr>
            </a:br>
            <a:r>
              <a:rPr lang="en-US" sz="2800" dirty="0" smtClean="0">
                <a:latin typeface="Book Antiqua" pitchFamily="18" charset="0"/>
              </a:rPr>
              <a:t>    Requirements </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5</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990600"/>
            <a:ext cx="8153400" cy="5724644"/>
          </a:xfrm>
          <a:prstGeom prst="rect">
            <a:avLst/>
          </a:prstGeom>
          <a:noFill/>
        </p:spPr>
        <p:txBody>
          <a:bodyPr wrap="square" rtlCol="0">
            <a:spAutoFit/>
          </a:bodyPr>
          <a:lstStyle/>
          <a:p>
            <a:pPr marL="457200" indent="-457200">
              <a:buAutoNum type="alphaUcPeriod"/>
            </a:pPr>
            <a:r>
              <a:rPr lang="en-US" sz="2400" dirty="0" smtClean="0">
                <a:latin typeface="Book Antiqua" pitchFamily="18" charset="0"/>
              </a:rPr>
              <a:t>Chemoautotrophs</a:t>
            </a: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i.e. Microbes</a:t>
            </a:r>
          </a:p>
          <a:p>
            <a:pPr marL="914400" lvl="1" indent="-457200">
              <a:buFont typeface="Wingdings" pitchFamily="2" charset="2"/>
              <a:buChar char="§"/>
            </a:pPr>
            <a:r>
              <a:rPr lang="en-US" sz="2400" dirty="0" smtClean="0">
                <a:latin typeface="Book Antiqua" pitchFamily="18" charset="0"/>
              </a:rPr>
              <a:t>Obtain the majority of their metabolic building blocks and free energy from simple inorganic compounds CO</a:t>
            </a:r>
            <a:r>
              <a:rPr lang="en-US" sz="2400" baseline="-25000" dirty="0" smtClean="0">
                <a:latin typeface="Book Antiqua" pitchFamily="18" charset="0"/>
              </a:rPr>
              <a:t>2</a:t>
            </a:r>
            <a:r>
              <a:rPr lang="en-US" sz="2400" dirty="0" smtClean="0">
                <a:latin typeface="Book Antiqua" pitchFamily="18" charset="0"/>
              </a:rPr>
              <a:t>, N</a:t>
            </a:r>
            <a:r>
              <a:rPr lang="en-US" sz="2400" baseline="-25000" dirty="0" smtClean="0">
                <a:latin typeface="Book Antiqua" pitchFamily="18" charset="0"/>
              </a:rPr>
              <a:t>2</a:t>
            </a:r>
            <a:r>
              <a:rPr lang="en-US" sz="2400" dirty="0" smtClean="0">
                <a:latin typeface="Book Antiqua" pitchFamily="18" charset="0"/>
              </a:rPr>
              <a:t>, H</a:t>
            </a:r>
            <a:r>
              <a:rPr lang="en-US" sz="2400" baseline="-25000" dirty="0" smtClean="0">
                <a:latin typeface="Book Antiqua" pitchFamily="18" charset="0"/>
              </a:rPr>
              <a:t>2</a:t>
            </a:r>
            <a:r>
              <a:rPr lang="en-US" sz="2400" dirty="0" smtClean="0">
                <a:latin typeface="Book Antiqua" pitchFamily="18" charset="0"/>
              </a:rPr>
              <a:t>, and S</a:t>
            </a:r>
            <a:r>
              <a:rPr lang="en-US" sz="2400" baseline="-25000" dirty="0" smtClean="0">
                <a:latin typeface="Book Antiqua" pitchFamily="18" charset="0"/>
              </a:rPr>
              <a:t>2</a:t>
            </a:r>
            <a:r>
              <a:rPr lang="en-US" sz="2400" dirty="0" smtClean="0">
                <a:latin typeface="Book Antiqua" pitchFamily="18" charset="0"/>
              </a:rPr>
              <a:t>.</a:t>
            </a:r>
          </a:p>
          <a:p>
            <a:pPr lvl="1"/>
            <a:endParaRPr lang="en-US" sz="1000" dirty="0" smtClean="0">
              <a:latin typeface="Book Antiqua" pitchFamily="18" charset="0"/>
            </a:endParaRPr>
          </a:p>
          <a:p>
            <a:pPr marL="457200" indent="-457200">
              <a:buAutoNum type="alphaUcPeriod"/>
            </a:pPr>
            <a:r>
              <a:rPr lang="en-US" sz="2400" dirty="0" smtClean="0">
                <a:latin typeface="Book Antiqua" pitchFamily="18" charset="0"/>
              </a:rPr>
              <a:t>Photoautotrophs</a:t>
            </a: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i.e. Green Plants</a:t>
            </a:r>
          </a:p>
          <a:p>
            <a:pPr marL="914400" lvl="1" indent="-457200">
              <a:buFont typeface="Wingdings" pitchFamily="2" charset="2"/>
              <a:buChar char="§"/>
            </a:pPr>
            <a:r>
              <a:rPr lang="en-US" sz="2400" dirty="0" smtClean="0">
                <a:latin typeface="Book Antiqua" pitchFamily="18" charset="0"/>
              </a:rPr>
              <a:t>Require little more than </a:t>
            </a:r>
            <a:r>
              <a:rPr lang="en-US" sz="2400" dirty="0">
                <a:latin typeface="Book Antiqua" pitchFamily="18" charset="0"/>
              </a:rPr>
              <a:t>CO</a:t>
            </a:r>
            <a:r>
              <a:rPr lang="en-US" sz="2400" baseline="-25000" dirty="0">
                <a:latin typeface="Book Antiqua" pitchFamily="18" charset="0"/>
              </a:rPr>
              <a:t>2</a:t>
            </a:r>
            <a:r>
              <a:rPr lang="en-US" sz="2400" dirty="0">
                <a:latin typeface="Book Antiqua" pitchFamily="18" charset="0"/>
              </a:rPr>
              <a:t>, </a:t>
            </a:r>
            <a:r>
              <a:rPr lang="en-US" sz="2400" dirty="0" smtClean="0">
                <a:latin typeface="Book Antiqua" pitchFamily="18" charset="0"/>
              </a:rPr>
              <a:t>H</a:t>
            </a:r>
            <a:r>
              <a:rPr lang="en-US" sz="2400" baseline="-25000" dirty="0" smtClean="0">
                <a:latin typeface="Book Antiqua" pitchFamily="18" charset="0"/>
              </a:rPr>
              <a:t>2</a:t>
            </a:r>
            <a:r>
              <a:rPr lang="en-US" sz="2400" dirty="0" smtClean="0">
                <a:latin typeface="Book Antiqua" pitchFamily="18" charset="0"/>
              </a:rPr>
              <a:t>O, a source of nitrogen, and sunlight.</a:t>
            </a:r>
          </a:p>
          <a:p>
            <a:pPr marL="914400" lvl="1" indent="-457200">
              <a:buFont typeface="Wingdings" pitchFamily="2" charset="2"/>
              <a:buChar char="§"/>
            </a:pPr>
            <a:endParaRPr lang="en-US" sz="1000" dirty="0">
              <a:latin typeface="Book Antiqua" pitchFamily="18" charset="0"/>
            </a:endParaRPr>
          </a:p>
          <a:p>
            <a:pPr marL="457200" indent="-457200">
              <a:buAutoNum type="alphaUcPeriod"/>
            </a:pPr>
            <a:r>
              <a:rPr lang="en-US" sz="2400" dirty="0" err="1" smtClean="0">
                <a:latin typeface="Book Antiqua" pitchFamily="18" charset="0"/>
              </a:rPr>
              <a:t>Heteroautotrophs</a:t>
            </a:r>
            <a:endParaRPr lang="en-US" sz="1000" dirty="0" smtClean="0">
              <a:latin typeface="Book Antiqua" pitchFamily="18" charset="0"/>
            </a:endParaRPr>
          </a:p>
          <a:p>
            <a:pPr marL="914400" lvl="1" indent="-457200">
              <a:buFont typeface="Wingdings" pitchFamily="2" charset="2"/>
              <a:buChar char="§"/>
            </a:pPr>
            <a:r>
              <a:rPr lang="en-US" sz="2400" dirty="0" smtClean="0">
                <a:latin typeface="Book Antiqua" pitchFamily="18" charset="0"/>
              </a:rPr>
              <a:t>i.e. Animals</a:t>
            </a:r>
          </a:p>
          <a:p>
            <a:pPr marL="914400" lvl="1" indent="-457200">
              <a:buFont typeface="Wingdings" pitchFamily="2" charset="2"/>
              <a:buChar char="§"/>
            </a:pPr>
            <a:r>
              <a:rPr lang="en-US" sz="2400" dirty="0" smtClean="0">
                <a:latin typeface="Book Antiqua" pitchFamily="18" charset="0"/>
              </a:rPr>
              <a:t>Directly or indirectly obtain all their building materials and free energy from organic compounds produced by chemo- or photoautotrophs</a:t>
            </a:r>
            <a:endParaRPr lang="en-US" sz="2400" dirty="0">
              <a:latin typeface="Book Antiqua" pitchFamily="18" charset="0"/>
            </a:endParaRPr>
          </a:p>
        </p:txBody>
      </p:sp>
    </p:spTree>
    <p:extLst>
      <p:ext uri="{BB962C8B-B14F-4D97-AF65-F5344CB8AC3E}">
        <p14:creationId xmlns:p14="http://schemas.microsoft.com/office/powerpoint/2010/main" val="3927804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3</a:t>
            </a:r>
            <a:r>
              <a:rPr lang="en-US" sz="2800" dirty="0" smtClean="0">
                <a:latin typeface="Book Antiqua" pitchFamily="18" charset="0"/>
              </a:rPr>
              <a:t>. Fuel obtained from Food</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6</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228600" y="4013299"/>
            <a:ext cx="8745016" cy="2616101"/>
          </a:xfrm>
          <a:prstGeom prst="rect">
            <a:avLst/>
          </a:prstGeom>
          <a:noFill/>
        </p:spPr>
        <p:txBody>
          <a:bodyPr wrap="square" rtlCol="0">
            <a:spAutoFit/>
          </a:bodyPr>
          <a:lstStyle/>
          <a:p>
            <a:pPr marL="914400" lvl="1" indent="-457200">
              <a:buFont typeface="Wingdings" pitchFamily="2" charset="2"/>
              <a:buChar char="§"/>
            </a:pPr>
            <a:endParaRPr lang="en-US" sz="1000" dirty="0">
              <a:latin typeface="Book Antiqua" pitchFamily="18" charset="0"/>
            </a:endParaRPr>
          </a:p>
          <a:p>
            <a:pPr marL="342900" indent="-342900">
              <a:buFont typeface="Wingdings" pitchFamily="2" charset="2"/>
              <a:buChar char="§"/>
            </a:pPr>
            <a:r>
              <a:rPr lang="en-US" sz="2400" dirty="0" smtClean="0">
                <a:latin typeface="Book Antiqua" pitchFamily="18" charset="0"/>
              </a:rPr>
              <a:t>Food provides us with four major types of biomolecules: amino acids, nucleotides, </a:t>
            </a:r>
            <a:r>
              <a:rPr lang="en-US" sz="2400" dirty="0" err="1" smtClean="0">
                <a:latin typeface="Book Antiqua" pitchFamily="18" charset="0"/>
              </a:rPr>
              <a:t>monosaccharides</a:t>
            </a:r>
            <a:r>
              <a:rPr lang="en-US" sz="2400" dirty="0" smtClean="0">
                <a:latin typeface="Book Antiqua" pitchFamily="18" charset="0"/>
              </a:rPr>
              <a:t>, and fatty acids. These are typically in a macromolecular polymeric form.</a:t>
            </a:r>
          </a:p>
          <a:p>
            <a:pPr marL="342900" indent="-342900">
              <a:buFont typeface="Wingdings" pitchFamily="2" charset="2"/>
              <a:buChar char="§"/>
            </a:pPr>
            <a:endParaRPr lang="en-US" sz="1000" dirty="0">
              <a:latin typeface="Book Antiqua" pitchFamily="18" charset="0"/>
            </a:endParaRPr>
          </a:p>
          <a:p>
            <a:pPr marL="342900" indent="-342900">
              <a:buFont typeface="Wingdings" pitchFamily="2" charset="2"/>
              <a:buChar char="§"/>
            </a:pPr>
            <a:r>
              <a:rPr lang="en-US" sz="2400" dirty="0" smtClean="0">
                <a:latin typeface="Book Antiqua" pitchFamily="18" charset="0"/>
              </a:rPr>
              <a:t>Digestion breaks biomolecules into monomeric form yielding significant amount of energy.</a:t>
            </a:r>
          </a:p>
          <a:p>
            <a:pPr lvl="1"/>
            <a:endParaRPr lang="en-US" sz="2400" dirty="0">
              <a:latin typeface="Book Antiqua" pitchFamily="18" charset="0"/>
            </a:endParaRPr>
          </a:p>
        </p:txBody>
      </p:sp>
      <p:pic>
        <p:nvPicPr>
          <p:cNvPr id="4098" name="Picture 2" descr="http://www.writerscafe.org/uploads/stories/dd3dd22fc916d00f04b59ceccff5fb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4095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att2e_fig_12_10"/>
          <p:cNvPicPr>
            <a:picLocks noChangeAspect="1" noChangeArrowheads="1"/>
          </p:cNvPicPr>
          <p:nvPr/>
        </p:nvPicPr>
        <p:blipFill rotWithShape="1">
          <a:blip r:embed="rId4">
            <a:extLst>
              <a:ext uri="{28A0092B-C50C-407E-A947-70E740481C1C}">
                <a14:useLocalDpi xmlns:a14="http://schemas.microsoft.com/office/drawing/2010/main" val="0"/>
              </a:ext>
            </a:extLst>
          </a:blip>
          <a:srcRect b="90286"/>
          <a:stretch/>
        </p:blipFill>
        <p:spPr bwMode="auto">
          <a:xfrm>
            <a:off x="4476750" y="990600"/>
            <a:ext cx="4418013" cy="61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pratt2e_fig_12_10"/>
          <p:cNvPicPr>
            <a:picLocks noChangeAspect="1" noChangeArrowheads="1"/>
          </p:cNvPicPr>
          <p:nvPr/>
        </p:nvPicPr>
        <p:blipFill rotWithShape="1">
          <a:blip r:embed="rId4">
            <a:extLst>
              <a:ext uri="{28A0092B-C50C-407E-A947-70E740481C1C}">
                <a14:useLocalDpi xmlns:a14="http://schemas.microsoft.com/office/drawing/2010/main" val="0"/>
              </a:ext>
            </a:extLst>
          </a:blip>
          <a:srcRect l="8995" t="15645" b="74124"/>
          <a:stretch/>
        </p:blipFill>
        <p:spPr bwMode="auto">
          <a:xfrm>
            <a:off x="4953000" y="2661454"/>
            <a:ext cx="4020616" cy="64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pratt2e_fig_12_10"/>
          <p:cNvPicPr>
            <a:picLocks noChangeAspect="1" noChangeArrowheads="1"/>
          </p:cNvPicPr>
          <p:nvPr/>
        </p:nvPicPr>
        <p:blipFill rotWithShape="1">
          <a:blip r:embed="rId4">
            <a:extLst>
              <a:ext uri="{28A0092B-C50C-407E-A947-70E740481C1C}">
                <a14:useLocalDpi xmlns:a14="http://schemas.microsoft.com/office/drawing/2010/main" val="0"/>
              </a:ext>
            </a:extLst>
          </a:blip>
          <a:srcRect l="40826" t="9919" r="52886" b="84803"/>
          <a:stretch/>
        </p:blipFill>
        <p:spPr bwMode="auto">
          <a:xfrm>
            <a:off x="6407963" y="1828800"/>
            <a:ext cx="555808" cy="6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05600" y="1828800"/>
            <a:ext cx="1931455" cy="461665"/>
          </a:xfrm>
          <a:prstGeom prst="rect">
            <a:avLst/>
          </a:prstGeom>
          <a:noFill/>
        </p:spPr>
        <p:txBody>
          <a:bodyPr wrap="square" rtlCol="0">
            <a:spAutoFit/>
          </a:bodyPr>
          <a:lstStyle/>
          <a:p>
            <a:r>
              <a:rPr lang="en-US" sz="2400" dirty="0" smtClean="0">
                <a:latin typeface="Book Antiqua" pitchFamily="18" charset="0"/>
              </a:rPr>
              <a:t>Digestion</a:t>
            </a:r>
            <a:endParaRPr lang="en-US" sz="2400" dirty="0">
              <a:latin typeface="Book Antiqua" pitchFamily="18" charset="0"/>
            </a:endParaRPr>
          </a:p>
        </p:txBody>
      </p:sp>
    </p:spTree>
    <p:extLst>
      <p:ext uri="{BB962C8B-B14F-4D97-AF65-F5344CB8AC3E}">
        <p14:creationId xmlns:p14="http://schemas.microsoft.com/office/powerpoint/2010/main" val="7664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4. Hydrolytic Enzymes Degrade Biopolymers </a:t>
            </a:r>
            <a:br>
              <a:rPr lang="en-US" sz="2800" dirty="0" smtClean="0">
                <a:latin typeface="Book Antiqua" pitchFamily="18" charset="0"/>
              </a:rPr>
            </a:br>
            <a:r>
              <a:rPr lang="en-US" sz="2800" dirty="0" smtClean="0">
                <a:latin typeface="Book Antiqua" pitchFamily="18" charset="0"/>
              </a:rPr>
              <a:t>    Initiating Energy Yielding Catabolic Pathways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7</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11" name="TextBox 10"/>
          <p:cNvSpPr txBox="1"/>
          <p:nvPr/>
        </p:nvSpPr>
        <p:spPr>
          <a:xfrm>
            <a:off x="228600" y="1313026"/>
            <a:ext cx="1371600" cy="461665"/>
          </a:xfrm>
          <a:prstGeom prst="rect">
            <a:avLst/>
          </a:prstGeom>
          <a:noFill/>
        </p:spPr>
        <p:txBody>
          <a:bodyPr wrap="square" rtlCol="0">
            <a:spAutoFit/>
          </a:bodyPr>
          <a:lstStyle/>
          <a:p>
            <a:r>
              <a:rPr lang="en-US" sz="2400" b="1" dirty="0" smtClean="0">
                <a:latin typeface="Book Antiqua" pitchFamily="18" charset="0"/>
              </a:rPr>
              <a:t>Proteins</a:t>
            </a:r>
            <a:endParaRPr lang="en-US" sz="2400" b="1" dirty="0">
              <a:latin typeface="Book Antiqua" pitchFamily="18" charset="0"/>
            </a:endParaRPr>
          </a:p>
        </p:txBody>
      </p:sp>
      <p:sp>
        <p:nvSpPr>
          <p:cNvPr id="13" name="TextBox 12"/>
          <p:cNvSpPr txBox="1"/>
          <p:nvPr/>
        </p:nvSpPr>
        <p:spPr>
          <a:xfrm>
            <a:off x="7053462" y="1295400"/>
            <a:ext cx="2209800" cy="461665"/>
          </a:xfrm>
          <a:prstGeom prst="rect">
            <a:avLst/>
          </a:prstGeom>
          <a:noFill/>
        </p:spPr>
        <p:txBody>
          <a:bodyPr wrap="square" rtlCol="0">
            <a:spAutoFit/>
          </a:bodyPr>
          <a:lstStyle/>
          <a:p>
            <a:r>
              <a:rPr lang="en-US" sz="2400" b="1" dirty="0" smtClean="0">
                <a:latin typeface="Book Antiqua" pitchFamily="18" charset="0"/>
              </a:rPr>
              <a:t>Nucleic Acids</a:t>
            </a:r>
            <a:endParaRPr lang="en-US" sz="2400" b="1" dirty="0">
              <a:latin typeface="Book Antiqua" pitchFamily="18" charset="0"/>
            </a:endParaRPr>
          </a:p>
        </p:txBody>
      </p:sp>
      <p:sp>
        <p:nvSpPr>
          <p:cNvPr id="14" name="TextBox 13"/>
          <p:cNvSpPr txBox="1"/>
          <p:nvPr/>
        </p:nvSpPr>
        <p:spPr>
          <a:xfrm>
            <a:off x="2057399" y="1295400"/>
            <a:ext cx="2445563" cy="461665"/>
          </a:xfrm>
          <a:prstGeom prst="rect">
            <a:avLst/>
          </a:prstGeom>
          <a:noFill/>
        </p:spPr>
        <p:txBody>
          <a:bodyPr wrap="square" rtlCol="0">
            <a:spAutoFit/>
          </a:bodyPr>
          <a:lstStyle/>
          <a:p>
            <a:r>
              <a:rPr lang="en-US" sz="2400" b="1" dirty="0" smtClean="0">
                <a:latin typeface="Book Antiqua" pitchFamily="18" charset="0"/>
              </a:rPr>
              <a:t>Polysaccharides</a:t>
            </a:r>
            <a:endParaRPr lang="en-US" sz="2400" b="1" dirty="0">
              <a:latin typeface="Book Antiqua" pitchFamily="18" charset="0"/>
            </a:endParaRPr>
          </a:p>
        </p:txBody>
      </p:sp>
      <p:sp>
        <p:nvSpPr>
          <p:cNvPr id="15" name="TextBox 14"/>
          <p:cNvSpPr txBox="1"/>
          <p:nvPr/>
        </p:nvSpPr>
        <p:spPr>
          <a:xfrm>
            <a:off x="4572000" y="1295400"/>
            <a:ext cx="2420416" cy="461665"/>
          </a:xfrm>
          <a:prstGeom prst="rect">
            <a:avLst/>
          </a:prstGeom>
          <a:noFill/>
        </p:spPr>
        <p:txBody>
          <a:bodyPr wrap="square" rtlCol="0">
            <a:spAutoFit/>
          </a:bodyPr>
          <a:lstStyle/>
          <a:p>
            <a:r>
              <a:rPr lang="en-US" sz="2400" b="1" dirty="0" err="1" smtClean="0">
                <a:latin typeface="Book Antiqua" pitchFamily="18" charset="0"/>
              </a:rPr>
              <a:t>Triacylglycerols</a:t>
            </a:r>
            <a:endParaRPr lang="en-US" sz="2400" b="1" dirty="0">
              <a:latin typeface="Book Antiqua" pitchFamily="18" charset="0"/>
            </a:endParaRPr>
          </a:p>
        </p:txBody>
      </p:sp>
      <p:sp>
        <p:nvSpPr>
          <p:cNvPr id="16" name="TextBox 15"/>
          <p:cNvSpPr txBox="1"/>
          <p:nvPr/>
        </p:nvSpPr>
        <p:spPr>
          <a:xfrm>
            <a:off x="304800" y="3276600"/>
            <a:ext cx="1371600" cy="830997"/>
          </a:xfrm>
          <a:prstGeom prst="rect">
            <a:avLst/>
          </a:prstGeom>
          <a:noFill/>
        </p:spPr>
        <p:txBody>
          <a:bodyPr wrap="square" rtlCol="0">
            <a:spAutoFit/>
          </a:bodyPr>
          <a:lstStyle/>
          <a:p>
            <a:r>
              <a:rPr lang="en-US" sz="2400" b="1" dirty="0" smtClean="0">
                <a:latin typeface="Book Antiqua" pitchFamily="18" charset="0"/>
              </a:rPr>
              <a:t>Amino Acids</a:t>
            </a:r>
            <a:endParaRPr lang="en-US" sz="2400" b="1" dirty="0">
              <a:latin typeface="Book Antiqua" pitchFamily="18" charset="0"/>
            </a:endParaRPr>
          </a:p>
        </p:txBody>
      </p:sp>
      <p:sp>
        <p:nvSpPr>
          <p:cNvPr id="17" name="TextBox 16"/>
          <p:cNvSpPr txBox="1"/>
          <p:nvPr/>
        </p:nvSpPr>
        <p:spPr>
          <a:xfrm>
            <a:off x="7162800" y="3272135"/>
            <a:ext cx="1981200" cy="461665"/>
          </a:xfrm>
          <a:prstGeom prst="rect">
            <a:avLst/>
          </a:prstGeom>
          <a:noFill/>
        </p:spPr>
        <p:txBody>
          <a:bodyPr wrap="square" rtlCol="0">
            <a:spAutoFit/>
          </a:bodyPr>
          <a:lstStyle/>
          <a:p>
            <a:r>
              <a:rPr lang="en-US" sz="2400" b="1" dirty="0" smtClean="0">
                <a:latin typeface="Book Antiqua" pitchFamily="18" charset="0"/>
              </a:rPr>
              <a:t>Nucleotides</a:t>
            </a:r>
            <a:endParaRPr lang="en-US" sz="2400" b="1" dirty="0">
              <a:latin typeface="Book Antiqua" pitchFamily="18" charset="0"/>
            </a:endParaRPr>
          </a:p>
        </p:txBody>
      </p:sp>
      <p:sp>
        <p:nvSpPr>
          <p:cNvPr id="18" name="TextBox 17"/>
          <p:cNvSpPr txBox="1"/>
          <p:nvPr/>
        </p:nvSpPr>
        <p:spPr>
          <a:xfrm>
            <a:off x="1981200" y="3272135"/>
            <a:ext cx="2743200" cy="461665"/>
          </a:xfrm>
          <a:prstGeom prst="rect">
            <a:avLst/>
          </a:prstGeom>
          <a:noFill/>
        </p:spPr>
        <p:txBody>
          <a:bodyPr wrap="square" rtlCol="0">
            <a:spAutoFit/>
          </a:bodyPr>
          <a:lstStyle/>
          <a:p>
            <a:r>
              <a:rPr lang="en-US" sz="2400" b="1" dirty="0" err="1" smtClean="0">
                <a:latin typeface="Book Antiqua" pitchFamily="18" charset="0"/>
              </a:rPr>
              <a:t>Monosaccharides</a:t>
            </a:r>
            <a:endParaRPr lang="en-US" sz="2400" b="1" dirty="0">
              <a:latin typeface="Book Antiqua" pitchFamily="18" charset="0"/>
            </a:endParaRPr>
          </a:p>
        </p:txBody>
      </p:sp>
      <p:sp>
        <p:nvSpPr>
          <p:cNvPr id="19" name="TextBox 18"/>
          <p:cNvSpPr txBox="1"/>
          <p:nvPr/>
        </p:nvSpPr>
        <p:spPr>
          <a:xfrm>
            <a:off x="4876800" y="3272135"/>
            <a:ext cx="1759763" cy="461665"/>
          </a:xfrm>
          <a:prstGeom prst="rect">
            <a:avLst/>
          </a:prstGeom>
          <a:noFill/>
        </p:spPr>
        <p:txBody>
          <a:bodyPr wrap="square" rtlCol="0">
            <a:spAutoFit/>
          </a:bodyPr>
          <a:lstStyle/>
          <a:p>
            <a:r>
              <a:rPr lang="en-US" sz="2400" b="1" dirty="0" smtClean="0">
                <a:latin typeface="Book Antiqua" pitchFamily="18" charset="0"/>
              </a:rPr>
              <a:t>Fatty Acids</a:t>
            </a:r>
            <a:endParaRPr lang="en-US" sz="2400" b="1" dirty="0">
              <a:latin typeface="Book Antiqua" pitchFamily="18" charset="0"/>
            </a:endParaRPr>
          </a:p>
        </p:txBody>
      </p:sp>
      <p:cxnSp>
        <p:nvCxnSpPr>
          <p:cNvPr id="20" name="Straight Arrow Connector 19"/>
          <p:cNvCxnSpPr/>
          <p:nvPr/>
        </p:nvCxnSpPr>
        <p:spPr>
          <a:xfrm>
            <a:off x="990600" y="1905000"/>
            <a:ext cx="0" cy="1297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5400000">
            <a:off x="-123133" y="2254500"/>
            <a:ext cx="1465465" cy="461665"/>
          </a:xfrm>
          <a:prstGeom prst="rect">
            <a:avLst/>
          </a:prstGeom>
          <a:noFill/>
        </p:spPr>
        <p:txBody>
          <a:bodyPr wrap="square" rtlCol="0">
            <a:spAutoFit/>
          </a:bodyPr>
          <a:lstStyle/>
          <a:p>
            <a:r>
              <a:rPr lang="en-US" sz="2400" dirty="0" smtClean="0">
                <a:latin typeface="Book Antiqua" pitchFamily="18" charset="0"/>
              </a:rPr>
              <a:t>Protease</a:t>
            </a:r>
            <a:endParaRPr lang="en-US" sz="2400" dirty="0">
              <a:latin typeface="Book Antiqua" pitchFamily="18" charset="0"/>
            </a:endParaRPr>
          </a:p>
        </p:txBody>
      </p:sp>
      <p:cxnSp>
        <p:nvCxnSpPr>
          <p:cNvPr id="28" name="Straight Arrow Connector 27"/>
          <p:cNvCxnSpPr/>
          <p:nvPr/>
        </p:nvCxnSpPr>
        <p:spPr>
          <a:xfrm>
            <a:off x="3431233" y="1905000"/>
            <a:ext cx="0" cy="1297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5400000">
            <a:off x="2317500" y="2254500"/>
            <a:ext cx="1465465" cy="461665"/>
          </a:xfrm>
          <a:prstGeom prst="rect">
            <a:avLst/>
          </a:prstGeom>
          <a:noFill/>
        </p:spPr>
        <p:txBody>
          <a:bodyPr wrap="square" rtlCol="0">
            <a:spAutoFit/>
          </a:bodyPr>
          <a:lstStyle/>
          <a:p>
            <a:r>
              <a:rPr lang="en-US" sz="2400" dirty="0" smtClean="0">
                <a:latin typeface="Book Antiqua" pitchFamily="18" charset="0"/>
              </a:rPr>
              <a:t>Amylase</a:t>
            </a:r>
            <a:endParaRPr lang="en-US" sz="2400" dirty="0">
              <a:latin typeface="Book Antiqua" pitchFamily="18" charset="0"/>
            </a:endParaRPr>
          </a:p>
        </p:txBody>
      </p:sp>
      <p:cxnSp>
        <p:nvCxnSpPr>
          <p:cNvPr id="32" name="Straight Arrow Connector 31"/>
          <p:cNvCxnSpPr/>
          <p:nvPr/>
        </p:nvCxnSpPr>
        <p:spPr>
          <a:xfrm>
            <a:off x="5869633" y="1905000"/>
            <a:ext cx="0" cy="1297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5400000">
            <a:off x="4755900" y="2178300"/>
            <a:ext cx="1465465" cy="461665"/>
          </a:xfrm>
          <a:prstGeom prst="rect">
            <a:avLst/>
          </a:prstGeom>
          <a:noFill/>
        </p:spPr>
        <p:txBody>
          <a:bodyPr wrap="square" rtlCol="0">
            <a:spAutoFit/>
          </a:bodyPr>
          <a:lstStyle/>
          <a:p>
            <a:r>
              <a:rPr lang="en-US" sz="2400" dirty="0" smtClean="0">
                <a:latin typeface="Book Antiqua" pitchFamily="18" charset="0"/>
              </a:rPr>
              <a:t>Lipase</a:t>
            </a:r>
            <a:endParaRPr lang="en-US" sz="2400" dirty="0">
              <a:latin typeface="Book Antiqua" pitchFamily="18" charset="0"/>
            </a:endParaRPr>
          </a:p>
        </p:txBody>
      </p:sp>
      <p:cxnSp>
        <p:nvCxnSpPr>
          <p:cNvPr id="34" name="Straight Arrow Connector 33"/>
          <p:cNvCxnSpPr/>
          <p:nvPr/>
        </p:nvCxnSpPr>
        <p:spPr>
          <a:xfrm>
            <a:off x="8305800" y="1905000"/>
            <a:ext cx="0" cy="12976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5400000">
            <a:off x="7192067" y="1993634"/>
            <a:ext cx="1465465" cy="830997"/>
          </a:xfrm>
          <a:prstGeom prst="rect">
            <a:avLst/>
          </a:prstGeom>
          <a:noFill/>
        </p:spPr>
        <p:txBody>
          <a:bodyPr wrap="square" rtlCol="0">
            <a:spAutoFit/>
          </a:bodyPr>
          <a:lstStyle/>
          <a:p>
            <a:r>
              <a:rPr lang="en-US" sz="2400" dirty="0" err="1" smtClean="0">
                <a:latin typeface="Book Antiqua" pitchFamily="18" charset="0"/>
              </a:rPr>
              <a:t>DNAse</a:t>
            </a:r>
            <a:r>
              <a:rPr lang="en-US" sz="2400" dirty="0" smtClean="0">
                <a:latin typeface="Book Antiqua" pitchFamily="18" charset="0"/>
              </a:rPr>
              <a:t>/</a:t>
            </a:r>
            <a:r>
              <a:rPr lang="en-US" sz="2400" dirty="0" err="1" smtClean="0">
                <a:latin typeface="Book Antiqua" pitchFamily="18" charset="0"/>
              </a:rPr>
              <a:t>RNAse</a:t>
            </a:r>
            <a:endParaRPr lang="en-US" sz="2400" dirty="0">
              <a:latin typeface="Book Antiqua" pitchFamily="18" charset="0"/>
            </a:endParaRPr>
          </a:p>
        </p:txBody>
      </p:sp>
      <p:sp>
        <p:nvSpPr>
          <p:cNvPr id="36" name="Down Arrow 35"/>
          <p:cNvSpPr/>
          <p:nvPr/>
        </p:nvSpPr>
        <p:spPr>
          <a:xfrm rot="18443341">
            <a:off x="1371600" y="3886200"/>
            <a:ext cx="304800" cy="838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3276600" y="3733800"/>
            <a:ext cx="304800" cy="838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2217816">
            <a:off x="5021979" y="3817408"/>
            <a:ext cx="304800" cy="838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66799" y="4724400"/>
            <a:ext cx="5569763" cy="1569660"/>
          </a:xfrm>
          <a:prstGeom prst="rect">
            <a:avLst/>
          </a:prstGeom>
          <a:noFill/>
        </p:spPr>
        <p:txBody>
          <a:bodyPr wrap="square" rtlCol="0">
            <a:spAutoFit/>
          </a:bodyPr>
          <a:lstStyle/>
          <a:p>
            <a:r>
              <a:rPr lang="en-US" sz="2400" b="1" dirty="0" smtClean="0">
                <a:latin typeface="Book Antiqua" pitchFamily="18" charset="0"/>
              </a:rPr>
              <a:t>Citric Acid Cycle in Mitochondria</a:t>
            </a:r>
          </a:p>
          <a:p>
            <a:endParaRPr lang="en-US" sz="2400" b="1" dirty="0">
              <a:latin typeface="Book Antiqua" pitchFamily="18" charset="0"/>
            </a:endParaRPr>
          </a:p>
          <a:p>
            <a:r>
              <a:rPr lang="en-US" sz="2400" b="1" dirty="0" smtClean="0">
                <a:latin typeface="Book Antiqua" pitchFamily="18" charset="0"/>
              </a:rPr>
              <a:t>Produces 90% of the energy used by aerobic human cells.</a:t>
            </a:r>
            <a:endParaRPr lang="en-US" sz="2400" b="1" dirty="0">
              <a:latin typeface="Book Antiqua" pitchFamily="18" charset="0"/>
            </a:endParaRPr>
          </a:p>
        </p:txBody>
      </p:sp>
      <p:sp>
        <p:nvSpPr>
          <p:cNvPr id="41" name="TextBox 40"/>
          <p:cNvSpPr txBox="1"/>
          <p:nvPr/>
        </p:nvSpPr>
        <p:spPr>
          <a:xfrm>
            <a:off x="6324600" y="3929726"/>
            <a:ext cx="2890367" cy="1785104"/>
          </a:xfrm>
          <a:prstGeom prst="rect">
            <a:avLst/>
          </a:prstGeom>
          <a:noFill/>
        </p:spPr>
        <p:txBody>
          <a:bodyPr wrap="square" rtlCol="0">
            <a:spAutoFit/>
          </a:bodyPr>
          <a:lstStyle/>
          <a:p>
            <a:pPr marL="342900" indent="-342900">
              <a:buFont typeface="Wingdings" pitchFamily="2" charset="2"/>
              <a:buChar char="§"/>
            </a:pPr>
            <a:r>
              <a:rPr lang="en-US" sz="2200" b="1" dirty="0" smtClean="0">
                <a:latin typeface="Book Antiqua" pitchFamily="18" charset="0"/>
              </a:rPr>
              <a:t>Catabolism of nucleotides yields an insignificant amount of metabolic energy.</a:t>
            </a:r>
            <a:endParaRPr lang="en-US" sz="2200" b="1" dirty="0">
              <a:latin typeface="Book Antiqua" pitchFamily="18" charset="0"/>
            </a:endParaRPr>
          </a:p>
        </p:txBody>
      </p:sp>
    </p:spTree>
    <p:extLst>
      <p:ext uri="{BB962C8B-B14F-4D97-AF65-F5344CB8AC3E}">
        <p14:creationId xmlns:p14="http://schemas.microsoft.com/office/powerpoint/2010/main" val="211564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P spid="33" grpId="0"/>
      <p:bldP spid="35" grpId="0"/>
      <p:bldP spid="36" grpId="0" animBg="1"/>
      <p:bldP spid="38" grpId="0" animBg="1"/>
      <p:bldP spid="39" grpId="0" animBg="1"/>
      <p:bldP spid="37"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a:latin typeface="Book Antiqua" pitchFamily="18" charset="0"/>
              </a:rPr>
              <a:t>5</a:t>
            </a:r>
            <a:r>
              <a:rPr lang="en-US" sz="2800" dirty="0" smtClean="0">
                <a:latin typeface="Book Antiqua" pitchFamily="18" charset="0"/>
              </a:rPr>
              <a:t>. Excess Monomers Stored in Polymeric Form</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8</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684615"/>
            <a:ext cx="8153400" cy="3877985"/>
          </a:xfrm>
          <a:prstGeom prst="rect">
            <a:avLst/>
          </a:prstGeom>
          <a:noFill/>
        </p:spPr>
        <p:txBody>
          <a:bodyPr wrap="square" rtlCol="0">
            <a:spAutoFit/>
          </a:bodyPr>
          <a:lstStyle/>
          <a:p>
            <a:r>
              <a:rPr lang="en-US" sz="2400" dirty="0" smtClean="0">
                <a:latin typeface="Book Antiqua" pitchFamily="18" charset="0"/>
              </a:rPr>
              <a:t>Some tissues are specialized for the long-term storage of nutrients that are not catabolized for energy.</a:t>
            </a:r>
          </a:p>
          <a:p>
            <a:endParaRPr lang="en-US" sz="1000" dirty="0">
              <a:latin typeface="Book Antiqua" pitchFamily="18" charset="0"/>
            </a:endParaRPr>
          </a:p>
          <a:p>
            <a:pPr marL="457200" indent="-457200">
              <a:buAutoNum type="alphaUcPeriod"/>
            </a:pPr>
            <a:r>
              <a:rPr lang="en-US" sz="2400" dirty="0" smtClean="0">
                <a:latin typeface="Book Antiqua" pitchFamily="18" charset="0"/>
              </a:rPr>
              <a:t>Fatty acids are stored as </a:t>
            </a:r>
            <a:r>
              <a:rPr lang="en-US" sz="2400" dirty="0" err="1" smtClean="0">
                <a:latin typeface="Book Antiqua" pitchFamily="18" charset="0"/>
              </a:rPr>
              <a:t>triacylglycerols</a:t>
            </a:r>
            <a:r>
              <a:rPr lang="en-US" sz="2400" dirty="0" smtClean="0">
                <a:latin typeface="Book Antiqua" pitchFamily="18" charset="0"/>
              </a:rPr>
              <a:t> in adipose tissue.</a:t>
            </a:r>
          </a:p>
          <a:p>
            <a:pPr marL="457200" indent="-457200">
              <a:buAutoNum type="alphaUcPeriod"/>
            </a:pPr>
            <a:endParaRPr lang="en-US" sz="1000" dirty="0">
              <a:latin typeface="Book Antiqua" pitchFamily="18" charset="0"/>
            </a:endParaRPr>
          </a:p>
          <a:p>
            <a:pPr marL="457200" indent="-457200">
              <a:buAutoNum type="alphaUcPeriod"/>
            </a:pPr>
            <a:r>
              <a:rPr lang="en-US" sz="2400" dirty="0" err="1" smtClean="0">
                <a:latin typeface="Book Antiqua" pitchFamily="18" charset="0"/>
              </a:rPr>
              <a:t>Monosaccharides</a:t>
            </a:r>
            <a:r>
              <a:rPr lang="en-US" sz="2400" dirty="0" smtClean="0">
                <a:latin typeface="Book Antiqua" pitchFamily="18" charset="0"/>
              </a:rPr>
              <a:t> are stored as glycogen in liver and muscle.</a:t>
            </a:r>
          </a:p>
          <a:p>
            <a:pPr marL="914400" lvl="1" indent="-457200">
              <a:buFont typeface="Wingdings" pitchFamily="2" charset="2"/>
              <a:buChar char="§"/>
            </a:pPr>
            <a:r>
              <a:rPr lang="en-US" sz="2400" dirty="0" smtClean="0">
                <a:latin typeface="Book Antiqua" pitchFamily="18" charset="0"/>
              </a:rPr>
              <a:t>Branch structure allows for efficient addition and removal of sugar units.</a:t>
            </a:r>
          </a:p>
          <a:p>
            <a:pPr marL="457200" indent="-457200">
              <a:buAutoNum type="alphaUcPeriod"/>
            </a:pPr>
            <a:endParaRPr lang="en-US" sz="1000" dirty="0">
              <a:latin typeface="Book Antiqua" pitchFamily="18" charset="0"/>
            </a:endParaRPr>
          </a:p>
          <a:p>
            <a:endParaRPr lang="en-US" sz="2400" dirty="0">
              <a:latin typeface="Book Antiqua" pitchFamily="18" charset="0"/>
            </a:endParaRPr>
          </a:p>
        </p:txBody>
      </p:sp>
    </p:spTree>
    <p:extLst>
      <p:ext uri="{BB962C8B-B14F-4D97-AF65-F5344CB8AC3E}">
        <p14:creationId xmlns:p14="http://schemas.microsoft.com/office/powerpoint/2010/main" val="26114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Autofit/>
          </a:bodyPr>
          <a:lstStyle/>
          <a:p>
            <a:pPr algn="l"/>
            <a:r>
              <a:rPr lang="en-US" sz="2800" dirty="0" smtClean="0">
                <a:latin typeface="Book Antiqua" pitchFamily="18" charset="0"/>
              </a:rPr>
              <a:t>6. Excess Monomers Converted as Source of other </a:t>
            </a:r>
            <a:br>
              <a:rPr lang="en-US" sz="2800" dirty="0" smtClean="0">
                <a:latin typeface="Book Antiqua" pitchFamily="18" charset="0"/>
              </a:rPr>
            </a:br>
            <a:r>
              <a:rPr lang="en-US" sz="2800" dirty="0" smtClean="0">
                <a:latin typeface="Book Antiqua" pitchFamily="18" charset="0"/>
              </a:rPr>
              <a:t>    Biomolecules</a:t>
            </a:r>
            <a:endParaRPr lang="en-US" sz="2800" dirty="0">
              <a:latin typeface="Book Antiqua" pitchFamily="18" charset="0"/>
            </a:endParaRPr>
          </a:p>
        </p:txBody>
      </p:sp>
      <p:cxnSp>
        <p:nvCxnSpPr>
          <p:cNvPr id="5" name="Straight Connector 4"/>
          <p:cNvCxnSpPr/>
          <p:nvPr/>
        </p:nvCxnSpPr>
        <p:spPr>
          <a:xfrm>
            <a:off x="609600" y="990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7B948D0-8D64-4A9A-84D6-207D314734C6}" type="slidenum">
              <a:rPr lang="en-US" smtClean="0">
                <a:solidFill>
                  <a:schemeClr val="tx1"/>
                </a:solidFill>
              </a:rPr>
              <a:t>9</a:t>
            </a:fld>
            <a:endParaRPr lang="en-US">
              <a:solidFill>
                <a:schemeClr val="tx1"/>
              </a:solidFill>
            </a:endParaRPr>
          </a:p>
        </p:txBody>
      </p:sp>
      <p:sp>
        <p:nvSpPr>
          <p:cNvPr id="3" name="TextBox 2"/>
          <p:cNvSpPr txBox="1"/>
          <p:nvPr/>
        </p:nvSpPr>
        <p:spPr>
          <a:xfrm>
            <a:off x="609600" y="1371600"/>
            <a:ext cx="8001000" cy="369332"/>
          </a:xfrm>
          <a:prstGeom prst="rect">
            <a:avLst/>
          </a:prstGeom>
          <a:noFill/>
        </p:spPr>
        <p:txBody>
          <a:bodyPr wrap="square" rtlCol="0">
            <a:spAutoFit/>
          </a:bodyPr>
          <a:lstStyle/>
          <a:p>
            <a:endParaRPr lang="en-US" dirty="0"/>
          </a:p>
        </p:txBody>
      </p:sp>
      <p:sp>
        <p:nvSpPr>
          <p:cNvPr id="4" name="TextBox 3"/>
          <p:cNvSpPr txBox="1"/>
          <p:nvPr/>
        </p:nvSpPr>
        <p:spPr>
          <a:xfrm>
            <a:off x="457200" y="1536680"/>
            <a:ext cx="8382000" cy="3416320"/>
          </a:xfrm>
          <a:prstGeom prst="rect">
            <a:avLst/>
          </a:prstGeom>
          <a:noFill/>
        </p:spPr>
        <p:txBody>
          <a:bodyPr wrap="square" rtlCol="0">
            <a:spAutoFit/>
          </a:bodyPr>
          <a:lstStyle/>
          <a:p>
            <a:r>
              <a:rPr lang="en-US" sz="2400" dirty="0" smtClean="0">
                <a:latin typeface="Book Antiqua" pitchFamily="18" charset="0"/>
              </a:rPr>
              <a:t>A.  While </a:t>
            </a:r>
            <a:r>
              <a:rPr lang="en-US" sz="2400" dirty="0" smtClean="0">
                <a:latin typeface="Book Antiqua" pitchFamily="18" charset="0"/>
              </a:rPr>
              <a:t>amino acids can be used to generate more </a:t>
            </a:r>
            <a:r>
              <a:rPr lang="en-US" sz="2400" dirty="0" smtClean="0">
                <a:latin typeface="Book Antiqua" pitchFamily="18" charset="0"/>
              </a:rPr>
              <a:t> </a:t>
            </a:r>
            <a:br>
              <a:rPr lang="en-US" sz="2400" dirty="0" smtClean="0">
                <a:latin typeface="Book Antiqua" pitchFamily="18" charset="0"/>
              </a:rPr>
            </a:br>
            <a:r>
              <a:rPr lang="en-US" sz="2400" dirty="0" smtClean="0">
                <a:latin typeface="Book Antiqua" pitchFamily="18" charset="0"/>
              </a:rPr>
              <a:t>      proteins</a:t>
            </a:r>
            <a:r>
              <a:rPr lang="en-US" sz="2400" dirty="0" smtClean="0">
                <a:latin typeface="Book Antiqua" pitchFamily="18" charset="0"/>
              </a:rPr>
              <a:t>, proteins are not a storage pool for amino acids.</a:t>
            </a:r>
          </a:p>
          <a:p>
            <a:pPr marL="342900" indent="-342900">
              <a:buFont typeface="Wingdings" pitchFamily="2" charset="2"/>
              <a:buChar char="§"/>
            </a:pPr>
            <a:endParaRPr lang="en-US" sz="2400" dirty="0" smtClean="0">
              <a:latin typeface="Book Antiqua" pitchFamily="18" charset="0"/>
            </a:endParaRPr>
          </a:p>
          <a:p>
            <a:pPr marL="800100" lvl="1" indent="-342900">
              <a:buFontTx/>
              <a:buChar char="-"/>
            </a:pPr>
            <a:r>
              <a:rPr lang="en-US" sz="2400" dirty="0" smtClean="0">
                <a:latin typeface="Book Antiqua" pitchFamily="18" charset="0"/>
              </a:rPr>
              <a:t>Excess AA can be converted to carbohydrates or to </a:t>
            </a:r>
            <a:br>
              <a:rPr lang="en-US" sz="2400" dirty="0" smtClean="0">
                <a:latin typeface="Book Antiqua" pitchFamily="18" charset="0"/>
              </a:rPr>
            </a:br>
            <a:r>
              <a:rPr lang="en-US" sz="2400" dirty="0" smtClean="0">
                <a:latin typeface="Book Antiqua" pitchFamily="18" charset="0"/>
              </a:rPr>
              <a:t>fats.</a:t>
            </a:r>
          </a:p>
          <a:p>
            <a:pPr marL="0" lvl="1"/>
            <a:endParaRPr lang="en-US" sz="2400" dirty="0">
              <a:latin typeface="Book Antiqua" pitchFamily="18" charset="0"/>
            </a:endParaRPr>
          </a:p>
          <a:p>
            <a:pPr marL="0" lvl="1"/>
            <a:r>
              <a:rPr lang="en-US" sz="2400" dirty="0" smtClean="0">
                <a:latin typeface="Book Antiqua" pitchFamily="18" charset="0"/>
              </a:rPr>
              <a:t>B.   AA </a:t>
            </a:r>
            <a:r>
              <a:rPr lang="en-US" sz="2400" dirty="0" smtClean="0">
                <a:latin typeface="Book Antiqua" pitchFamily="18" charset="0"/>
              </a:rPr>
              <a:t>and glucose </a:t>
            </a:r>
            <a:r>
              <a:rPr lang="en-US" sz="2400" dirty="0" smtClean="0">
                <a:latin typeface="Book Antiqua" pitchFamily="18" charset="0"/>
              </a:rPr>
              <a:t>are</a:t>
            </a:r>
            <a:r>
              <a:rPr lang="en-US" sz="2400" dirty="0" smtClean="0">
                <a:latin typeface="Book Antiqua" pitchFamily="18" charset="0"/>
              </a:rPr>
              <a:t> </a:t>
            </a:r>
            <a:r>
              <a:rPr lang="en-US" sz="2400" dirty="0" smtClean="0">
                <a:latin typeface="Book Antiqua" pitchFamily="18" charset="0"/>
              </a:rPr>
              <a:t>required for synthesis of </a:t>
            </a:r>
            <a:r>
              <a:rPr lang="en-US" sz="2400" dirty="0" smtClean="0">
                <a:latin typeface="Book Antiqua" pitchFamily="18" charset="0"/>
              </a:rPr>
              <a:t> </a:t>
            </a:r>
            <a:br>
              <a:rPr lang="en-US" sz="2400" dirty="0" smtClean="0">
                <a:latin typeface="Book Antiqua" pitchFamily="18" charset="0"/>
              </a:rPr>
            </a:br>
            <a:r>
              <a:rPr lang="en-US" sz="2400" dirty="0" smtClean="0">
                <a:latin typeface="Book Antiqua" pitchFamily="18" charset="0"/>
              </a:rPr>
              <a:t>       nucleotides</a:t>
            </a:r>
            <a:r>
              <a:rPr lang="en-US" sz="2400" dirty="0" smtClean="0">
                <a:latin typeface="Book Antiqua" pitchFamily="18" charset="0"/>
              </a:rPr>
              <a:t>. </a:t>
            </a:r>
            <a:endParaRPr lang="en-US" sz="2400" dirty="0">
              <a:latin typeface="Book Antiqua" pitchFamily="18" charset="0"/>
            </a:endParaRPr>
          </a:p>
          <a:p>
            <a:pPr marL="457200" indent="-457200">
              <a:buAutoNum type="alphaUcPeriod"/>
            </a:pPr>
            <a:endParaRPr lang="en-US" sz="2400" dirty="0">
              <a:latin typeface="Book Antiqua" pitchFamily="18" charset="0"/>
            </a:endParaRPr>
          </a:p>
        </p:txBody>
      </p:sp>
    </p:spTree>
    <p:extLst>
      <p:ext uri="{BB962C8B-B14F-4D97-AF65-F5344CB8AC3E}">
        <p14:creationId xmlns:p14="http://schemas.microsoft.com/office/powerpoint/2010/main" val="3108728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6011</TotalTime>
  <Words>2669</Words>
  <Application>Microsoft Office PowerPoint</Application>
  <PresentationFormat>On-screen Show (4:3)</PresentationFormat>
  <Paragraphs>343</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1. General Definition for Metabolism</vt:lpstr>
      <vt:lpstr>1. General Definition for Metabolism</vt:lpstr>
      <vt:lpstr>2. Organism Classification Based on Metabolic      Requirements </vt:lpstr>
      <vt:lpstr>3. Fuel obtained from Food</vt:lpstr>
      <vt:lpstr>4. Hydrolytic Enzymes Degrade Biopolymers      Initiating Energy Yielding Catabolic Pathways</vt:lpstr>
      <vt:lpstr>5. Excess Monomers Stored in Polymeric Form</vt:lpstr>
      <vt:lpstr>6. Excess Monomers Converted as Source of other      Biomolecules</vt:lpstr>
      <vt:lpstr>7. Mobilization of Stored Polymers to Extract      Monomers</vt:lpstr>
      <vt:lpstr>7. Mobilization of Stored Polymers to Extract      Monomers</vt:lpstr>
      <vt:lpstr>7. Mobilization of Stored Polymers to Extract      Monomers</vt:lpstr>
      <vt:lpstr>7. Mobilization of Stored Polymers to Extract      Monomers</vt:lpstr>
      <vt:lpstr>8. Metabolic Pathways</vt:lpstr>
      <vt:lpstr>9. Metabolism Overview</vt:lpstr>
      <vt:lpstr>9. Metabolism Overview</vt:lpstr>
      <vt:lpstr>9. Metabolism Overview</vt:lpstr>
      <vt:lpstr>10. Important Metabolites in these Metabolic        Pathways</vt:lpstr>
      <vt:lpstr>10. Important Metabolites in these Metabolic      Pathways</vt:lpstr>
      <vt:lpstr>11. Redox Reactions are Important to Metabolic        Pathways</vt:lpstr>
      <vt:lpstr>12. Free Energy Changes in Metabolic Reactions</vt:lpstr>
      <vt:lpstr>12. Free Energy Changes in Metabolic Reactions</vt:lpstr>
      <vt:lpstr>13. Will Focus on Metabolism from the Perspective        of Glucose</vt:lpstr>
      <vt:lpstr>PowerPoint Presentation</vt:lpstr>
      <vt:lpstr>1. Basal Glucose Level</vt:lpstr>
      <vt:lpstr>2. GLUT1 and Basal Glucose Level</vt:lpstr>
      <vt:lpstr>2I. GLUT1 Structure</vt:lpstr>
      <vt:lpstr>2I. GLUT1 Structure</vt:lpstr>
      <vt:lpstr>2II. Model for Glucose Transport</vt:lpstr>
      <vt:lpstr>2III. Glucose Transport Kinetics</vt:lpstr>
      <vt:lpstr>2III. Glucose Transport Kinetics</vt:lpstr>
      <vt:lpstr>2IV. Glucose Transporters in Humans</vt:lpstr>
      <vt:lpstr>2IV. Glucose Transporters in Humans</vt:lpstr>
      <vt:lpstr>3. Hormones Regulate the Non-basal Glucose Level      and Uptake of Glucose</vt:lpstr>
      <vt:lpstr>3I. GLP1, Glucagon, and Insulin Origins</vt:lpstr>
      <vt:lpstr>3II. Glucagon and Insulin are part of a Feedback       System to Control Blood Glucose Levels</vt:lpstr>
      <vt:lpstr>3III. GLP1 regulates the Activity of Glucagon and         Insulin</vt:lpstr>
      <vt:lpstr>3III. GLP1 regulates the Activity of Glucagon and         Insulin</vt:lpstr>
      <vt:lpstr>3III. GLP1 regulates the Activity of Glucagon and         Insulin</vt:lpstr>
      <vt:lpstr>3III. GLP1 regulates the Activity of Glucagon and         Insulin</vt:lpstr>
      <vt:lpstr>3III. GLP1 regulates the Activity of Glucagon and         Insulin</vt:lpstr>
      <vt:lpstr>3IV. Insulin Signals to GLUT4 to Promote Uptake of          Glucose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atinoco9278</dc:creator>
  <cp:lastModifiedBy>atinoco9278</cp:lastModifiedBy>
  <cp:revision>260</cp:revision>
  <dcterms:created xsi:type="dcterms:W3CDTF">2013-04-01T14:19:54Z</dcterms:created>
  <dcterms:modified xsi:type="dcterms:W3CDTF">2013-04-11T15:19:17Z</dcterms:modified>
</cp:coreProperties>
</file>